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glb" ContentType="model/gltf.binary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8" r:id="rId1"/>
    <p:sldMasterId id="2147483729" r:id="rId2"/>
  </p:sldMasterIdLst>
  <p:notesMasterIdLst>
    <p:notesMasterId r:id="rId47"/>
  </p:notesMasterIdLst>
  <p:sldIdLst>
    <p:sldId id="2147474135" r:id="rId3"/>
    <p:sldId id="256" r:id="rId4"/>
    <p:sldId id="2147474139" r:id="rId5"/>
    <p:sldId id="2147474140" r:id="rId6"/>
    <p:sldId id="2147474142" r:id="rId7"/>
    <p:sldId id="2147474143" r:id="rId8"/>
    <p:sldId id="2147474144" r:id="rId9"/>
    <p:sldId id="2147474145" r:id="rId10"/>
    <p:sldId id="2147474146" r:id="rId11"/>
    <p:sldId id="2147474147" r:id="rId12"/>
    <p:sldId id="2147474148" r:id="rId13"/>
    <p:sldId id="2147474149" r:id="rId14"/>
    <p:sldId id="2147474150" r:id="rId15"/>
    <p:sldId id="2147474151" r:id="rId16"/>
    <p:sldId id="2147474152" r:id="rId17"/>
    <p:sldId id="2147474153" r:id="rId18"/>
    <p:sldId id="2147474154" r:id="rId19"/>
    <p:sldId id="2147474155" r:id="rId20"/>
    <p:sldId id="2147474156" r:id="rId21"/>
    <p:sldId id="2147474157" r:id="rId22"/>
    <p:sldId id="2147474158" r:id="rId23"/>
    <p:sldId id="2147474159" r:id="rId24"/>
    <p:sldId id="2147474160" r:id="rId25"/>
    <p:sldId id="2147474161" r:id="rId26"/>
    <p:sldId id="2147474162" r:id="rId27"/>
    <p:sldId id="2147474163" r:id="rId28"/>
    <p:sldId id="2147474164" r:id="rId29"/>
    <p:sldId id="2147474165" r:id="rId30"/>
    <p:sldId id="2147474166" r:id="rId31"/>
    <p:sldId id="2147474182" r:id="rId32"/>
    <p:sldId id="2147474168" r:id="rId33"/>
    <p:sldId id="2147474169" r:id="rId34"/>
    <p:sldId id="2147474170" r:id="rId35"/>
    <p:sldId id="2147474183" r:id="rId36"/>
    <p:sldId id="2147474172" r:id="rId37"/>
    <p:sldId id="2147474173" r:id="rId38"/>
    <p:sldId id="2147474184" r:id="rId39"/>
    <p:sldId id="2147474175" r:id="rId40"/>
    <p:sldId id="2147474176" r:id="rId41"/>
    <p:sldId id="2147474185" r:id="rId42"/>
    <p:sldId id="2147474186" r:id="rId43"/>
    <p:sldId id="2147474187" r:id="rId44"/>
    <p:sldId id="2147474180" r:id="rId45"/>
    <p:sldId id="2147474181" r:id="rId46"/>
  </p:sldIdLst>
  <p:sldSz cx="18288000" cy="10287000"/>
  <p:notesSz cx="6858000" cy="9144000"/>
  <p:embeddedFontLst>
    <p:embeddedFont>
      <p:font typeface="Poppins" pitchFamily="2" charset="77"/>
      <p:regular r:id="rId48"/>
      <p:bold r:id="rId49"/>
      <p: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747775"/>
          </p15:clr>
        </p15:guide>
        <p15:guide id="2" pos="576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7F00"/>
    <a:srgbClr val="FBFBF7"/>
    <a:srgbClr val="F7C3A0"/>
    <a:srgbClr val="F3960F"/>
    <a:srgbClr val="C97B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75" autoAdjust="0"/>
    <p:restoredTop sz="81210" autoAdjust="0"/>
  </p:normalViewPr>
  <p:slideViewPr>
    <p:cSldViewPr snapToGrid="0">
      <p:cViewPr varScale="1">
        <p:scale>
          <a:sx n="57" d="100"/>
          <a:sy n="57" d="100"/>
        </p:scale>
        <p:origin x="920" y="168"/>
      </p:cViewPr>
      <p:guideLst>
        <p:guide orient="horz" pos="3240"/>
        <p:guide pos="5760"/>
      </p:guideLst>
    </p:cSldViewPr>
  </p:slid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-135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2ecc2a46800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2ecc2a46800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1A81C-5AA6-54A7-8CF4-93DC050ED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1980035-4148-2384-A1CE-F3FA157F2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400DBED-EFFC-B0A2-5929-7C0C76222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10992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2D3A1-D1B9-1649-CDD9-C2F6FA377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E6C4CDF-9BCA-514E-A7E3-7C1EFA618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E88ABB3-247A-B371-BD20-6F062C149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5C1A82D-55F9-EF31-EA43-6A2B133935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12C4-D457-462E-BE14-084E0C03D13B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065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28200-FBA0-5392-F6F8-60308F3D8D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3A5DAF5-5A3C-78F6-6423-C2E8C08896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6869774-8BC9-8B6B-88BE-2B2FF1B4A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830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42E8F-6284-83CD-D0AA-6D88A6744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32D43F-51B0-1756-718F-E731FC305C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B9A9561-7736-4463-BCA4-DDFFF653AF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894274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4ACB3-3E24-D62B-9EBE-21D46AF4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E760E2-4A2B-09AE-B386-CD4975FD2D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249C38-D0FB-C9EE-8BBF-1725C1B28E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6040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28D10-4FBC-E60B-AFDA-80527E54A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62C3DEF-4F51-E588-D58C-0B7D2FC04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26F8BA1-05DC-BDC8-6353-3BA60099C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93133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22022-D1BB-E6FB-E59A-6C29CB96C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DB8433-5022-3574-FE57-09EB8D431D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5DA84EF-A6C7-C0C4-E997-F249DEC638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E0C473-5E37-D2D1-A22A-3B9BDB5AB2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5DFE-6F22-7F4C-9AE0-F5084E2F05A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50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1439-A77B-2176-7214-0E287B24C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9256BAE-6762-722B-8249-10783CA150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61D5F05-13AF-3449-C99F-DCB779D28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77403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DEDB0-8188-5D52-5062-7CA61360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E99C370-580B-5118-EFB7-7E42127946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BB96E0B-51BC-30D0-4DB4-CB3887982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FontTx/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8511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B94A0-A649-5555-5C7B-6B9595D69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A053C36-9C4B-9359-6D79-C5C3A8FB97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417032-CA73-3E09-9673-CA7CCE09FA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6E44FED-0CFC-A702-2505-4404138F3A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8BDF86-F72B-457F-85DC-D8E9EDE890A3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79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f3be70d423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f3be70d423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Data: 20/08/2026, quinta-feira. Horário: 11h30 às 12h30 (1h). Formato: Presencial, Novo Hotel, Itu/SP.</a:t>
            </a:r>
          </a:p>
          <a:p>
            <a:pPr marL="0" lvl="0" indent="0" algn="l" rtl="0">
              <a:lnSpc>
                <a:spcPct val="12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endParaRPr lang="pt-BR" sz="105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Participantes: 20 a 25 pessoas. Time de Doenças Raras (na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Amgen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há 3 anos, vindo do “guarda-chuva”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Orizon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) mais time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cross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: área médica, acesso, gerentes de soluções de campo e treinamento.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endParaRPr lang="pt-BR" sz="105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Contexto do time: Time integrado há 3 anos na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Amgen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, vindo de um modelo de startup (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Orizon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). RH percebe integração no dia a dia, mas ainda enxerga segmentação de fundo, com diferenças de modelo de trabalho remanescentes. 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endParaRPr lang="pt-BR" sz="1050" dirty="0">
              <a:solidFill>
                <a:srgbClr val="33333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Produto delicado, time sênior e de alta performance, comunicação boa e fluida. Liderança foi promovida do comitê executivo da empresa; time de marketing é exceção, com uma pessoa vinda do mercado. Já fizeram gamificações antes, com boa aceitação. Gostam de conteúdo com pensadores, filósofos e neurocientistas.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endParaRPr sz="105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b="1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Objetivo do treinamento: 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Não é mudança comportamental, é um presente para o time.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 gestora quer que, em meio a tanto trabalho, cansaço e sensação de falta de evolução (apesar dos resultados), o time faça boas reflexões, reconheça que está entregando e performando, contando com o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cross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 funcional, e consiga trazer desafios e oportunidades sem deixar de se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autorreconhecer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b="1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Eixo de Autocuidado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, com estudos pautados em ciência, evidência e filosofia.</a:t>
            </a:r>
            <a:endParaRPr sz="1050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b="1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Conteúdo sugerido: </a:t>
            </a:r>
          </a:p>
          <a:p>
            <a:pPr marL="0" lvl="0" indent="0" algn="l" rtl="0">
              <a:lnSpc>
                <a:spcPct val="12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oppins"/>
              <a:buNone/>
            </a:pPr>
            <a:r>
              <a:rPr lang="pt-BR" sz="1050" b="1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Autocuidado com viés de neurociência 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(sugestão de </a:t>
            </a:r>
            <a:r>
              <a:rPr lang="pt-BR" sz="1050" dirty="0" err="1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Shana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), </a:t>
            </a:r>
            <a:r>
              <a:rPr lang="pt-BR" sz="1050" b="1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com camada filosófica</a:t>
            </a:r>
            <a:r>
              <a:rPr lang="pt-BR" sz="1050" dirty="0">
                <a:solidFill>
                  <a:srgbClr val="333333"/>
                </a:solidFill>
                <a:latin typeface="Poppins"/>
                <a:ea typeface="Poppins"/>
                <a:cs typeface="Poppins"/>
                <a:sym typeface="Poppins"/>
              </a:rPr>
              <a:t>, que é o que o time mais gosta.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912538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D578F-A3EC-34F3-F4FC-5AA5533D2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9DD5A9-D840-2DAA-6F63-DAAA29130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EDFFA08-9E52-19ED-7A0A-22ECA01A85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1155242-A15C-A86E-F19F-28666B07E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C25DFE-6F22-7F4C-9AE0-F5084E2F05A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96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DE308-257D-FDE3-E825-D9BF92B52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51C5917-47F4-1E04-7EEB-D00BA93566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00510BE-BC22-D014-F658-0C8AF8960C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77638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FF7E8-C867-2748-2536-4EDFCA952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848BA7A-35DC-0D0C-0D19-CDD4F12E7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0316029-AE27-A229-D633-2EE44AE095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65461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45E2E-EB4D-FD75-8E5A-60A79A926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788C137-8643-DCF0-8D81-CD1800B42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6E2562C-E16A-A2EB-BC2C-2D76EA581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29365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178B7-3DBE-181F-1B98-3FB867485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846B9FE-A94F-6D81-CD43-8A3467F57A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621D7DE-2044-5EC8-E728-4EBF5F68C4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8792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8B269-82C4-A4B8-1C3F-667DA7537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EFCC082-E9B9-754A-52AD-2D75D4EE5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ABD7AD-614F-E4FD-1A24-8376D328C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95198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76D08-F409-152C-164A-D6CD3E14E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9A20F5B-3236-7EC1-35AC-12F6A8DC0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4886A53-C6E7-D4CC-97AA-4A05014C9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868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AD96D05A-31EB-E908-77E5-82F2850357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85C7C7EE-CFB3-8B5B-69FF-349A6F7D3F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5F7010CB-C16E-6D45-8F05-CF40F49594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15009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75E71-6D22-5EC0-C028-30CB7073A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C54F29-69D9-D989-FF75-37644AC80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5D3207B-989F-2F0E-5516-3BBC445E1C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639260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99C38-CAC5-D96C-7BA4-56633C84A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842E9D3-7456-1F01-7414-C989A3A6A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8D7B8D9-35AE-565E-97CD-2D24FF512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4640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EC4110C5-1C01-C901-A216-D37E9DE4E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2649E3E6-D65F-40C7-9568-ACF2E7336F6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5E6E76F4-6F6A-2E86-C149-37CAE43B1A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95934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9D36A296-F119-02EE-2A2C-161E7E682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E10D10D9-C24B-93C5-2EED-FD3187CDD7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0F03A290-592E-2CF3-9464-A44514475C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66110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1E4F-3B23-78CB-08C3-EA8237F04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138F3F8-DD19-65FE-6546-FA460F6F3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83B0956-D199-4992-32E7-FD8E46FC8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70705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2D2FC443-F036-C97B-65CF-16AA22E9CB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5E66839B-A673-4616-AAE2-BD6EF8BFC8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33B3644B-B247-BE3F-3A72-FCCDD27361F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3282338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CDC46-31B0-F9A3-2975-A781027DF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4D3A5F-FCD4-AA33-4FE2-20CEC9D076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EE955AA-CA95-6A9A-7DB6-013FD1BE23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140445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AAEAF66F-5132-7D3C-DC13-88DB7D37B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18E69D27-39EE-9B4D-EFF3-0464032E5D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BA38F4B1-F9E6-D48C-BE09-477E160B2A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8147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>
          <a:extLst>
            <a:ext uri="{FF2B5EF4-FFF2-40B4-BE49-F238E27FC236}">
              <a16:creationId xmlns:a16="http://schemas.microsoft.com/office/drawing/2014/main" id="{61CFF003-EFCA-193C-CD45-94C8FC81E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6ac7a8f27d_1_49:notes">
            <a:extLst>
              <a:ext uri="{FF2B5EF4-FFF2-40B4-BE49-F238E27FC236}">
                <a16:creationId xmlns:a16="http://schemas.microsoft.com/office/drawing/2014/main" id="{0A1900EF-1E0A-260B-2F26-EE1664F9CD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6ac7a8f27d_1_49:notes">
            <a:extLst>
              <a:ext uri="{FF2B5EF4-FFF2-40B4-BE49-F238E27FC236}">
                <a16:creationId xmlns:a16="http://schemas.microsoft.com/office/drawing/2014/main" id="{0D6A1D4E-1EFF-AF30-7B0E-6DF5FD39148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100" b="0" i="0" u="none" strike="noStrike" cap="none" dirty="0">
              <a:solidFill>
                <a:srgbClr val="000000"/>
              </a:solidFill>
              <a:effectLst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00731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>
          <a:extLst>
            <a:ext uri="{FF2B5EF4-FFF2-40B4-BE49-F238E27FC236}">
              <a16:creationId xmlns:a16="http://schemas.microsoft.com/office/drawing/2014/main" id="{895ECBDD-46A3-DB9E-7ECB-033F8B02F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6ac7a8f27d_1_108:notes">
            <a:extLst>
              <a:ext uri="{FF2B5EF4-FFF2-40B4-BE49-F238E27FC236}">
                <a16:creationId xmlns:a16="http://schemas.microsoft.com/office/drawing/2014/main" id="{D35A06F2-70C6-5FEB-DFEC-842A28A22B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36ac7a8f27d_1_108:notes">
            <a:extLst>
              <a:ext uri="{FF2B5EF4-FFF2-40B4-BE49-F238E27FC236}">
                <a16:creationId xmlns:a16="http://schemas.microsoft.com/office/drawing/2014/main" id="{40058FF6-80E0-0775-143D-9100D03019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8431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0682DE66-AB8B-2D8B-D28E-C4425A03C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EE316E28-8D8D-009B-409A-11F702D6AD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C7593B48-33B4-9C74-5D3D-4C3F29707E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3491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>
          <a:extLst>
            <a:ext uri="{FF2B5EF4-FFF2-40B4-BE49-F238E27FC236}">
              <a16:creationId xmlns:a16="http://schemas.microsoft.com/office/drawing/2014/main" id="{F3F035CC-970C-B3B9-3F65-00C483A45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35fba8d1663_0_0:notes">
            <a:extLst>
              <a:ext uri="{FF2B5EF4-FFF2-40B4-BE49-F238E27FC236}">
                <a16:creationId xmlns:a16="http://schemas.microsoft.com/office/drawing/2014/main" id="{3B1F1706-150F-F726-BEFC-4ACA8070C0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35fba8d1663_0_0:notes">
            <a:extLst>
              <a:ext uri="{FF2B5EF4-FFF2-40B4-BE49-F238E27FC236}">
                <a16:creationId xmlns:a16="http://schemas.microsoft.com/office/drawing/2014/main" id="{96E35A29-3B80-16C2-7ADF-0CD04EE113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415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247BB-9A61-CBF0-D762-865CA804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7B7E318-0D8E-287C-ED68-3AAA6C5B1B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B6746F-502C-1E1A-2F5A-478E11E424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09221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>
          <a:extLst>
            <a:ext uri="{FF2B5EF4-FFF2-40B4-BE49-F238E27FC236}">
              <a16:creationId xmlns:a16="http://schemas.microsoft.com/office/drawing/2014/main" id="{0A39DC48-C265-F129-774D-8E38C86D39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6af9114373_0_144:notes">
            <a:extLst>
              <a:ext uri="{FF2B5EF4-FFF2-40B4-BE49-F238E27FC236}">
                <a16:creationId xmlns:a16="http://schemas.microsoft.com/office/drawing/2014/main" id="{7621D6FF-C5E8-408E-47B8-6F9E352F35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6af9114373_0_144:notes">
            <a:extLst>
              <a:ext uri="{FF2B5EF4-FFF2-40B4-BE49-F238E27FC236}">
                <a16:creationId xmlns:a16="http://schemas.microsoft.com/office/drawing/2014/main" id="{23BE0306-7996-BF31-13D5-4A3EF49B88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64836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67486-535B-24F8-DCAF-F859E49C5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7991A1-3A07-98D3-C9B6-6E59696A4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C18A695-E260-12B4-12F0-F809135C25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7974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9D267-6154-56D3-D748-2D4362F51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2EA949A-C04B-9244-765C-4CAAFBE8D1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FB96933-A7F4-99F6-0E68-3D100B0EE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7054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23416" y="1489150"/>
            <a:ext cx="17041200" cy="41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TITLE_3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3"/>
          <p:cNvPicPr preferRelativeResize="0"/>
          <p:nvPr/>
        </p:nvPicPr>
        <p:blipFill rotWithShape="1">
          <a:blip r:embed="rId2">
            <a:alphaModFix amt="78000"/>
          </a:blip>
          <a:srcRect t="12953"/>
          <a:stretch/>
        </p:blipFill>
        <p:spPr>
          <a:xfrm>
            <a:off x="0" y="0"/>
            <a:ext cx="18288002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2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5" name="Google Shape;55;p13"/>
          <p:cNvSpPr txBox="1"/>
          <p:nvPr/>
        </p:nvSpPr>
        <p:spPr>
          <a:xfrm>
            <a:off x="1549087" y="9326432"/>
            <a:ext cx="4917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Todos os direitos reservados 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oppins"/>
              <a:buNone/>
            </a:pPr>
            <a:r>
              <a:rPr lang="pt-BR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© Copyright | Eleve Consulting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072" y="9326413"/>
            <a:ext cx="1090783" cy="5456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1 1 2 1 2">
  <p:cSld name="TWO_OBJECTS_1_1_2_1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1257300" y="9534525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6057900" y="9534525"/>
            <a:ext cx="61722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l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12915900" y="9534525"/>
            <a:ext cx="41148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61" name="Google Shape;61;p14"/>
          <p:cNvPicPr preferRelativeResize="0"/>
          <p:nvPr/>
        </p:nvPicPr>
        <p:blipFill rotWithShape="1">
          <a:blip r:embed="rId2">
            <a:alphaModFix/>
          </a:blip>
          <a:srcRect t="3908" b="3917"/>
          <a:stretch/>
        </p:blipFill>
        <p:spPr>
          <a:xfrm>
            <a:off x="16574150" y="9279125"/>
            <a:ext cx="1188022" cy="547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 rotWithShape="1">
          <a:blip r:embed="rId4">
            <a:alphaModFix/>
          </a:blip>
          <a:srcRect t="3908" b="3917"/>
          <a:stretch/>
        </p:blipFill>
        <p:spPr>
          <a:xfrm>
            <a:off x="16574150" y="9279125"/>
            <a:ext cx="1188022" cy="547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8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8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81" name="Google Shape;81;p18" title="Logo Original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94400" y="438560"/>
            <a:ext cx="1343073" cy="622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5171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" userDrawn="1">
  <p:cSld name="Slide de título 4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9"/>
          <p:cNvPicPr preferRelativeResize="0"/>
          <p:nvPr userDrawn="1"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9"/>
          <p:cNvPicPr preferRelativeResize="0"/>
          <p:nvPr userDrawn="1"/>
        </p:nvPicPr>
        <p:blipFill rotWithShape="1">
          <a:blip r:embed="rId3">
            <a:alphaModFix/>
          </a:blip>
          <a:srcRect l="8251" t="7475" r="81170" b="9"/>
          <a:stretch/>
        </p:blipFill>
        <p:spPr>
          <a:xfrm>
            <a:off x="1199517" y="-4"/>
            <a:ext cx="1934623" cy="10287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9"/>
          <p:cNvPicPr preferRelativeResize="0"/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8609" y="327946"/>
            <a:ext cx="1017106" cy="50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2901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4 1">
  <p:cSld name="Slide de título 4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0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5" cy="10287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0"/>
          <p:cNvPicPr preferRelativeResize="0"/>
          <p:nvPr/>
        </p:nvPicPr>
        <p:blipFill rotWithShape="1">
          <a:blip r:embed="rId3">
            <a:alphaModFix/>
          </a:blip>
          <a:srcRect r="81985" b="10"/>
          <a:stretch/>
        </p:blipFill>
        <p:spPr>
          <a:xfrm>
            <a:off x="0" y="-75"/>
            <a:ext cx="3294751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0"/>
          <p:cNvSpPr/>
          <p:nvPr/>
        </p:nvSpPr>
        <p:spPr>
          <a:xfrm>
            <a:off x="2302375" y="562100"/>
            <a:ext cx="15579000" cy="9724800"/>
          </a:xfrm>
          <a:prstGeom prst="round2SameRect">
            <a:avLst>
              <a:gd name="adj1" fmla="val 7390"/>
              <a:gd name="adj2" fmla="val 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0"/>
          <p:cNvSpPr/>
          <p:nvPr/>
        </p:nvSpPr>
        <p:spPr>
          <a:xfrm>
            <a:off x="843775" y="519450"/>
            <a:ext cx="2451000" cy="9724800"/>
          </a:xfrm>
          <a:prstGeom prst="rect">
            <a:avLst/>
          </a:prstGeom>
          <a:solidFill>
            <a:srgbClr val="0065C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2459" y="695809"/>
            <a:ext cx="1573633" cy="78720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/>
          <p:nvPr/>
        </p:nvSpPr>
        <p:spPr>
          <a:xfrm>
            <a:off x="-125" y="9778200"/>
            <a:ext cx="18288000" cy="5088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✱</a:t>
            </a:r>
            <a:r>
              <a:rPr lang="pt-BR" sz="1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Uma nova maneira de elevar  </a:t>
            </a:r>
            <a:r>
              <a:rPr lang="pt-BR" sz="16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✱</a:t>
            </a:r>
            <a:r>
              <a:rPr lang="pt-BR" sz="1600">
                <a:solidFill>
                  <a:srgbClr val="F67F0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Uma nova maneira de elevar  </a:t>
            </a:r>
            <a:r>
              <a:rPr lang="pt-BR" sz="16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✱</a:t>
            </a:r>
            <a:r>
              <a:rPr lang="pt-BR" sz="1600">
                <a:solidFill>
                  <a:srgbClr val="F67F0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Uma nova maneira de elevar  </a:t>
            </a:r>
            <a:r>
              <a:rPr lang="pt-BR" sz="16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✱</a:t>
            </a:r>
            <a:r>
              <a:rPr lang="pt-BR" sz="1600">
                <a:solidFill>
                  <a:srgbClr val="F67F0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Uma nova maneira de elevar </a:t>
            </a:r>
            <a:r>
              <a:rPr lang="pt-BR" sz="1600">
                <a:solidFill>
                  <a:srgbClr val="0065CA"/>
                </a:solidFill>
                <a:latin typeface="Poppins"/>
                <a:ea typeface="Poppins"/>
                <a:cs typeface="Poppins"/>
                <a:sym typeface="Poppins"/>
              </a:rPr>
              <a:t> ✱ </a:t>
            </a:r>
            <a:endParaRPr sz="1600">
              <a:solidFill>
                <a:srgbClr val="0065C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00" name="Google Shape;100;p20"/>
          <p:cNvSpPr>
            <a:spLocks noGrp="1"/>
          </p:cNvSpPr>
          <p:nvPr>
            <p:ph type="pic" idx="2"/>
          </p:nvPr>
        </p:nvSpPr>
        <p:spPr>
          <a:xfrm>
            <a:off x="843775" y="1483000"/>
            <a:ext cx="5242200" cy="8295300"/>
          </a:xfrm>
          <a:prstGeom prst="round2SameRect">
            <a:avLst>
              <a:gd name="adj1" fmla="val 7534"/>
              <a:gd name="adj2" fmla="val 0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01438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">
  <p:cSld name="Slide de título 3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1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1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003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3 1">
  <p:cSld name="Slide de título 3 1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2"/>
          <p:cNvSpPr/>
          <p:nvPr/>
        </p:nvSpPr>
        <p:spPr>
          <a:xfrm>
            <a:off x="0" y="-28850"/>
            <a:ext cx="18288000" cy="764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3350" tIns="93350" rIns="93350" bIns="933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  <p:pic>
        <p:nvPicPr>
          <p:cNvPr id="109" name="Google Shape;109;p22"/>
          <p:cNvPicPr preferRelativeResize="0"/>
          <p:nvPr/>
        </p:nvPicPr>
        <p:blipFill rotWithShape="1">
          <a:blip r:embed="rId3">
            <a:alphaModFix/>
          </a:blip>
          <a:srcRect l="3978" t="18112" r="74865" b="22622"/>
          <a:stretch/>
        </p:blipFill>
        <p:spPr>
          <a:xfrm>
            <a:off x="17599700" y="9419450"/>
            <a:ext cx="353423" cy="458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2529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">
  <p:cSld name="Slide de título 1 2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26" name="Google Shape;126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65372" y="8969663"/>
            <a:ext cx="1057725" cy="529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99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2">
  <p:cSld name="Slide de título 1 2 2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6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1" name="Google Shape;131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465372" y="8969663"/>
            <a:ext cx="1057725" cy="529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6800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Slide de título 1 2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>
            <a:spLocks noGrp="1"/>
          </p:cNvSpPr>
          <p:nvPr>
            <p:ph type="ctrTitle"/>
          </p:nvPr>
        </p:nvSpPr>
        <p:spPr>
          <a:xfrm>
            <a:off x="623417" y="1489150"/>
            <a:ext cx="17041200" cy="41058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600"/>
              <a:buNone/>
              <a:defRPr sz="10600"/>
            </a:lvl9pPr>
          </a:lstStyle>
          <a:p>
            <a:endParaRPr/>
          </a:p>
        </p:txBody>
      </p:sp>
      <p:sp>
        <p:nvSpPr>
          <p:cNvPr id="134" name="Google Shape;134;p27"/>
          <p:cNvSpPr txBox="1">
            <a:spLocks noGrp="1"/>
          </p:cNvSpPr>
          <p:nvPr>
            <p:ph type="subTitle" idx="1"/>
          </p:nvPr>
        </p:nvSpPr>
        <p:spPr>
          <a:xfrm>
            <a:off x="623400" y="5668250"/>
            <a:ext cx="17041200" cy="1585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36" name="Google Shape;136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3297" y="9080288"/>
            <a:ext cx="1057725" cy="5291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6656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1643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9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 rtl="0"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1pPr>
            <a:lvl2pPr marL="914400" lvl="1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2pPr>
            <a:lvl3pPr marL="1371600" lvl="2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3pPr>
            <a:lvl4pPr marL="1828800" lvl="3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4pPr>
            <a:lvl5pPr marL="2286000" lvl="4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5pPr>
            <a:lvl6pPr marL="2743200" lvl="5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6pPr>
            <a:lvl7pPr marL="3200400" lvl="6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7pPr>
            <a:lvl8pPr marL="3657600" lvl="7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8pPr>
            <a:lvl9pPr marL="4114800" lvl="8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00180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0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0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47" name="Google Shape;147;p30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19100" rtl="0">
              <a:spcBef>
                <a:spcPts val="0"/>
              </a:spcBef>
              <a:spcAft>
                <a:spcPts val="0"/>
              </a:spcAft>
              <a:buSzPts val="3000"/>
              <a:buChar char="●"/>
              <a:defRPr sz="3000"/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76985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57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10356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 sz="2600"/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 sz="2600"/>
            </a:lvl8pPr>
            <a:lvl9pPr marL="4114800" lvl="8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 sz="2600"/>
            </a:lvl9pPr>
          </a:lstStyle>
          <a:p>
            <a:endParaRPr/>
          </a:p>
        </p:txBody>
      </p:sp>
      <p:sp>
        <p:nvSpPr>
          <p:cNvPr id="155" name="Google Shape;155;p32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0692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3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1pPr>
            <a:lvl2pPr lvl="1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2pPr>
            <a:lvl3pPr lvl="2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3pPr>
            <a:lvl4pPr lvl="3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4pPr>
            <a:lvl5pPr lvl="4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5pPr>
            <a:lvl6pPr lvl="5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6pPr>
            <a:lvl7pPr lvl="6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7pPr>
            <a:lvl8pPr lvl="7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8pPr>
            <a:lvl9pPr lvl="8" rtl="0">
              <a:spcBef>
                <a:spcPts val="0"/>
              </a:spcBef>
              <a:spcAft>
                <a:spcPts val="0"/>
              </a:spcAft>
              <a:buSzPts val="9800"/>
              <a:buNone/>
              <a:defRPr sz="9800"/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515756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4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6650" tIns="186650" rIns="186650" bIns="1866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34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600"/>
              <a:buNone/>
              <a:defRPr sz="8600"/>
            </a:lvl9pPr>
          </a:lstStyle>
          <a:p>
            <a:endParaRPr/>
          </a:p>
        </p:txBody>
      </p:sp>
      <p:sp>
        <p:nvSpPr>
          <p:cNvPr id="162" name="Google Shape;162;p34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9pPr>
          </a:lstStyle>
          <a:p>
            <a:endParaRPr/>
          </a:p>
        </p:txBody>
      </p:sp>
      <p:sp>
        <p:nvSpPr>
          <p:cNvPr id="163" name="Google Shape;163;p34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marL="457200" lvl="0" indent="-463550" rtl="0"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1pPr>
            <a:lvl2pPr marL="914400" lvl="1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2pPr>
            <a:lvl3pPr marL="1371600" lvl="2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3pPr>
            <a:lvl4pPr marL="1828800" lvl="3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4pPr>
            <a:lvl5pPr marL="2286000" lvl="4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5pPr>
            <a:lvl6pPr marL="2743200" lvl="5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6pPr>
            <a:lvl7pPr marL="3200400" lvl="6" indent="-412750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7pPr>
            <a:lvl8pPr marL="3657600" lvl="7" indent="-412750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8pPr>
            <a:lvl9pPr marL="4114800" lvl="8" indent="-412750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9pPr>
          </a:lstStyle>
          <a:p>
            <a:endParaRPr/>
          </a:p>
        </p:txBody>
      </p:sp>
      <p:sp>
        <p:nvSpPr>
          <p:cNvPr id="164" name="Google Shape;164;p3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970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5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</a:lstStyle>
          <a:p>
            <a:endParaRPr/>
          </a:p>
        </p:txBody>
      </p:sp>
      <p:sp>
        <p:nvSpPr>
          <p:cNvPr id="167" name="Google Shape;167;p3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544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title" hasCustomPrompt="1"/>
          </p:nvPr>
        </p:nvSpPr>
        <p:spPr>
          <a:xfrm>
            <a:off x="623400" y="2212250"/>
            <a:ext cx="17041200" cy="39276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600"/>
              <a:buNone/>
              <a:defRPr sz="24600"/>
            </a:lvl9pPr>
          </a:lstStyle>
          <a:p>
            <a:r>
              <a:t>xx%</a:t>
            </a:r>
          </a:p>
        </p:txBody>
      </p:sp>
      <p:sp>
        <p:nvSpPr>
          <p:cNvPr id="170" name="Google Shape;170;p36"/>
          <p:cNvSpPr txBox="1">
            <a:spLocks noGrp="1"/>
          </p:cNvSpPr>
          <p:nvPr>
            <p:ph type="body" idx="1"/>
          </p:nvPr>
        </p:nvSpPr>
        <p:spPr>
          <a:xfrm>
            <a:off x="623400" y="6304450"/>
            <a:ext cx="17041200" cy="26016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 algn="ctr" rtl="0">
              <a:spcBef>
                <a:spcPts val="0"/>
              </a:spcBef>
              <a:spcAft>
                <a:spcPts val="0"/>
              </a:spcAft>
              <a:buSzPts val="3700"/>
              <a:buChar char="●"/>
              <a:defRPr/>
            </a:lvl1pPr>
            <a:lvl2pPr marL="914400" lvl="1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2pPr>
            <a:lvl3pPr marL="1371600" lvl="2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3pPr>
            <a:lvl4pPr marL="1828800" lvl="3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4pPr>
            <a:lvl5pPr marL="2286000" lvl="4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5pPr>
            <a:lvl6pPr marL="2743200" lvl="5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6pPr>
            <a:lvl7pPr marL="3200400" lvl="6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●"/>
              <a:defRPr/>
            </a:lvl7pPr>
            <a:lvl8pPr marL="3657600" lvl="7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○"/>
              <a:defRPr/>
            </a:lvl8pPr>
            <a:lvl9pPr marL="4114800" lvl="8" indent="-412750" algn="ctr" rtl="0">
              <a:spcBef>
                <a:spcPts val="0"/>
              </a:spcBef>
              <a:spcAft>
                <a:spcPts val="0"/>
              </a:spcAft>
              <a:buSzPts val="2900"/>
              <a:buChar char="■"/>
              <a:defRPr/>
            </a:lvl9pPr>
          </a:lstStyle>
          <a:p>
            <a:endParaRPr/>
          </a:p>
        </p:txBody>
      </p:sp>
      <p:sp>
        <p:nvSpPr>
          <p:cNvPr id="171" name="Google Shape;171;p3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407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05670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e seção 3">
  <p:cSld name="Cabeçalho de seção 3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8"/>
          <p:cNvSpPr txBox="1">
            <a:spLocks noGrp="1"/>
          </p:cNvSpPr>
          <p:nvPr>
            <p:ph type="title"/>
          </p:nvPr>
        </p:nvSpPr>
        <p:spPr>
          <a:xfrm>
            <a:off x="623400" y="4301700"/>
            <a:ext cx="17041200" cy="16836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400"/>
              <a:buNone/>
              <a:defRPr sz="7400"/>
            </a:lvl9pPr>
          </a:lstStyle>
          <a:p>
            <a:endParaRPr/>
          </a:p>
        </p:txBody>
      </p:sp>
      <p:sp>
        <p:nvSpPr>
          <p:cNvPr id="176" name="Google Shape;176;p3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526538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 1">
  <p:cSld name="Layout personalizado 1 1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9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7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3652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 1">
  <p:cSld name="One column text 1 1">
    <p:bg>
      <p:bgPr>
        <a:solidFill>
          <a:srgbClr val="F7F7F7">
            <a:alpha val="96080"/>
          </a:srgbClr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40"/>
          <p:cNvPicPr preferRelativeResize="0"/>
          <p:nvPr/>
        </p:nvPicPr>
        <p:blipFill rotWithShape="1">
          <a:blip r:embed="rId2">
            <a:alphaModFix/>
          </a:blip>
          <a:srcRect t="12953"/>
          <a:stretch/>
        </p:blipFill>
        <p:spPr>
          <a:xfrm>
            <a:off x="0" y="0"/>
            <a:ext cx="18288002" cy="10287006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40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b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Font typeface="Poppins"/>
              <a:buNone/>
              <a:defRPr sz="5000">
                <a:latin typeface="Poppins"/>
                <a:ea typeface="Poppins"/>
                <a:cs typeface="Poppins"/>
                <a:sym typeface="Poppins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5000"/>
            </a:lvl9pPr>
          </a:lstStyle>
          <a:p>
            <a:endParaRPr/>
          </a:p>
        </p:txBody>
      </p:sp>
      <p:sp>
        <p:nvSpPr>
          <p:cNvPr id="182" name="Google Shape;182;p40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0000" tIns="140000" rIns="140000" bIns="140000" anchor="t" anchorCtr="0">
            <a:norm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600"/>
            </a:lvl1pPr>
            <a:lvl2pPr marL="914400" lvl="1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2pPr>
            <a:lvl3pPr marL="1371600" lvl="2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■"/>
              <a:defRPr sz="2600"/>
            </a:lvl3pPr>
            <a:lvl4pPr marL="1828800" lvl="3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●"/>
              <a:defRPr sz="2600"/>
            </a:lvl4pPr>
            <a:lvl5pPr marL="2286000" lvl="4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5pPr>
            <a:lvl6pPr marL="2743200" lvl="5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■"/>
              <a:defRPr sz="2600"/>
            </a:lvl6pPr>
            <a:lvl7pPr marL="3200400" lvl="6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●"/>
              <a:defRPr sz="2600"/>
            </a:lvl7pPr>
            <a:lvl8pPr marL="3657600" lvl="7" indent="-342900" algn="l" rtl="0">
              <a:lnSpc>
                <a:spcPct val="115000"/>
              </a:lnSpc>
              <a:spcBef>
                <a:spcPts val="3200"/>
              </a:spcBef>
              <a:spcAft>
                <a:spcPts val="0"/>
              </a:spcAft>
              <a:buSzPts val="1800"/>
              <a:buChar char="○"/>
              <a:defRPr sz="2600"/>
            </a:lvl8pPr>
            <a:lvl9pPr marL="4114800" lvl="8" indent="-342900" algn="l" rtl="0">
              <a:lnSpc>
                <a:spcPct val="115000"/>
              </a:lnSpc>
              <a:spcBef>
                <a:spcPts val="3200"/>
              </a:spcBef>
              <a:spcAft>
                <a:spcPts val="3200"/>
              </a:spcAft>
              <a:buSzPts val="1800"/>
              <a:buChar char="■"/>
              <a:defRPr sz="2600"/>
            </a:lvl9pPr>
          </a:lstStyle>
          <a:p>
            <a:endParaRPr/>
          </a:p>
        </p:txBody>
      </p:sp>
      <p:pic>
        <p:nvPicPr>
          <p:cNvPr id="183" name="Google Shape;183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3199" y="9137997"/>
            <a:ext cx="768020" cy="767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88160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 1 2">
  <p:cSld name="Conteúdo com Legenda 1 2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41"/>
          <p:cNvPicPr preferRelativeResize="0"/>
          <p:nvPr/>
        </p:nvPicPr>
        <p:blipFill rotWithShape="1">
          <a:blip r:embed="rId2">
            <a:alphaModFix/>
          </a:blip>
          <a:srcRect t="3470" b="67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41"/>
          <p:cNvSpPr txBox="1">
            <a:spLocks noGrp="1"/>
          </p:cNvSpPr>
          <p:nvPr>
            <p:ph type="dt" idx="10"/>
          </p:nvPr>
        </p:nvSpPr>
        <p:spPr>
          <a:xfrm>
            <a:off x="1257002" y="9535005"/>
            <a:ext cx="41148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50" tIns="72550" rIns="145150" bIns="725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7" name="Google Shape;187;p41"/>
          <p:cNvSpPr txBox="1">
            <a:spLocks noGrp="1"/>
          </p:cNvSpPr>
          <p:nvPr>
            <p:ph type="ftr" idx="11"/>
          </p:nvPr>
        </p:nvSpPr>
        <p:spPr>
          <a:xfrm>
            <a:off x="6058206" y="9535005"/>
            <a:ext cx="61722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50" tIns="72550" rIns="145150" bIns="7255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188" name="Google Shape;188;p41"/>
          <p:cNvSpPr txBox="1">
            <a:spLocks noGrp="1"/>
          </p:cNvSpPr>
          <p:nvPr>
            <p:ph type="sldNum" idx="12"/>
          </p:nvPr>
        </p:nvSpPr>
        <p:spPr>
          <a:xfrm>
            <a:off x="12915772" y="9535005"/>
            <a:ext cx="4114800" cy="5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5150" tIns="72550" rIns="145150" bIns="72550" anchor="t" anchorCtr="0">
            <a:normAutofit lnSpcReduction="10000"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89" name="Google Shape;18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0549" y="8932149"/>
            <a:ext cx="795453" cy="7949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83124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CE9551-8E87-954C-A723-CE95BA492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60E5E67-9A72-814A-8A82-16690C395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5765483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</p:spTree>
    <p:extLst>
      <p:ext uri="{BB962C8B-B14F-4D97-AF65-F5344CB8AC3E}">
        <p14:creationId xmlns:p14="http://schemas.microsoft.com/office/powerpoint/2010/main" val="20786604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74"/>
          <p:cNvSpPr>
            <a:spLocks noGrp="1"/>
          </p:cNvSpPr>
          <p:nvPr>
            <p:ph type="pic" idx="2"/>
          </p:nvPr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8D8D8">
              <a:alpha val="9800"/>
            </a:srgbClr>
          </a:solidFill>
          <a:ln>
            <a:noFill/>
          </a:ln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475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274" b="1" i="0">
                <a:solidFill>
                  <a:srgbClr val="0F2241"/>
                </a:solidFill>
                <a:latin typeface="Poppins"/>
                <a:cs typeface="Poppins"/>
              </a:defRPr>
            </a:lvl1pPr>
          </a:lstStyle>
          <a:p>
            <a:pPr marL="11552">
              <a:spcBef>
                <a:spcPts val="132"/>
              </a:spcBef>
            </a:pPr>
            <a:r>
              <a:rPr lang="pt-BR" spc="-309"/>
              <a:t>Assessment</a:t>
            </a:r>
            <a:endParaRPr lang="pt-BR" spc="-309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8/11/26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42071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 userDrawn="1">
  <p:cSld name="1_Slide de título 2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58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7999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9664800" y="2304950"/>
            <a:ext cx="79998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7FB7DE8-1760-3715-D021-12CC1A4A63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3907" y="552450"/>
            <a:ext cx="6274593" cy="9182100"/>
          </a:xfrm>
          <a:prstGeom prst="roundRect">
            <a:avLst>
              <a:gd name="adj" fmla="val 8695"/>
            </a:avLst>
          </a:prstGeom>
          <a:solidFill>
            <a:schemeClr val="accent1"/>
          </a:solidFill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209533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lank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4090832"/>
      </p:ext>
    </p:extLst>
  </p:cSld>
  <p:clrMapOvr>
    <a:masterClrMapping/>
  </p:clrMapOvr>
  <p:hf hd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userDrawn="1">
  <p:cSld name="Somente título">
    <p:spTree>
      <p:nvGrpSpPr>
        <p:cNvPr id="1" name="Shape 17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5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623400" y="1111200"/>
            <a:ext cx="5616000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623400" y="2779200"/>
            <a:ext cx="5616000" cy="6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980500" y="900300"/>
            <a:ext cx="12735600" cy="818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9144000" y="-250"/>
            <a:ext cx="9144000" cy="102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</a:pPr>
            <a:endParaRPr sz="2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531000" y="2466350"/>
            <a:ext cx="8090400" cy="296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531000" y="5606150"/>
            <a:ext cx="8090400" cy="24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9879000" y="1448150"/>
            <a:ext cx="7674000" cy="73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623400" y="8461150"/>
            <a:ext cx="11997600" cy="12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image" Target="../media/image5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00"/>
              <a:buFont typeface="Poppins"/>
              <a:buNone/>
              <a:defRPr sz="56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marR="0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Poppins"/>
              <a:buChar char="●"/>
              <a:defRPr sz="36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○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■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●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○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■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●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○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oppins"/>
              <a:buChar char="■"/>
              <a:defRPr sz="2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74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oppins"/>
              <a:buNone/>
              <a:defRPr sz="20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700"/>
              <a:buFont typeface="Poppins"/>
              <a:buNone/>
              <a:defRPr sz="57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1"/>
          </p:nvPr>
        </p:nvSpPr>
        <p:spPr>
          <a:xfrm>
            <a:off x="623400" y="2304950"/>
            <a:ext cx="170412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t" anchorCtr="0">
            <a:normAutofit/>
          </a:bodyPr>
          <a:lstStyle>
            <a:lvl1pPr marL="457200" lvl="0" indent="-4635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700"/>
              <a:buFont typeface="Poppins"/>
              <a:buChar char="●"/>
              <a:defRPr sz="3700"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○"/>
              <a:defRPr sz="2900"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■"/>
              <a:defRPr sz="2900"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●"/>
              <a:defRPr sz="2900"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○"/>
              <a:defRPr sz="2900"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■"/>
              <a:defRPr sz="2900"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●"/>
              <a:defRPr sz="2900"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○"/>
              <a:defRPr sz="2900"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412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900"/>
              <a:buFont typeface="Poppins"/>
              <a:buChar char="■"/>
              <a:defRPr sz="2900"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16944916" y="9326434"/>
            <a:ext cx="109800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6650" tIns="186650" rIns="186650" bIns="186650" anchor="ctr" anchorCtr="0">
            <a:normAutofit/>
          </a:bodyPr>
          <a:lstStyle>
            <a:lvl1pPr lvl="0" algn="r" rtl="0">
              <a:buNone/>
              <a:defRPr sz="2000">
                <a:solidFill>
                  <a:schemeClr val="dk2"/>
                </a:solidFill>
              </a:defRPr>
            </a:lvl1pPr>
            <a:lvl2pPr lvl="1" algn="r" rtl="0">
              <a:buNone/>
              <a:defRPr sz="2000">
                <a:solidFill>
                  <a:schemeClr val="dk2"/>
                </a:solidFill>
              </a:defRPr>
            </a:lvl2pPr>
            <a:lvl3pPr lvl="2" algn="r" rtl="0">
              <a:buNone/>
              <a:defRPr sz="2000">
                <a:solidFill>
                  <a:schemeClr val="dk2"/>
                </a:solidFill>
              </a:defRPr>
            </a:lvl3pPr>
            <a:lvl4pPr lvl="3" algn="r" rtl="0">
              <a:buNone/>
              <a:defRPr sz="2000">
                <a:solidFill>
                  <a:schemeClr val="dk2"/>
                </a:solidFill>
              </a:defRPr>
            </a:lvl4pPr>
            <a:lvl5pPr lvl="4" algn="r" rtl="0">
              <a:buNone/>
              <a:defRPr sz="2000">
                <a:solidFill>
                  <a:schemeClr val="dk2"/>
                </a:solidFill>
              </a:defRPr>
            </a:lvl5pPr>
            <a:lvl6pPr lvl="5" algn="r" rtl="0">
              <a:buNone/>
              <a:defRPr sz="2000">
                <a:solidFill>
                  <a:schemeClr val="dk2"/>
                </a:solidFill>
              </a:defRPr>
            </a:lvl6pPr>
            <a:lvl7pPr lvl="6" algn="r" rtl="0">
              <a:buNone/>
              <a:defRPr sz="2000">
                <a:solidFill>
                  <a:schemeClr val="dk2"/>
                </a:solidFill>
              </a:defRPr>
            </a:lvl7pPr>
            <a:lvl8pPr lvl="7" algn="r" rtl="0">
              <a:buNone/>
              <a:defRPr sz="2000">
                <a:solidFill>
                  <a:schemeClr val="dk2"/>
                </a:solidFill>
              </a:defRPr>
            </a:lvl8pPr>
            <a:lvl9pPr lvl="8" algn="r" rtl="0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75" name="Google Shape;75;p17" title="Logo Original (1).png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16494400" y="438560"/>
            <a:ext cx="1343073" cy="622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0793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749" r:id="rId18"/>
    <p:sldLayoutId id="2147483750" r:id="rId19"/>
    <p:sldLayoutId id="2147483751" r:id="rId20"/>
    <p:sldLayoutId id="2147483752" r:id="rId21"/>
    <p:sldLayoutId id="2147483753" r:id="rId22"/>
    <p:sldLayoutId id="2147483754" r:id="rId23"/>
    <p:sldLayoutId id="2147483755" r:id="rId24"/>
    <p:sldLayoutId id="2147483756" r:id="rId25"/>
    <p:sldLayoutId id="2147483757" r:id="rId26"/>
    <p:sldLayoutId id="2147483758" r:id="rId27"/>
    <p:sldLayoutId id="2147483759" r:id="rId28"/>
    <p:sldLayoutId id="2147483760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Poppins"/>
        <a:defRPr sz="1400" b="0" i="0" u="none" strike="noStrike" cap="none" spc="0">
          <a:solidFill>
            <a:srgbClr val="000000"/>
          </a:solidFill>
          <a:latin typeface="Poppins"/>
          <a:ea typeface="Poppins"/>
          <a:cs typeface="Poppins"/>
          <a:sym typeface="Poppi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jpg"/><Relationship Id="rId7" Type="http://schemas.openxmlformats.org/officeDocument/2006/relationships/image" Target="../media/image58.jpg"/><Relationship Id="rId12" Type="http://schemas.openxmlformats.org/officeDocument/2006/relationships/image" Target="../media/image63.jpg"/><Relationship Id="rId17" Type="http://schemas.openxmlformats.org/officeDocument/2006/relationships/image" Target="../media/image68.jp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67.jp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7.jpg"/><Relationship Id="rId11" Type="http://schemas.openxmlformats.org/officeDocument/2006/relationships/image" Target="../media/image62.jpg"/><Relationship Id="rId5" Type="http://schemas.openxmlformats.org/officeDocument/2006/relationships/image" Target="../media/image56.png"/><Relationship Id="rId15" Type="http://schemas.openxmlformats.org/officeDocument/2006/relationships/image" Target="../media/image66.jpg"/><Relationship Id="rId10" Type="http://schemas.openxmlformats.org/officeDocument/2006/relationships/image" Target="../media/image61.jpg"/><Relationship Id="rId4" Type="http://schemas.openxmlformats.org/officeDocument/2006/relationships/image" Target="../media/image55.jpg"/><Relationship Id="rId9" Type="http://schemas.openxmlformats.org/officeDocument/2006/relationships/image" Target="../media/image60.jpg"/><Relationship Id="rId1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937;p211"/>
          <p:cNvPicPr preferRelativeResize="0"/>
          <p:nvPr/>
        </p:nvPicPr>
        <p:blipFill rotWithShape="1">
          <a:blip r:embed="rId3">
            <a:alphaModFix/>
          </a:blip>
          <a:srcRect l="8253" t="8414" r="46940" b="18487"/>
          <a:stretch/>
        </p:blipFill>
        <p:spPr>
          <a:xfrm>
            <a:off x="10125525" y="0"/>
            <a:ext cx="8194202" cy="7520524"/>
          </a:xfrm>
          <a:prstGeom prst="rect">
            <a:avLst/>
          </a:prstGeom>
          <a:noFill/>
          <a:ln>
            <a:noFill/>
          </a:ln>
        </p:spPr>
      </p:pic>
      <p:sp>
        <p:nvSpPr>
          <p:cNvPr id="938" name="Google Shape;938;p211"/>
          <p:cNvSpPr/>
          <p:nvPr/>
        </p:nvSpPr>
        <p:spPr>
          <a:xfrm>
            <a:off x="13023600" y="8437025"/>
            <a:ext cx="5264400" cy="18849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9" name="Google Shape;939;p211"/>
          <p:cNvSpPr/>
          <p:nvPr/>
        </p:nvSpPr>
        <p:spPr>
          <a:xfrm>
            <a:off x="13023600" y="7520525"/>
            <a:ext cx="5264400" cy="1101600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0" name="Google Shape;940;p211"/>
          <p:cNvSpPr/>
          <p:nvPr/>
        </p:nvSpPr>
        <p:spPr>
          <a:xfrm>
            <a:off x="6900" y="7520525"/>
            <a:ext cx="15441000" cy="2801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1" name="Google Shape;941;p211"/>
          <p:cNvSpPr/>
          <p:nvPr/>
        </p:nvSpPr>
        <p:spPr>
          <a:xfrm>
            <a:off x="967875" y="8719025"/>
            <a:ext cx="404400" cy="404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2" name="Google Shape;942;p211"/>
          <p:cNvSpPr/>
          <p:nvPr/>
        </p:nvSpPr>
        <p:spPr>
          <a:xfrm>
            <a:off x="1651050" y="8719025"/>
            <a:ext cx="404400" cy="404400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3" name="Google Shape;943;p211"/>
          <p:cNvSpPr/>
          <p:nvPr/>
        </p:nvSpPr>
        <p:spPr>
          <a:xfrm>
            <a:off x="2334225" y="8719025"/>
            <a:ext cx="404400" cy="404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4" name="Google Shape;944;p211"/>
          <p:cNvSpPr/>
          <p:nvPr/>
        </p:nvSpPr>
        <p:spPr>
          <a:xfrm>
            <a:off x="3017400" y="8719025"/>
            <a:ext cx="404400" cy="404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45" name="Google Shape;945;p211"/>
          <p:cNvSpPr txBox="1">
            <a:spLocks noGrp="1"/>
          </p:cNvSpPr>
          <p:nvPr>
            <p:ph type="ctrTitle"/>
          </p:nvPr>
        </p:nvSpPr>
        <p:spPr>
          <a:xfrm>
            <a:off x="967875" y="1901638"/>
            <a:ext cx="8194200" cy="3593400"/>
          </a:xfrm>
          <a:prstGeom prst="rect">
            <a:avLst/>
          </a:prstGeom>
        </p:spPr>
        <p:txBody>
          <a:bodyPr spcFirstLastPara="1" wrap="square" lIns="186650" tIns="186650" rIns="186650" bIns="18665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7200" b="1" dirty="0">
                <a:solidFill>
                  <a:schemeClr val="tx2"/>
                </a:solidFill>
              </a:rPr>
              <a:t>A Neurociência do </a:t>
            </a:r>
            <a:r>
              <a:rPr lang="pt-BR" sz="7200" b="1" dirty="0">
                <a:solidFill>
                  <a:srgbClr val="F77F00"/>
                </a:solidFill>
              </a:rPr>
              <a:t>Autocuidado</a:t>
            </a:r>
            <a:endParaRPr sz="7200" b="1" dirty="0">
              <a:solidFill>
                <a:srgbClr val="F77F00"/>
              </a:solidFill>
            </a:endParaRPr>
          </a:p>
        </p:txBody>
      </p:sp>
      <p:sp>
        <p:nvSpPr>
          <p:cNvPr id="946" name="Google Shape;946;p211"/>
          <p:cNvSpPr/>
          <p:nvPr/>
        </p:nvSpPr>
        <p:spPr>
          <a:xfrm>
            <a:off x="1109700" y="5495050"/>
            <a:ext cx="1487100" cy="753600"/>
          </a:xfrm>
          <a:prstGeom prst="roundRect">
            <a:avLst>
              <a:gd name="adj" fmla="val 50000"/>
            </a:avLst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r>
              <a:rPr kumimoji="0" lang="pt-BR" sz="5000" b="0" i="0" u="none" strike="noStrike" kern="0" cap="none" spc="0" normalizeH="0" baseline="0" noProof="0">
                <a:ln>
                  <a:noFill/>
                </a:ln>
                <a:solidFill>
                  <a:srgbClr val="F67F01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➝</a:t>
            </a:r>
            <a:endParaRPr kumimoji="0" sz="5000" b="0" i="0" u="none" strike="noStrike" kern="0" cap="none" spc="0" normalizeH="0" baseline="0" noProof="0">
              <a:ln>
                <a:noFill/>
              </a:ln>
              <a:solidFill>
                <a:srgbClr val="F67F01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48" name="Google Shape;948;p211"/>
          <p:cNvPicPr preferRelativeResize="0"/>
          <p:nvPr/>
        </p:nvPicPr>
        <p:blipFill rotWithShape="1">
          <a:blip r:embed="rId4">
            <a:alphaModFix/>
          </a:blip>
          <a:srcRect l="28987" r="24907" b="40181"/>
          <a:stretch/>
        </p:blipFill>
        <p:spPr>
          <a:xfrm>
            <a:off x="11998400" y="567963"/>
            <a:ext cx="4448450" cy="6637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B6F709-7763-636B-2C72-54BBDFA34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is patos brancos nadando em água escura">
            <a:extLst>
              <a:ext uri="{FF2B5EF4-FFF2-40B4-BE49-F238E27FC236}">
                <a16:creationId xmlns:a16="http://schemas.microsoft.com/office/drawing/2014/main" id="{B849D4EB-AE1D-2400-FBD7-3FF742A35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929" b="7071"/>
          <a:stretch>
            <a:fillRect/>
          </a:stretch>
        </p:blipFill>
        <p:spPr bwMode="auto">
          <a:xfrm>
            <a:off x="20" y="0"/>
            <a:ext cx="18287980" cy="102869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7C44BA2-14A4-2A8F-2BAE-504E49FD733F}"/>
              </a:ext>
            </a:extLst>
          </p:cNvPr>
          <p:cNvSpPr txBox="1"/>
          <p:nvPr/>
        </p:nvSpPr>
        <p:spPr>
          <a:xfrm>
            <a:off x="13037881" y="6084089"/>
            <a:ext cx="5524420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3600" spc="-1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</a:rPr>
              <a:t>Por baixo de uma aparência calma e confiante, existe </a:t>
            </a:r>
            <a:r>
              <a:rPr lang="pt-BR" sz="3600" b="1" spc="-1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</a:rPr>
              <a:t>ansiedade</a:t>
            </a:r>
            <a:r>
              <a:rPr lang="pt-BR" sz="3600" spc="-1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</a:rPr>
              <a:t>, </a:t>
            </a:r>
            <a:r>
              <a:rPr lang="pt-BR" sz="3600" b="1" spc="-1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</a:rPr>
              <a:t>insegurança</a:t>
            </a:r>
            <a:r>
              <a:rPr lang="pt-BR" sz="3600" spc="-1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</a:rPr>
              <a:t> e uma busca incansável pela realização.</a:t>
            </a:r>
            <a:endParaRPr lang="pt-BR" sz="3600" b="1" kern="1200" spc="-100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Poppins" pitchFamily="2" charset="77"/>
              <a:ea typeface="Poppins" panose="020B0502040204020203" pitchFamily="34" charset="0"/>
              <a:cs typeface="Poppins" panose="020B05020402040202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52778A-BC9D-27B9-D944-13FF72E10BCA}"/>
              </a:ext>
            </a:extLst>
          </p:cNvPr>
          <p:cNvSpPr txBox="1"/>
          <p:nvPr/>
        </p:nvSpPr>
        <p:spPr>
          <a:xfrm>
            <a:off x="587740" y="705776"/>
            <a:ext cx="10265287" cy="3139321"/>
          </a:xfrm>
          <a:prstGeom prst="rect">
            <a:avLst/>
          </a:prstGeom>
          <a:noFill/>
          <a:ln>
            <a:noFill/>
          </a:ln>
          <a:effectLst>
            <a:glow rad="228600">
              <a:schemeClr val="bg2">
                <a:lumMod val="50000"/>
                <a:alpha val="40000"/>
              </a:schemeClr>
            </a:glow>
          </a:effectLst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6600" kern="12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  <a:ea typeface="Poppins" panose="020B0502040204020203" pitchFamily="34" charset="0"/>
                <a:cs typeface="Poppins" panose="020B0502040204020203" pitchFamily="34" charset="0"/>
              </a:rPr>
              <a:t>Será que estamos vivendo </a:t>
            </a:r>
            <a:r>
              <a:rPr lang="pt-BR" sz="6600" b="1" kern="1200" dirty="0">
                <a:solidFill>
                  <a:srgbClr val="F77F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Poppins" pitchFamily="2" charset="77"/>
                <a:ea typeface="Poppins" panose="020B0502040204020203" pitchFamily="34" charset="0"/>
                <a:cs typeface="Poppins" panose="020B0502040204020203" pitchFamily="34" charset="0"/>
              </a:rPr>
              <a:t>a síndrome do pato flutuante?</a:t>
            </a:r>
          </a:p>
        </p:txBody>
      </p:sp>
      <p:sp>
        <p:nvSpPr>
          <p:cNvPr id="2" name="Google Shape;850;p161">
            <a:extLst>
              <a:ext uri="{FF2B5EF4-FFF2-40B4-BE49-F238E27FC236}">
                <a16:creationId xmlns:a16="http://schemas.microsoft.com/office/drawing/2014/main" id="{89A1481C-9C47-E352-7F2D-34C02253C548}"/>
              </a:ext>
            </a:extLst>
          </p:cNvPr>
          <p:cNvSpPr txBox="1">
            <a:spLocks/>
          </p:cNvSpPr>
          <p:nvPr/>
        </p:nvSpPr>
        <p:spPr>
          <a:xfrm>
            <a:off x="751113" y="9213028"/>
            <a:ext cx="4969271" cy="64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12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Referência: Universidade de Stanford</a:t>
            </a:r>
          </a:p>
        </p:txBody>
      </p:sp>
      <p:pic>
        <p:nvPicPr>
          <p:cNvPr id="5" name="Google Shape;88;p19">
            <a:extLst>
              <a:ext uri="{FF2B5EF4-FFF2-40B4-BE49-F238E27FC236}">
                <a16:creationId xmlns:a16="http://schemas.microsoft.com/office/drawing/2014/main" id="{DF18B85A-EA36-5DC9-394D-EC75690E4494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77;p221">
            <a:extLst>
              <a:ext uri="{FF2B5EF4-FFF2-40B4-BE49-F238E27FC236}">
                <a16:creationId xmlns:a16="http://schemas.microsoft.com/office/drawing/2014/main" id="{40563F7B-BEA8-BF30-61D2-55FCF39C2CA2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8;p221">
            <a:extLst>
              <a:ext uri="{FF2B5EF4-FFF2-40B4-BE49-F238E27FC236}">
                <a16:creationId xmlns:a16="http://schemas.microsoft.com/office/drawing/2014/main" id="{750DC125-2104-B675-B3D6-A3D1E2C1931B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9;p221">
            <a:extLst>
              <a:ext uri="{FF2B5EF4-FFF2-40B4-BE49-F238E27FC236}">
                <a16:creationId xmlns:a16="http://schemas.microsoft.com/office/drawing/2014/main" id="{9A197FF7-67AA-A9A9-83AF-D22DE4FA881D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659458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5C1B-C03E-3B55-66CE-19E75128A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554C4D9-4A09-483F-BE55-17A4356A6C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954" b="2523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52B12B9-D3A9-C51F-4024-0858F082ADA2}"/>
              </a:ext>
            </a:extLst>
          </p:cNvPr>
          <p:cNvSpPr txBox="1"/>
          <p:nvPr/>
        </p:nvSpPr>
        <p:spPr>
          <a:xfrm>
            <a:off x="693093" y="399589"/>
            <a:ext cx="6982236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defTabSz="2438219">
              <a:defRPr/>
            </a:pPr>
            <a:r>
              <a:rPr lang="pt-BR" sz="6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Qual a origem da palavra </a:t>
            </a:r>
            <a:r>
              <a:rPr lang="pt-BR" sz="6600" dirty="0">
                <a:solidFill>
                  <a:srgbClr val="F77F00"/>
                </a:solidFill>
                <a:latin typeface="Poppins" pitchFamily="2" charset="77"/>
              </a:rPr>
              <a:t>“</a:t>
            </a:r>
            <a:r>
              <a:rPr lang="pt-BR" sz="6600" b="1" dirty="0">
                <a:solidFill>
                  <a:srgbClr val="F77F00"/>
                </a:solidFill>
                <a:latin typeface="Poppins" pitchFamily="2" charset="77"/>
              </a:rPr>
              <a:t>trabalho</a:t>
            </a:r>
            <a:r>
              <a:rPr lang="pt-BR" sz="6600" dirty="0">
                <a:solidFill>
                  <a:srgbClr val="F77F00"/>
                </a:solidFill>
                <a:latin typeface="Poppins" pitchFamily="2" charset="77"/>
              </a:rPr>
              <a:t>”?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5D34BAB1-9AA0-65F8-C8E1-3729FDD91595}"/>
              </a:ext>
            </a:extLst>
          </p:cNvPr>
          <p:cNvSpPr txBox="1"/>
          <p:nvPr/>
        </p:nvSpPr>
        <p:spPr>
          <a:xfrm>
            <a:off x="10906837" y="8304040"/>
            <a:ext cx="1111573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9600" b="1" i="1" kern="1200" cap="all" spc="100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 panose="020B0502040204020203" pitchFamily="34" charset="0"/>
                <a:cs typeface="Poppins" panose="020B0502040204020203" pitchFamily="34" charset="0"/>
              </a:rPr>
              <a:t>Tripalium</a:t>
            </a:r>
            <a:endParaRPr lang="pt-BR" sz="9600" b="1" i="1" kern="1200" cap="all" spc="100" dirty="0">
              <a:solidFill>
                <a:schemeClr val="tx2">
                  <a:lumMod val="75000"/>
                </a:schemeClr>
              </a:solidFill>
              <a:latin typeface="Poppins" pitchFamily="2" charset="77"/>
              <a:ea typeface="Poppins" panose="020B0502040204020203" pitchFamily="34" charset="0"/>
              <a:cs typeface="Poppins" panose="020B0502040204020203" pitchFamily="34" charset="0"/>
            </a:endParaRPr>
          </a:p>
        </p:txBody>
      </p:sp>
      <p:pic>
        <p:nvPicPr>
          <p:cNvPr id="6" name="Google Shape;247;p62">
            <a:extLst>
              <a:ext uri="{FF2B5EF4-FFF2-40B4-BE49-F238E27FC236}">
                <a16:creationId xmlns:a16="http://schemas.microsoft.com/office/drawing/2014/main" id="{8222B356-9930-F621-7C1E-D88C4FFA694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36177" y="758816"/>
            <a:ext cx="1090777" cy="5456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77;p221">
            <a:extLst>
              <a:ext uri="{FF2B5EF4-FFF2-40B4-BE49-F238E27FC236}">
                <a16:creationId xmlns:a16="http://schemas.microsoft.com/office/drawing/2014/main" id="{C52CD224-B132-34E5-5F5A-6AA19967DEA8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8;p221">
            <a:extLst>
              <a:ext uri="{FF2B5EF4-FFF2-40B4-BE49-F238E27FC236}">
                <a16:creationId xmlns:a16="http://schemas.microsoft.com/office/drawing/2014/main" id="{BE1156B8-4768-FFCA-B48B-4B15B6DA79CF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0" name="Google Shape;1179;p221">
            <a:extLst>
              <a:ext uri="{FF2B5EF4-FFF2-40B4-BE49-F238E27FC236}">
                <a16:creationId xmlns:a16="http://schemas.microsoft.com/office/drawing/2014/main" id="{50D0AAE2-7C85-BD76-8395-6DA3644543A8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4;p221">
            <a:extLst>
              <a:ext uri="{FF2B5EF4-FFF2-40B4-BE49-F238E27FC236}">
                <a16:creationId xmlns:a16="http://schemas.microsoft.com/office/drawing/2014/main" id="{07F40B7A-ADA4-96FA-8575-DE6C9CF062B3}"/>
              </a:ext>
            </a:extLst>
          </p:cNvPr>
          <p:cNvSpPr/>
          <p:nvPr/>
        </p:nvSpPr>
        <p:spPr>
          <a:xfrm>
            <a:off x="2424936" y="97447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2" name="Google Shape;1175;p221">
            <a:extLst>
              <a:ext uri="{FF2B5EF4-FFF2-40B4-BE49-F238E27FC236}">
                <a16:creationId xmlns:a16="http://schemas.microsoft.com/office/drawing/2014/main" id="{0B06832C-500C-2C51-AF0B-2C4D8DD1349F}"/>
              </a:ext>
            </a:extLst>
          </p:cNvPr>
          <p:cNvSpPr/>
          <p:nvPr/>
        </p:nvSpPr>
        <p:spPr>
          <a:xfrm>
            <a:off x="4849871" y="97447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3" name="Google Shape;1176;p221">
            <a:extLst>
              <a:ext uri="{FF2B5EF4-FFF2-40B4-BE49-F238E27FC236}">
                <a16:creationId xmlns:a16="http://schemas.microsoft.com/office/drawing/2014/main" id="{63D21FD8-9DF3-9230-E53B-65747995433C}"/>
              </a:ext>
            </a:extLst>
          </p:cNvPr>
          <p:cNvSpPr/>
          <p:nvPr/>
        </p:nvSpPr>
        <p:spPr>
          <a:xfrm>
            <a:off x="0" y="97447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52344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19D971-1CD0-64C9-70BC-C0217404D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EDF97F4-7E6B-6CE7-21B2-C6930BF9CD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87423" y="2368180"/>
            <a:ext cx="11700577" cy="6674560"/>
          </a:xfrm>
          <a:prstGeom prst="rect">
            <a:avLst/>
          </a:prstGeom>
        </p:spPr>
      </p:pic>
      <p:sp>
        <p:nvSpPr>
          <p:cNvPr id="6" name="Google Shape;2348;p412">
            <a:extLst>
              <a:ext uri="{FF2B5EF4-FFF2-40B4-BE49-F238E27FC236}">
                <a16:creationId xmlns:a16="http://schemas.microsoft.com/office/drawing/2014/main" id="{CD2491A1-609E-6BBF-160A-AD97C64E7E7B}"/>
              </a:ext>
            </a:extLst>
          </p:cNvPr>
          <p:cNvSpPr txBox="1"/>
          <p:nvPr/>
        </p:nvSpPr>
        <p:spPr>
          <a:xfrm>
            <a:off x="1054205" y="818240"/>
            <a:ext cx="17051795" cy="1117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2900"/>
            </a:pPr>
            <a:r>
              <a:rPr lang="pt-BR" sz="54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Mais pressão </a:t>
            </a:r>
            <a:r>
              <a:rPr lang="pt-BR" sz="54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não significa </a:t>
            </a:r>
            <a:r>
              <a:rPr lang="pt-BR" sz="54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mais performance</a:t>
            </a:r>
            <a:endParaRPr sz="5400" dirty="0">
              <a:solidFill>
                <a:schemeClr val="tx2">
                  <a:lumMod val="75000"/>
                </a:schemeClr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9BC00B6-578E-E599-5FF8-15EBD8BED76D}"/>
              </a:ext>
            </a:extLst>
          </p:cNvPr>
          <p:cNvSpPr txBox="1"/>
          <p:nvPr/>
        </p:nvSpPr>
        <p:spPr>
          <a:xfrm>
            <a:off x="1108273" y="1848770"/>
            <a:ext cx="496865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Um pouco de pressão melhora o desempenho, mas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pressão demais faz o efeito contrário. </a:t>
            </a:r>
            <a:endParaRPr lang="pt-BR" sz="3600" b="1" kern="1200" spc="-100" dirty="0">
              <a:solidFill>
                <a:schemeClr val="tx2">
                  <a:lumMod val="75000"/>
                </a:schemeClr>
              </a:solidFill>
              <a:latin typeface="Poppins" pitchFamily="2" charset="77"/>
              <a:ea typeface="Poppins" panose="020B0502040204020203" pitchFamily="34" charset="0"/>
              <a:cs typeface="Poppins" panose="020B0502040204020203" pitchFamily="34" charset="0"/>
            </a:endParaRPr>
          </a:p>
        </p:txBody>
      </p:sp>
      <p:sp>
        <p:nvSpPr>
          <p:cNvPr id="8" name="Google Shape;2175;p406">
            <a:extLst>
              <a:ext uri="{FF2B5EF4-FFF2-40B4-BE49-F238E27FC236}">
                <a16:creationId xmlns:a16="http://schemas.microsoft.com/office/drawing/2014/main" id="{52A8C79E-D809-9062-1534-B146F725BF91}"/>
              </a:ext>
            </a:extLst>
          </p:cNvPr>
          <p:cNvSpPr txBox="1"/>
          <p:nvPr/>
        </p:nvSpPr>
        <p:spPr>
          <a:xfrm>
            <a:off x="792335" y="9844810"/>
            <a:ext cx="6841499" cy="369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1" tIns="91451" rIns="91451" bIns="91451" anchor="t" anchorCtr="0">
            <a:spAutoFit/>
          </a:bodyPr>
          <a:lstStyle/>
          <a:p>
            <a:pPr marL="317492"/>
            <a:r>
              <a:rPr lang="pt-BR" sz="1200" b="1" dirty="0">
                <a:latin typeface="Poppins" pitchFamily="2" charset="77"/>
              </a:rPr>
              <a:t>Referência: </a:t>
            </a:r>
            <a:r>
              <a:rPr lang="pt-BR" sz="1200" b="1" dirty="0" err="1">
                <a:latin typeface="Poppins" pitchFamily="2" charset="77"/>
              </a:rPr>
              <a:t>Yerkes-Dodson</a:t>
            </a:r>
            <a:r>
              <a:rPr lang="pt-BR" sz="1200" b="1" dirty="0">
                <a:latin typeface="Poppins" pitchFamily="2" charset="77"/>
              </a:rPr>
              <a:t> </a:t>
            </a:r>
            <a:endParaRPr sz="1200" b="1" dirty="0">
              <a:solidFill>
                <a:schemeClr val="bg2">
                  <a:lumMod val="10000"/>
                </a:schemeClr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3A7A3FA-1049-E68D-36BF-661C8AFEB98B}"/>
              </a:ext>
            </a:extLst>
          </p:cNvPr>
          <p:cNvSpPr txBox="1"/>
          <p:nvPr/>
        </p:nvSpPr>
        <p:spPr>
          <a:xfrm>
            <a:off x="1108273" y="4711092"/>
            <a:ext cx="532788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3600" b="1" cap="all" dirty="0" err="1">
                <a:solidFill>
                  <a:srgbClr val="F77F00"/>
                </a:solidFill>
                <a:latin typeface="Poppins" pitchFamily="2" charset="77"/>
              </a:rPr>
              <a:t>Eustresse</a:t>
            </a:r>
            <a:r>
              <a:rPr lang="pt-BR" sz="3600" dirty="0">
                <a:solidFill>
                  <a:srgbClr val="F77F00"/>
                </a:solidFill>
                <a:latin typeface="Poppins" pitchFamily="2" charset="77"/>
              </a:rPr>
              <a:t>: 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estresse na medida certa.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Ativa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o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cérebro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e melhora o foco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.</a:t>
            </a:r>
            <a:endParaRPr lang="pt-BR" sz="3600" b="1" kern="1200" spc="-100" dirty="0">
              <a:solidFill>
                <a:schemeClr val="tx2">
                  <a:lumMod val="75000"/>
                </a:schemeClr>
              </a:solidFill>
              <a:latin typeface="Poppins" pitchFamily="2" charset="77"/>
              <a:ea typeface="Poppins" panose="020B0502040204020203" pitchFamily="34" charset="0"/>
              <a:cs typeface="Poppins" panose="020B05020402040202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BFFF9EC-E782-81FC-69FE-5C95E76BCDE9}"/>
              </a:ext>
            </a:extLst>
          </p:cNvPr>
          <p:cNvSpPr txBox="1"/>
          <p:nvPr/>
        </p:nvSpPr>
        <p:spPr>
          <a:xfrm>
            <a:off x="1108273" y="7009826"/>
            <a:ext cx="532788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defTabSz="812205">
              <a:buClrTx/>
              <a:defRPr/>
            </a:pPr>
            <a:r>
              <a:rPr lang="pt-BR" sz="3600" b="1" cap="all" dirty="0" err="1">
                <a:solidFill>
                  <a:srgbClr val="F77F00"/>
                </a:solidFill>
                <a:latin typeface="Poppins" pitchFamily="2" charset="77"/>
              </a:rPr>
              <a:t>Distresse</a:t>
            </a:r>
            <a:r>
              <a:rPr lang="pt-BR" sz="3600" dirty="0">
                <a:solidFill>
                  <a:srgbClr val="F77F00"/>
                </a:solidFill>
                <a:latin typeface="Poppins" pitchFamily="2" charset="77"/>
              </a:rPr>
              <a:t>: 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estresse em excesso. </a:t>
            </a:r>
            <a:r>
              <a:rPr lang="pt-BR" sz="36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Sobrecarrega e reduz a performance</a:t>
            </a:r>
            <a:r>
              <a:rPr lang="pt-BR" sz="36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.</a:t>
            </a:r>
            <a:endParaRPr lang="pt-BR" sz="3600" b="1" kern="1200" spc="-100" dirty="0">
              <a:solidFill>
                <a:schemeClr val="tx2">
                  <a:lumMod val="75000"/>
                </a:schemeClr>
              </a:solidFill>
              <a:latin typeface="Poppins" pitchFamily="2" charset="77"/>
              <a:ea typeface="Poppins" panose="020B0502040204020203" pitchFamily="34" charset="0"/>
              <a:cs typeface="Poppins" panose="020B0502040204020203" pitchFamily="34" charset="0"/>
            </a:endParaRPr>
          </a:p>
        </p:txBody>
      </p:sp>
      <p:pic>
        <p:nvPicPr>
          <p:cNvPr id="2" name="Google Shape;247;p62">
            <a:extLst>
              <a:ext uri="{FF2B5EF4-FFF2-40B4-BE49-F238E27FC236}">
                <a16:creationId xmlns:a16="http://schemas.microsoft.com/office/drawing/2014/main" id="{92150F29-E465-E670-E365-66CBB79A93C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36177" y="170990"/>
            <a:ext cx="1090777" cy="5456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77;p221">
            <a:extLst>
              <a:ext uri="{FF2B5EF4-FFF2-40B4-BE49-F238E27FC236}">
                <a16:creationId xmlns:a16="http://schemas.microsoft.com/office/drawing/2014/main" id="{6DE6AFA6-169B-079E-EF71-BA9DCFF0F117}"/>
              </a:ext>
            </a:extLst>
          </p:cNvPr>
          <p:cNvSpPr/>
          <p:nvPr/>
        </p:nvSpPr>
        <p:spPr>
          <a:xfrm>
            <a:off x="11379565" y="984481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4" name="Google Shape;1178;p221">
            <a:extLst>
              <a:ext uri="{FF2B5EF4-FFF2-40B4-BE49-F238E27FC236}">
                <a16:creationId xmlns:a16="http://schemas.microsoft.com/office/drawing/2014/main" id="{3FABB818-12A2-95DF-F953-69391D320335}"/>
              </a:ext>
            </a:extLst>
          </p:cNvPr>
          <p:cNvSpPr/>
          <p:nvPr/>
        </p:nvSpPr>
        <p:spPr>
          <a:xfrm>
            <a:off x="13804500" y="9844810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9;p221">
            <a:extLst>
              <a:ext uri="{FF2B5EF4-FFF2-40B4-BE49-F238E27FC236}">
                <a16:creationId xmlns:a16="http://schemas.microsoft.com/office/drawing/2014/main" id="{72028114-A2CA-4AF3-7A79-22B03BE36143}"/>
              </a:ext>
            </a:extLst>
          </p:cNvPr>
          <p:cNvSpPr/>
          <p:nvPr/>
        </p:nvSpPr>
        <p:spPr>
          <a:xfrm>
            <a:off x="8954629" y="984481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03726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82281-7986-86A3-4F90-109489E5F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inalização verde e branca">
            <a:extLst>
              <a:ext uri="{FF2B5EF4-FFF2-40B4-BE49-F238E27FC236}">
                <a16:creationId xmlns:a16="http://schemas.microsoft.com/office/drawing/2014/main" id="{63C5B05B-F1DA-1FDF-EE68-5C03CA3C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 bwMode="auto">
          <a:xfrm>
            <a:off x="20" y="0"/>
            <a:ext cx="18287980" cy="10331348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788EF72-C282-F601-161F-89695C272B93}"/>
              </a:ext>
            </a:extLst>
          </p:cNvPr>
          <p:cNvSpPr/>
          <p:nvPr/>
        </p:nvSpPr>
        <p:spPr>
          <a:xfrm>
            <a:off x="0" y="0"/>
            <a:ext cx="9082883" cy="10331348"/>
          </a:xfrm>
          <a:prstGeom prst="rect">
            <a:avLst/>
          </a:prstGeom>
          <a:solidFill>
            <a:srgbClr val="00206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>
              <a:latin typeface="Poppins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A999E44-0A8D-EF25-4E90-618594222183}"/>
              </a:ext>
            </a:extLst>
          </p:cNvPr>
          <p:cNvSpPr txBox="1">
            <a:spLocks/>
          </p:cNvSpPr>
          <p:nvPr/>
        </p:nvSpPr>
        <p:spPr>
          <a:xfrm>
            <a:off x="553905" y="899904"/>
            <a:ext cx="8186057" cy="1988345"/>
          </a:xfrm>
          <a:prstGeom prst="rect">
            <a:avLst/>
          </a:prstGeom>
        </p:spPr>
        <p:txBody>
          <a:bodyPr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r>
              <a:rPr lang="pt-BR" sz="6000" b="1" spc="-200" dirty="0">
                <a:solidFill>
                  <a:schemeClr val="bg1"/>
                </a:solidFill>
                <a:latin typeface="Poppins" pitchFamily="2" charset="77"/>
              </a:rPr>
              <a:t>Sob estresse o </a:t>
            </a:r>
            <a:r>
              <a:rPr lang="pt-BR" sz="6000" b="1" spc="-200" dirty="0">
                <a:solidFill>
                  <a:srgbClr val="F77F00"/>
                </a:solidFill>
                <a:latin typeface="Poppins" pitchFamily="2" charset="77"/>
              </a:rPr>
              <a:t>cérebro</a:t>
            </a:r>
            <a:r>
              <a:rPr lang="pt-BR" sz="6000" b="1" spc="-200" dirty="0">
                <a:solidFill>
                  <a:schemeClr val="bg1"/>
                </a:solidFill>
                <a:latin typeface="Poppins" pitchFamily="2" charset="77"/>
              </a:rPr>
              <a:t> opera em modo de defesa</a:t>
            </a: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8C0BFCA2-1AD0-0043-7469-8D82BC2CE7B3}"/>
              </a:ext>
            </a:extLst>
          </p:cNvPr>
          <p:cNvSpPr txBox="1">
            <a:spLocks/>
          </p:cNvSpPr>
          <p:nvPr/>
        </p:nvSpPr>
        <p:spPr>
          <a:xfrm>
            <a:off x="553906" y="3730905"/>
            <a:ext cx="7053943" cy="427808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>
              <a:lnSpc>
                <a:spcPct val="120000"/>
              </a:lnSpc>
            </a:pP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O </a:t>
            </a:r>
            <a:r>
              <a:rPr lang="pt-BR" sz="3900" b="1" dirty="0">
                <a:solidFill>
                  <a:schemeClr val="bg1"/>
                </a:solidFill>
                <a:latin typeface="Poppins" pitchFamily="2" charset="77"/>
              </a:rPr>
              <a:t>sistema nervoso</a:t>
            </a: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, dentre as suas divisões, tem uma que é </a:t>
            </a:r>
            <a:r>
              <a:rPr lang="pt-BR" sz="3900" b="1" spc="150" dirty="0">
                <a:solidFill>
                  <a:schemeClr val="bg1"/>
                </a:solidFill>
                <a:latin typeface="Poppins" pitchFamily="2" charset="77"/>
              </a:rPr>
              <a:t>autônoma</a:t>
            </a: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, dividida em duas partes: </a:t>
            </a:r>
            <a:r>
              <a:rPr lang="pt-BR" sz="3900" b="1" dirty="0">
                <a:solidFill>
                  <a:schemeClr val="bg1"/>
                </a:solidFill>
                <a:latin typeface="Poppins" pitchFamily="2" charset="77"/>
              </a:rPr>
              <a:t>Simpática</a:t>
            </a: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 e </a:t>
            </a:r>
            <a:r>
              <a:rPr lang="pt-BR" sz="3900" b="1" dirty="0">
                <a:solidFill>
                  <a:schemeClr val="bg1"/>
                </a:solidFill>
                <a:latin typeface="Poppins" pitchFamily="2" charset="77"/>
              </a:rPr>
              <a:t>Parassimpática</a:t>
            </a: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. </a:t>
            </a:r>
          </a:p>
          <a:p>
            <a:pPr>
              <a:lnSpc>
                <a:spcPct val="120000"/>
              </a:lnSpc>
            </a:pPr>
            <a:endParaRPr lang="pt-BR" sz="3900" dirty="0">
              <a:solidFill>
                <a:schemeClr val="bg1"/>
              </a:solidFill>
              <a:latin typeface="Poppins" pitchFamily="2" charset="77"/>
            </a:endParaRPr>
          </a:p>
          <a:p>
            <a:pPr>
              <a:lnSpc>
                <a:spcPct val="120000"/>
              </a:lnSpc>
            </a:pP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O </a:t>
            </a:r>
            <a:r>
              <a:rPr lang="pt-BR" sz="3900" b="1" dirty="0">
                <a:solidFill>
                  <a:schemeClr val="bg1"/>
                </a:solidFill>
                <a:latin typeface="Poppins" pitchFamily="2" charset="77"/>
              </a:rPr>
              <a:t>Sistema Nervoso Simpático</a:t>
            </a: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, te prepara para “lutar”, “fugir” ou “congelar”.</a:t>
            </a:r>
          </a:p>
          <a:p>
            <a:pPr>
              <a:lnSpc>
                <a:spcPct val="120000"/>
              </a:lnSpc>
            </a:pPr>
            <a:endParaRPr lang="pt-BR" sz="3900" dirty="0">
              <a:solidFill>
                <a:schemeClr val="bg1"/>
              </a:solidFill>
              <a:latin typeface="Poppins" pitchFamily="2" charset="77"/>
            </a:endParaRPr>
          </a:p>
          <a:p>
            <a:pPr>
              <a:lnSpc>
                <a:spcPct val="120000"/>
              </a:lnSpc>
            </a:pPr>
            <a:r>
              <a:rPr lang="pt-BR" sz="3900" dirty="0">
                <a:solidFill>
                  <a:schemeClr val="bg1"/>
                </a:solidFill>
                <a:latin typeface="Poppins" pitchFamily="2" charset="77"/>
              </a:rPr>
              <a:t>Desvia o fluxo sanguíneo privilegiando os músculos. 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8FBECA8F-FCC8-9547-3CAC-5BA94318E67F}"/>
              </a:ext>
            </a:extLst>
          </p:cNvPr>
          <p:cNvSpPr txBox="1">
            <a:spLocks/>
          </p:cNvSpPr>
          <p:nvPr/>
        </p:nvSpPr>
        <p:spPr>
          <a:xfrm>
            <a:off x="707570" y="8053348"/>
            <a:ext cx="7878726" cy="565344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Poppins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b="1" dirty="0">
                <a:solidFill>
                  <a:schemeClr val="bg1"/>
                </a:solidFill>
                <a:latin typeface="Poppins" pitchFamily="2" charset="77"/>
              </a:rPr>
              <a:t>Referência: </a:t>
            </a:r>
            <a:r>
              <a:rPr lang="pt-BR" sz="1800" dirty="0">
                <a:solidFill>
                  <a:schemeClr val="bg1"/>
                </a:solidFill>
                <a:latin typeface="Poppins" pitchFamily="2" charset="77"/>
              </a:rPr>
              <a:t>Ponto de encontro: Neurociência na Educação</a:t>
            </a:r>
          </a:p>
        </p:txBody>
      </p:sp>
      <p:sp>
        <p:nvSpPr>
          <p:cNvPr id="4" name="Google Shape;1174;p221">
            <a:extLst>
              <a:ext uri="{FF2B5EF4-FFF2-40B4-BE49-F238E27FC236}">
                <a16:creationId xmlns:a16="http://schemas.microsoft.com/office/drawing/2014/main" id="{C343C1F4-1308-E55E-3493-CD5E6CF9EA3E}"/>
              </a:ext>
            </a:extLst>
          </p:cNvPr>
          <p:cNvSpPr/>
          <p:nvPr/>
        </p:nvSpPr>
        <p:spPr>
          <a:xfrm>
            <a:off x="2424936" y="97447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5;p221">
            <a:extLst>
              <a:ext uri="{FF2B5EF4-FFF2-40B4-BE49-F238E27FC236}">
                <a16:creationId xmlns:a16="http://schemas.microsoft.com/office/drawing/2014/main" id="{418DFBC3-1473-B07B-B2CA-660882E1B0EC}"/>
              </a:ext>
            </a:extLst>
          </p:cNvPr>
          <p:cNvSpPr/>
          <p:nvPr/>
        </p:nvSpPr>
        <p:spPr>
          <a:xfrm>
            <a:off x="4849871" y="9744724"/>
            <a:ext cx="4233012" cy="5653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6;p221">
            <a:extLst>
              <a:ext uri="{FF2B5EF4-FFF2-40B4-BE49-F238E27FC236}">
                <a16:creationId xmlns:a16="http://schemas.microsoft.com/office/drawing/2014/main" id="{08B5DE8C-B8EB-85B7-3234-2F6017B23045}"/>
              </a:ext>
            </a:extLst>
          </p:cNvPr>
          <p:cNvSpPr/>
          <p:nvPr/>
        </p:nvSpPr>
        <p:spPr>
          <a:xfrm>
            <a:off x="0" y="97447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pic>
        <p:nvPicPr>
          <p:cNvPr id="9" name="Google Shape;88;p19">
            <a:extLst>
              <a:ext uri="{FF2B5EF4-FFF2-40B4-BE49-F238E27FC236}">
                <a16:creationId xmlns:a16="http://schemas.microsoft.com/office/drawing/2014/main" id="{4CF61905-8376-6C4C-7633-40284A8F287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20143" y="351425"/>
            <a:ext cx="1017106" cy="50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06431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DE68-85DC-894F-E49F-09FF08478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ownload.mp4">
            <a:hlinkClick r:id="" action="ppaction://media"/>
            <a:extLst>
              <a:ext uri="{FF2B5EF4-FFF2-40B4-BE49-F238E27FC236}">
                <a16:creationId xmlns:a16="http://schemas.microsoft.com/office/drawing/2014/main" id="{386F365A-AFB1-FCB6-6042-84714653A35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object 2">
            <a:extLst>
              <a:ext uri="{FF2B5EF4-FFF2-40B4-BE49-F238E27FC236}">
                <a16:creationId xmlns:a16="http://schemas.microsoft.com/office/drawing/2014/main" id="{5B299181-FAD5-A104-8F74-7839F00FC6CB}"/>
              </a:ext>
            </a:extLst>
          </p:cNvPr>
          <p:cNvSpPr txBox="1">
            <a:spLocks/>
          </p:cNvSpPr>
          <p:nvPr/>
        </p:nvSpPr>
        <p:spPr>
          <a:xfrm>
            <a:off x="793647" y="716629"/>
            <a:ext cx="8859239" cy="188718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9050" marR="7620">
              <a:lnSpc>
                <a:spcPct val="102299"/>
              </a:lnSpc>
              <a:spcBef>
                <a:spcPts val="60"/>
              </a:spcBef>
            </a:pPr>
            <a:r>
              <a:rPr lang="pt-BR" sz="6600" b="1" cap="all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/>
              </a:rPr>
              <a:t>Sequestro das </a:t>
            </a:r>
            <a:r>
              <a:rPr lang="pt-BR" sz="5400" b="1" cap="all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/>
              </a:rPr>
              <a:t>AMÍGDALAs</a:t>
            </a:r>
            <a:r>
              <a:rPr lang="pt-BR" sz="5400" b="1" cap="all" dirty="0">
                <a:solidFill>
                  <a:srgbClr val="FF0000"/>
                </a:solidFill>
                <a:latin typeface="Poppins" pitchFamily="2" charset="77"/>
                <a:ea typeface="Poppins" panose="020B0604030504040204" pitchFamily="34" charset="0"/>
                <a:cs typeface="Poppins"/>
              </a:rPr>
              <a:t> </a:t>
            </a:r>
            <a:r>
              <a:rPr lang="pt-BR" sz="5400" b="1" cap="all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/>
              </a:rPr>
              <a:t>cerebrais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4DF4A5FA-1D2E-2BA0-9DFC-568FDB7E1F7A}"/>
              </a:ext>
            </a:extLst>
          </p:cNvPr>
          <p:cNvSpPr txBox="1"/>
          <p:nvPr/>
        </p:nvSpPr>
        <p:spPr>
          <a:xfrm>
            <a:off x="793647" y="4764779"/>
            <a:ext cx="6880781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Batimentos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cardíacos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acentuados</a:t>
            </a:r>
            <a:endParaRPr lang="en-US" sz="2400" spc="100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Percepção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de “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aperto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no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peito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”</a:t>
            </a: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Sensação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de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dificuldade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para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respirar</a:t>
            </a:r>
            <a:endParaRPr lang="en-US" sz="2400" spc="100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Às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vezes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até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dor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de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barriga</a:t>
            </a:r>
            <a:endParaRPr lang="en-US" sz="2400" spc="100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As 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pessoas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se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sentem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mal</a:t>
            </a: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Tontura</a:t>
            </a:r>
            <a:endParaRPr lang="en-US" sz="2400" spc="100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Percepção</a:t>
            </a:r>
            <a:r>
              <a:rPr lang="en-US" sz="24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de </a:t>
            </a:r>
            <a:r>
              <a:rPr lang="en-US" sz="2400" spc="100" dirty="0" err="1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desmaio</a:t>
            </a:r>
            <a:endParaRPr lang="en-US" sz="2400" spc="100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D27687AE-C263-F371-0591-5B6D7E0B107F}"/>
              </a:ext>
            </a:extLst>
          </p:cNvPr>
          <p:cNvSpPr txBox="1">
            <a:spLocks/>
          </p:cNvSpPr>
          <p:nvPr/>
        </p:nvSpPr>
        <p:spPr>
          <a:xfrm>
            <a:off x="896451" y="3452410"/>
            <a:ext cx="5756810" cy="600164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713225">
              <a:lnSpc>
                <a:spcPct val="150000"/>
              </a:lnSpc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2800" spc="100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Algumas</a:t>
            </a:r>
            <a:r>
              <a:rPr lang="en-US" sz="2800" spc="100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800" spc="100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reações</a:t>
            </a:r>
            <a:r>
              <a:rPr lang="en-US" sz="2800" spc="100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2800" spc="100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emocionais</a:t>
            </a:r>
            <a:r>
              <a:rPr lang="en-US" sz="2800" spc="1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:</a:t>
            </a:r>
          </a:p>
        </p:txBody>
      </p:sp>
      <p:pic>
        <p:nvPicPr>
          <p:cNvPr id="3" name="Google Shape;88;p19">
            <a:extLst>
              <a:ext uri="{FF2B5EF4-FFF2-40B4-BE49-F238E27FC236}">
                <a16:creationId xmlns:a16="http://schemas.microsoft.com/office/drawing/2014/main" id="{F8E00428-D870-8018-7BFB-9FF28CD7954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7020143" y="3514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61AAFDA1-C30F-9872-6466-4734BF76F741}"/>
              </a:ext>
            </a:extLst>
          </p:cNvPr>
          <p:cNvSpPr/>
          <p:nvPr/>
        </p:nvSpPr>
        <p:spPr>
          <a:xfrm>
            <a:off x="11379565" y="9693196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8436D82A-4D6F-55A9-7FCC-CD7B756A4777}"/>
              </a:ext>
            </a:extLst>
          </p:cNvPr>
          <p:cNvSpPr/>
          <p:nvPr/>
        </p:nvSpPr>
        <p:spPr>
          <a:xfrm>
            <a:off x="13804500" y="9693196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9;p221">
            <a:extLst>
              <a:ext uri="{FF2B5EF4-FFF2-40B4-BE49-F238E27FC236}">
                <a16:creationId xmlns:a16="http://schemas.microsoft.com/office/drawing/2014/main" id="{7F5D00A1-E92C-A191-623C-1A0C8201A9E4}"/>
              </a:ext>
            </a:extLst>
          </p:cNvPr>
          <p:cNvSpPr/>
          <p:nvPr/>
        </p:nvSpPr>
        <p:spPr>
          <a:xfrm>
            <a:off x="8954629" y="9693196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8331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6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2755A-1DCE-2E2D-00A8-35DE37C8C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174;p406">
            <a:extLst>
              <a:ext uri="{FF2B5EF4-FFF2-40B4-BE49-F238E27FC236}">
                <a16:creationId xmlns:a16="http://schemas.microsoft.com/office/drawing/2014/main" id="{B3E9790D-970B-CEC9-20C5-9D59732C2D90}"/>
              </a:ext>
            </a:extLst>
          </p:cNvPr>
          <p:cNvSpPr/>
          <p:nvPr/>
        </p:nvSpPr>
        <p:spPr>
          <a:xfrm>
            <a:off x="9126692" y="0"/>
            <a:ext cx="9161308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50" tIns="91450" rIns="91450" bIns="91450" anchor="ctr" anchorCtr="0">
            <a:noAutofit/>
          </a:bodyPr>
          <a:lstStyle/>
          <a:p>
            <a:endParaRPr sz="2800" dirty="0">
              <a:latin typeface="Poppins" pitchFamily="2" charset="77"/>
            </a:endParaRPr>
          </a:p>
        </p:txBody>
      </p:sp>
      <p:pic>
        <p:nvPicPr>
          <p:cNvPr id="4098" name="Picture 2" descr="foto de closeup do rosto do homem">
            <a:extLst>
              <a:ext uri="{FF2B5EF4-FFF2-40B4-BE49-F238E27FC236}">
                <a16:creationId xmlns:a16="http://schemas.microsoft.com/office/drawing/2014/main" id="{6D16CFA6-4C24-0CA6-E246-26CE18BBD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1" t="5243" r="28393" b="10487"/>
          <a:stretch>
            <a:fillRect/>
          </a:stretch>
        </p:blipFill>
        <p:spPr bwMode="auto">
          <a:xfrm>
            <a:off x="0" y="10"/>
            <a:ext cx="9479723" cy="1028699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6" name="TextBox 4">
            <a:extLst>
              <a:ext uri="{FF2B5EF4-FFF2-40B4-BE49-F238E27FC236}">
                <a16:creationId xmlns:a16="http://schemas.microsoft.com/office/drawing/2014/main" id="{6AF4B66B-9949-A084-A1B8-803C1BA932AE}"/>
              </a:ext>
            </a:extLst>
          </p:cNvPr>
          <p:cNvSpPr txBox="1"/>
          <p:nvPr/>
        </p:nvSpPr>
        <p:spPr>
          <a:xfrm>
            <a:off x="9568184" y="6196081"/>
            <a:ext cx="6652906" cy="369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Raiva</a:t>
            </a:r>
            <a:endParaRPr lang="en-US" sz="4000" spc="-100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4000" spc="-1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Medo de </a:t>
            </a: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errar</a:t>
            </a:r>
            <a:endParaRPr lang="en-US" sz="4000" spc="-100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Rejeição</a:t>
            </a:r>
            <a:r>
              <a:rPr lang="en-US" sz="4000" spc="-1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ou</a:t>
            </a:r>
            <a:r>
              <a:rPr lang="en-US" sz="4000" spc="-1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exclusão</a:t>
            </a:r>
            <a:r>
              <a:rPr lang="en-US" sz="4000" spc="-1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</a:p>
          <a:p>
            <a:pPr marL="428625" indent="-428625" defTabSz="713225">
              <a:lnSpc>
                <a:spcPct val="150000"/>
              </a:lnSpc>
              <a:buClr>
                <a:schemeClr val="bg1"/>
              </a:buClr>
              <a:buFont typeface="Poppins" panose="020B0604020202020204" pitchFamily="34" charset="0"/>
              <a:buChar char="•"/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Injustiça</a:t>
            </a:r>
            <a:r>
              <a:rPr lang="en-US" sz="4000" spc="-1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000" spc="-100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pessoal</a:t>
            </a:r>
            <a:endParaRPr lang="en-US" sz="4000" spc="-100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  <a:cs typeface="Poppins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D230B491-960C-93CF-E11D-7B88798BC0B7}"/>
              </a:ext>
            </a:extLst>
          </p:cNvPr>
          <p:cNvSpPr/>
          <p:nvPr/>
        </p:nvSpPr>
        <p:spPr>
          <a:xfrm>
            <a:off x="0" y="-44358"/>
            <a:ext cx="9479723" cy="10331348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>
              <a:latin typeface="Poppins" pitchFamily="2" charset="77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63C5D80E-1F8E-4DE9-CC79-874782546D95}"/>
              </a:ext>
            </a:extLst>
          </p:cNvPr>
          <p:cNvSpPr txBox="1"/>
          <p:nvPr/>
        </p:nvSpPr>
        <p:spPr>
          <a:xfrm>
            <a:off x="9997171" y="2009751"/>
            <a:ext cx="72566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3225">
              <a:defRPr sz="3000">
                <a:latin typeface="Poppins"/>
                <a:ea typeface="Poppins"/>
                <a:cs typeface="Poppins"/>
                <a:sym typeface="Poppins"/>
              </a:defRPr>
            </a:pPr>
            <a:r>
              <a:rPr lang="en-US" sz="4800" b="1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Principais</a:t>
            </a:r>
            <a:r>
              <a:rPr lang="en-US" sz="4800" b="1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800" b="1" dirty="0" err="1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ativadores</a:t>
            </a:r>
            <a:r>
              <a:rPr lang="en-US" sz="4800" b="1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do </a:t>
            </a:r>
            <a:r>
              <a:rPr lang="en-US" sz="4800" b="1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sequestro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das </a:t>
            </a:r>
            <a:r>
              <a:rPr lang="en-US" sz="4800" b="1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amígdalas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800" b="1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relacionados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800" b="1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ao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 </a:t>
            </a:r>
            <a:r>
              <a:rPr lang="en-US" sz="4800" b="1" dirty="0" err="1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trabalho</a:t>
            </a:r>
            <a:r>
              <a:rPr lang="en-US" sz="48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  <a:cs typeface="Poppins" charset="0"/>
              </a:rPr>
              <a:t>:</a:t>
            </a:r>
          </a:p>
        </p:txBody>
      </p:sp>
      <p:pic>
        <p:nvPicPr>
          <p:cNvPr id="5" name="Google Shape;247;p62">
            <a:extLst>
              <a:ext uri="{FF2B5EF4-FFF2-40B4-BE49-F238E27FC236}">
                <a16:creationId xmlns:a16="http://schemas.microsoft.com/office/drawing/2014/main" id="{FD6C0D0B-593B-8A16-7DBC-90F138C2314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836177" y="758816"/>
            <a:ext cx="1090777" cy="54565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77;p221">
            <a:extLst>
              <a:ext uri="{FF2B5EF4-FFF2-40B4-BE49-F238E27FC236}">
                <a16:creationId xmlns:a16="http://schemas.microsoft.com/office/drawing/2014/main" id="{4D0662AC-2F3A-0025-9430-BDAE999CF9CA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8;p221">
            <a:extLst>
              <a:ext uri="{FF2B5EF4-FFF2-40B4-BE49-F238E27FC236}">
                <a16:creationId xmlns:a16="http://schemas.microsoft.com/office/drawing/2014/main" id="{E69FAE7B-7C68-987C-7C73-2410DD44ABC6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9;p221">
            <a:extLst>
              <a:ext uri="{FF2B5EF4-FFF2-40B4-BE49-F238E27FC236}">
                <a16:creationId xmlns:a16="http://schemas.microsoft.com/office/drawing/2014/main" id="{974A0918-1550-8227-813E-68564BBA6549}"/>
              </a:ext>
            </a:extLst>
          </p:cNvPr>
          <p:cNvSpPr/>
          <p:nvPr/>
        </p:nvSpPr>
        <p:spPr>
          <a:xfrm>
            <a:off x="9479723" y="0"/>
            <a:ext cx="1899802" cy="54252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189303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50CBD1-252F-1D2E-436C-D1AAE5BBF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71;p462">
            <a:extLst>
              <a:ext uri="{FF2B5EF4-FFF2-40B4-BE49-F238E27FC236}">
                <a16:creationId xmlns:a16="http://schemas.microsoft.com/office/drawing/2014/main" id="{FADA49AE-D19B-F6A5-5013-49F04546713A}"/>
              </a:ext>
            </a:extLst>
          </p:cNvPr>
          <p:cNvSpPr txBox="1">
            <a:spLocks/>
          </p:cNvSpPr>
          <p:nvPr/>
        </p:nvSpPr>
        <p:spPr>
          <a:xfrm>
            <a:off x="320739" y="6372583"/>
            <a:ext cx="6254232" cy="1654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50" indent="0">
              <a:buFontTx/>
              <a:buNone/>
            </a:pPr>
            <a:r>
              <a:rPr lang="pt-BR" sz="3200" b="1" dirty="0">
                <a:solidFill>
                  <a:schemeClr val="tx2"/>
                </a:solidFill>
                <a:latin typeface="Poppins" pitchFamily="2" charset="77"/>
              </a:rPr>
              <a:t>Áreas envolvidas:</a:t>
            </a:r>
            <a:endParaRPr lang="pt-BR" sz="3200" dirty="0">
              <a:solidFill>
                <a:schemeClr val="tx2"/>
              </a:solidFill>
              <a:latin typeface="Poppins" pitchFamily="2" charset="77"/>
            </a:endParaRPr>
          </a:p>
          <a:p>
            <a:pPr marL="158750" indent="0">
              <a:buFontTx/>
              <a:buNone/>
            </a:pPr>
            <a:r>
              <a:rPr lang="pt-BR" sz="3200" dirty="0">
                <a:solidFill>
                  <a:schemeClr val="tx2"/>
                </a:solidFill>
                <a:latin typeface="Poppins" pitchFamily="2" charset="77"/>
              </a:rPr>
              <a:t>Córtex Cingulado Anterior (ACC)</a:t>
            </a:r>
          </a:p>
          <a:p>
            <a:pPr marL="158750" indent="0">
              <a:buFontTx/>
              <a:buNone/>
            </a:pPr>
            <a:r>
              <a:rPr lang="pt-BR" sz="3200" dirty="0">
                <a:solidFill>
                  <a:schemeClr val="tx2"/>
                </a:solidFill>
                <a:latin typeface="Poppins" pitchFamily="2" charset="77"/>
              </a:rPr>
              <a:t>Ínsula Anterior</a:t>
            </a:r>
          </a:p>
          <a:p>
            <a:pPr marL="158750" indent="0">
              <a:buFontTx/>
              <a:buNone/>
            </a:pPr>
            <a:endParaRPr lang="pt-BR" sz="2400" dirty="0">
              <a:solidFill>
                <a:schemeClr val="tx2"/>
              </a:solidFill>
              <a:latin typeface="Poppins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7C5811F-E755-8159-B690-F28494066584}"/>
              </a:ext>
            </a:extLst>
          </p:cNvPr>
          <p:cNvSpPr txBox="1"/>
          <p:nvPr/>
        </p:nvSpPr>
        <p:spPr>
          <a:xfrm>
            <a:off x="244537" y="279226"/>
            <a:ext cx="9781205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58750" indent="0">
              <a:buFontTx/>
              <a:buNone/>
            </a:pPr>
            <a:r>
              <a:rPr lang="pt-BR" sz="6600" b="1" dirty="0">
                <a:solidFill>
                  <a:schemeClr val="tx2"/>
                </a:solidFill>
                <a:latin typeface="Poppins" pitchFamily="2" charset="77"/>
              </a:rPr>
              <a:t>Dor social não é metáfora. É </a:t>
            </a:r>
            <a:r>
              <a:rPr lang="pt-BR" sz="6600" b="1" dirty="0">
                <a:solidFill>
                  <a:srgbClr val="F77F00"/>
                </a:solidFill>
                <a:latin typeface="Poppins" pitchFamily="2" charset="77"/>
              </a:rPr>
              <a:t>neurociência.</a:t>
            </a:r>
          </a:p>
        </p:txBody>
      </p:sp>
      <p:sp>
        <p:nvSpPr>
          <p:cNvPr id="3" name="Google Shape;2871;p462">
            <a:extLst>
              <a:ext uri="{FF2B5EF4-FFF2-40B4-BE49-F238E27FC236}">
                <a16:creationId xmlns:a16="http://schemas.microsoft.com/office/drawing/2014/main" id="{3C12D15B-638D-E9B4-13A5-1C8C37294055}"/>
              </a:ext>
            </a:extLst>
          </p:cNvPr>
          <p:cNvSpPr txBox="1">
            <a:spLocks/>
          </p:cNvSpPr>
          <p:nvPr/>
        </p:nvSpPr>
        <p:spPr>
          <a:xfrm>
            <a:off x="494910" y="8702266"/>
            <a:ext cx="7723805" cy="831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50" rIns="137150" bIns="68550" anchor="ctr" anchorCtr="0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5400" dirty="0">
              <a:solidFill>
                <a:schemeClr val="tx2"/>
              </a:solidFill>
              <a:latin typeface="Poppins" pitchFamily="2" charset="77"/>
            </a:endParaRPr>
          </a:p>
          <a:p>
            <a:r>
              <a:rPr lang="pt-BR" sz="1400" b="1" dirty="0">
                <a:solidFill>
                  <a:schemeClr val="tx2"/>
                </a:solidFill>
                <a:latin typeface="Poppins" pitchFamily="2" charset="77"/>
              </a:rPr>
              <a:t>Referência</a:t>
            </a:r>
            <a:r>
              <a:rPr lang="pt-BR" sz="1400" dirty="0">
                <a:solidFill>
                  <a:schemeClr val="tx2"/>
                </a:solidFill>
                <a:latin typeface="Poppins" pitchFamily="2" charset="77"/>
              </a:rPr>
              <a:t>: Revista Science | 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“Does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Rejection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 Hurt?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An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fMRI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Study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of</a:t>
            </a:r>
            <a:r>
              <a:rPr lang="pt-BR" sz="1400" i="1" dirty="0">
                <a:solidFill>
                  <a:schemeClr val="tx2"/>
                </a:solidFill>
                <a:latin typeface="Poppins" pitchFamily="2" charset="77"/>
              </a:rPr>
              <a:t> Social </a:t>
            </a:r>
            <a:r>
              <a:rPr lang="pt-BR" sz="1400" i="1" dirty="0" err="1">
                <a:solidFill>
                  <a:schemeClr val="tx2"/>
                </a:solidFill>
                <a:latin typeface="Poppins" pitchFamily="2" charset="77"/>
              </a:rPr>
              <a:t>Exclusion</a:t>
            </a:r>
            <a:endParaRPr lang="pt-BR" sz="3600" dirty="0">
              <a:solidFill>
                <a:schemeClr val="tx2"/>
              </a:solidFill>
              <a:latin typeface="Poppins" pitchFamily="2" charset="77"/>
            </a:endParaRPr>
          </a:p>
          <a:p>
            <a:endParaRPr lang="pt-BR" sz="3600" dirty="0">
              <a:solidFill>
                <a:schemeClr val="tx2"/>
              </a:solidFill>
              <a:latin typeface="Poppins" pitchFamily="2" charset="77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B3104EF9-8BBF-ACB3-072B-255F2690B9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910" y="881975"/>
            <a:ext cx="8027180" cy="8027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332B614-956A-7E8A-95AA-30502FE1CCE9}"/>
              </a:ext>
            </a:extLst>
          </p:cNvPr>
          <p:cNvSpPr txBox="1"/>
          <p:nvPr/>
        </p:nvSpPr>
        <p:spPr>
          <a:xfrm>
            <a:off x="320739" y="3943171"/>
            <a:ext cx="8823261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58750" indent="0">
              <a:buFontTx/>
              <a:buNone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Onde há exclusão, o cérebro entra em modo de defesa 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e isso se reflete em baixa produtividade.</a:t>
            </a:r>
          </a:p>
        </p:txBody>
      </p:sp>
      <p:sp>
        <p:nvSpPr>
          <p:cNvPr id="7" name="Google Shape;1177;p221">
            <a:extLst>
              <a:ext uri="{FF2B5EF4-FFF2-40B4-BE49-F238E27FC236}">
                <a16:creationId xmlns:a16="http://schemas.microsoft.com/office/drawing/2014/main" id="{1A038325-C77D-518E-C232-FD04A14E5F49}"/>
              </a:ext>
            </a:extLst>
          </p:cNvPr>
          <p:cNvSpPr/>
          <p:nvPr/>
        </p:nvSpPr>
        <p:spPr>
          <a:xfrm>
            <a:off x="11379565" y="974460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8;p221">
            <a:extLst>
              <a:ext uri="{FF2B5EF4-FFF2-40B4-BE49-F238E27FC236}">
                <a16:creationId xmlns:a16="http://schemas.microsoft.com/office/drawing/2014/main" id="{9732D1E0-729C-1DCD-1B90-C32573E3E180}"/>
              </a:ext>
            </a:extLst>
          </p:cNvPr>
          <p:cNvSpPr/>
          <p:nvPr/>
        </p:nvSpPr>
        <p:spPr>
          <a:xfrm>
            <a:off x="13804500" y="9744600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9;p221">
            <a:extLst>
              <a:ext uri="{FF2B5EF4-FFF2-40B4-BE49-F238E27FC236}">
                <a16:creationId xmlns:a16="http://schemas.microsoft.com/office/drawing/2014/main" id="{ED95C133-D294-2EE0-D2A3-59ABF77DF838}"/>
              </a:ext>
            </a:extLst>
          </p:cNvPr>
          <p:cNvSpPr/>
          <p:nvPr/>
        </p:nvSpPr>
        <p:spPr>
          <a:xfrm>
            <a:off x="8954629" y="974460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041054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DF8C-86DA-1A6A-F4E2-284DB4F99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76;p154">
            <a:extLst>
              <a:ext uri="{FF2B5EF4-FFF2-40B4-BE49-F238E27FC236}">
                <a16:creationId xmlns:a16="http://schemas.microsoft.com/office/drawing/2014/main" id="{470B8111-9E38-5AC7-F769-4C436EE7DD3E}"/>
              </a:ext>
            </a:extLst>
          </p:cNvPr>
          <p:cNvSpPr txBox="1"/>
          <p:nvPr/>
        </p:nvSpPr>
        <p:spPr>
          <a:xfrm>
            <a:off x="9011068" y="1304528"/>
            <a:ext cx="8915401" cy="307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r"/>
            <a:r>
              <a:rPr lang="pt-BR" sz="5400" b="1" cap="all" dirty="0">
                <a:solidFill>
                  <a:schemeClr val="tx2"/>
                </a:solidFill>
                <a:latin typeface="Poppins" pitchFamily="2" charset="77"/>
                <a:cs typeface="Poppins" panose="020B0502040204020203" pitchFamily="34" charset="0"/>
              </a:rPr>
              <a:t>O cérebro interpreta </a:t>
            </a:r>
            <a:r>
              <a:rPr lang="pt-BR" sz="5400" b="1" cap="all" dirty="0">
                <a:solidFill>
                  <a:srgbClr val="F77F00"/>
                </a:solidFill>
                <a:latin typeface="Poppins" pitchFamily="2" charset="77"/>
                <a:cs typeface="Poppins" panose="020B0502040204020203" pitchFamily="34" charset="0"/>
              </a:rPr>
              <a:t>padrões</a:t>
            </a:r>
            <a:r>
              <a:rPr lang="pt-BR" sz="5400" b="1" cap="all" dirty="0">
                <a:solidFill>
                  <a:schemeClr val="tx2"/>
                </a:solidFill>
                <a:latin typeface="Poppins" pitchFamily="2" charset="77"/>
                <a:cs typeface="Poppins" panose="020B0502040204020203" pitchFamily="34" charset="0"/>
              </a:rPr>
              <a:t> </a:t>
            </a:r>
            <a:r>
              <a:rPr lang="pt-BR" sz="5400" cap="all" dirty="0">
                <a:solidFill>
                  <a:schemeClr val="tx2"/>
                </a:solidFill>
                <a:latin typeface="Poppins" pitchFamily="2" charset="77"/>
                <a:cs typeface="Poppins" panose="020B0502040204020203" pitchFamily="34" charset="0"/>
              </a:rPr>
              <a:t>baseado na experiência passada</a:t>
            </a:r>
          </a:p>
        </p:txBody>
      </p:sp>
      <p:sp>
        <p:nvSpPr>
          <p:cNvPr id="6" name="Google Shape;1076;p154">
            <a:extLst>
              <a:ext uri="{FF2B5EF4-FFF2-40B4-BE49-F238E27FC236}">
                <a16:creationId xmlns:a16="http://schemas.microsoft.com/office/drawing/2014/main" id="{65DABBF5-0C69-DF54-3C9A-6B5A89016645}"/>
              </a:ext>
            </a:extLst>
          </p:cNvPr>
          <p:cNvSpPr txBox="1"/>
          <p:nvPr/>
        </p:nvSpPr>
        <p:spPr>
          <a:xfrm>
            <a:off x="9958125" y="5051727"/>
            <a:ext cx="7968344" cy="1706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algn="r"/>
            <a:r>
              <a:rPr lang="pt-BR" sz="4400" b="1" spc="-100" dirty="0">
                <a:solidFill>
                  <a:schemeClr val="tx2"/>
                </a:solidFill>
                <a:latin typeface="Poppins" pitchFamily="2" charset="77"/>
                <a:ea typeface="Poppins"/>
                <a:cs typeface="Poppins" panose="020B0502040204020203" pitchFamily="34" charset="0"/>
                <a:sym typeface="Poppins"/>
              </a:rPr>
              <a:t>A percepção é uma construção do cérebro.</a:t>
            </a:r>
            <a:endParaRPr lang="pt-BR" sz="4400" spc="-100" dirty="0">
              <a:solidFill>
                <a:schemeClr val="tx2"/>
              </a:solidFill>
              <a:latin typeface="Poppins" pitchFamily="2" charset="77"/>
              <a:ea typeface="Poppins"/>
              <a:cs typeface="Poppins" panose="020B0502040204020203" pitchFamily="34" charset="0"/>
              <a:sym typeface="Poppins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7876A0C0-D9DD-283A-37AA-44B4649DF8A4}"/>
              </a:ext>
            </a:extLst>
          </p:cNvPr>
          <p:cNvSpPr/>
          <p:nvPr/>
        </p:nvSpPr>
        <p:spPr>
          <a:xfrm>
            <a:off x="653142" y="9511279"/>
            <a:ext cx="7038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spc="100" dirty="0">
                <a:solidFill>
                  <a:schemeClr val="tx2"/>
                </a:solidFill>
                <a:latin typeface="Poppins" pitchFamily="2" charset="77"/>
                <a:cs typeface="Poppins" panose="020B0604020202020204" pitchFamily="34" charset="0"/>
              </a:rPr>
              <a:t>Referência: </a:t>
            </a:r>
            <a:r>
              <a:rPr lang="pt-BR" sz="2000" spc="100" dirty="0">
                <a:solidFill>
                  <a:schemeClr val="tx2"/>
                </a:solidFill>
                <a:latin typeface="Poppins" pitchFamily="2" charset="77"/>
                <a:cs typeface="Poppins" panose="020B0604020202020204" pitchFamily="34" charset="0"/>
              </a:rPr>
              <a:t>Lisa F. Barrett 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Modelo 3D 7" descr="Cérebro">
                <a:extLst>
                  <a:ext uri="{FF2B5EF4-FFF2-40B4-BE49-F238E27FC236}">
                    <a16:creationId xmlns:a16="http://schemas.microsoft.com/office/drawing/2014/main" id="{E07CF2DD-A21D-2C5E-89BF-7BBFD529119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903679426"/>
                  </p:ext>
                </p:extLst>
              </p:nvPr>
            </p:nvGraphicFramePr>
            <p:xfrm>
              <a:off x="653142" y="1537243"/>
              <a:ext cx="8357926" cy="7212514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8357926" cy="7212514"/>
                    </a:xfrm>
                    <a:prstGeom prst="rect">
                      <a:avLst/>
                    </a:prstGeom>
                  </am3d:spPr>
                  <am3d:camera>
                    <am3d:pos x="0" y="0" z="7184580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09047" d="1000000"/>
                    <am3d:preTrans dx="-67441" dy="-7461814" dz="-2071337"/>
                    <am3d:scale>
                      <am3d:sx n="1000000" d="1000000"/>
                      <am3d:sy n="1000000" d="1000000"/>
                      <am3d:sz n="1000000" d="1000000"/>
                    </am3d:scale>
                    <am3d:rot ax="991018" ay="-4293097" az="-942666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304695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Modelo 3D 7" descr="Cérebro">
                <a:extLst>
                  <a:ext uri="{FF2B5EF4-FFF2-40B4-BE49-F238E27FC236}">
                    <a16:creationId xmlns:a16="http://schemas.microsoft.com/office/drawing/2014/main" id="{E07CF2DD-A21D-2C5E-89BF-7BBFD529119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3142" y="1537243"/>
                <a:ext cx="8357926" cy="7212514"/>
              </a:xfrm>
              <a:prstGeom prst="rect">
                <a:avLst/>
              </a:prstGeom>
            </p:spPr>
          </p:pic>
        </mc:Fallback>
      </mc:AlternateContent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EEB0BA03-FB43-7047-86FA-D9E46BAF13E2}"/>
              </a:ext>
            </a:extLst>
          </p:cNvPr>
          <p:cNvSpPr/>
          <p:nvPr/>
        </p:nvSpPr>
        <p:spPr>
          <a:xfrm>
            <a:off x="2235565" y="-3825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3" name="Google Shape;1178;p221">
            <a:extLst>
              <a:ext uri="{FF2B5EF4-FFF2-40B4-BE49-F238E27FC236}">
                <a16:creationId xmlns:a16="http://schemas.microsoft.com/office/drawing/2014/main" id="{A330B3E8-D800-E5FB-3493-C087145EB231}"/>
              </a:ext>
            </a:extLst>
          </p:cNvPr>
          <p:cNvSpPr/>
          <p:nvPr/>
        </p:nvSpPr>
        <p:spPr>
          <a:xfrm>
            <a:off x="4660500" y="-38250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9;p221">
            <a:extLst>
              <a:ext uri="{FF2B5EF4-FFF2-40B4-BE49-F238E27FC236}">
                <a16:creationId xmlns:a16="http://schemas.microsoft.com/office/drawing/2014/main" id="{4E911DD3-1994-6860-9A52-3C2260A2BC46}"/>
              </a:ext>
            </a:extLst>
          </p:cNvPr>
          <p:cNvSpPr/>
          <p:nvPr/>
        </p:nvSpPr>
        <p:spPr>
          <a:xfrm>
            <a:off x="-189371" y="-3825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320335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FC998-ED56-9B66-A4D9-7728D9CC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A28C9C7-87A2-707E-7CD2-03AB9759C80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0629" y="-1"/>
            <a:ext cx="18418629" cy="10352315"/>
          </a:xfrm>
          <a:prstGeom prst="rect">
            <a:avLst/>
          </a:prstGeom>
        </p:spPr>
      </p:pic>
      <p:pic>
        <p:nvPicPr>
          <p:cNvPr id="2" name="Google Shape;88;p19">
            <a:extLst>
              <a:ext uri="{FF2B5EF4-FFF2-40B4-BE49-F238E27FC236}">
                <a16:creationId xmlns:a16="http://schemas.microsoft.com/office/drawing/2014/main" id="{C85E6655-505E-592C-9741-CD47F5BD163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77;p221">
            <a:extLst>
              <a:ext uri="{FF2B5EF4-FFF2-40B4-BE49-F238E27FC236}">
                <a16:creationId xmlns:a16="http://schemas.microsoft.com/office/drawing/2014/main" id="{F9C98571-0079-0A35-9935-46E7CB751C60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8;p221">
            <a:extLst>
              <a:ext uri="{FF2B5EF4-FFF2-40B4-BE49-F238E27FC236}">
                <a16:creationId xmlns:a16="http://schemas.microsoft.com/office/drawing/2014/main" id="{FB41514A-3A4E-F355-9A97-1E09E806A82B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9;p221">
            <a:extLst>
              <a:ext uri="{FF2B5EF4-FFF2-40B4-BE49-F238E27FC236}">
                <a16:creationId xmlns:a16="http://schemas.microsoft.com/office/drawing/2014/main" id="{A0616528-18A4-E5EB-08BE-47ED199D7695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40138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1F2E-1522-BFCC-7E6D-0EFB8E896C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0989BAB-7F75-3B03-48FC-F6AC2422A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Google Shape;88;p19">
            <a:extLst>
              <a:ext uri="{FF2B5EF4-FFF2-40B4-BE49-F238E27FC236}">
                <a16:creationId xmlns:a16="http://schemas.microsoft.com/office/drawing/2014/main" id="{90EDFA72-5785-C7F2-DB54-E028FBDFCC9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77;p221">
            <a:extLst>
              <a:ext uri="{FF2B5EF4-FFF2-40B4-BE49-F238E27FC236}">
                <a16:creationId xmlns:a16="http://schemas.microsoft.com/office/drawing/2014/main" id="{03DA87B5-D6DF-D00F-3991-24926E7D4366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8;p221">
            <a:extLst>
              <a:ext uri="{FF2B5EF4-FFF2-40B4-BE49-F238E27FC236}">
                <a16:creationId xmlns:a16="http://schemas.microsoft.com/office/drawing/2014/main" id="{4BAA7752-0731-2EB2-3E25-59F849500815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9;p221">
            <a:extLst>
              <a:ext uri="{FF2B5EF4-FFF2-40B4-BE49-F238E27FC236}">
                <a16:creationId xmlns:a16="http://schemas.microsoft.com/office/drawing/2014/main" id="{C92BEAEB-DAEC-0F08-966C-46EB8E7DEAE9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126028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65"/>
          <p:cNvPicPr preferRelativeResize="0"/>
          <p:nvPr/>
        </p:nvPicPr>
        <p:blipFill rotWithShape="1">
          <a:blip r:embed="rId3">
            <a:alphaModFix/>
          </a:blip>
          <a:srcRect l="14595" r="44773"/>
          <a:stretch/>
        </p:blipFill>
        <p:spPr>
          <a:xfrm>
            <a:off x="-46563" y="-1060975"/>
            <a:ext cx="7210325" cy="998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65"/>
          <p:cNvCxnSpPr/>
          <p:nvPr/>
        </p:nvCxnSpPr>
        <p:spPr>
          <a:xfrm>
            <a:off x="6833088" y="3668894"/>
            <a:ext cx="268650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273" name="Google Shape;273;p65"/>
          <p:cNvPicPr preferRelativeResize="0"/>
          <p:nvPr/>
        </p:nvPicPr>
        <p:blipFill rotWithShape="1">
          <a:blip r:embed="rId4">
            <a:alphaModFix/>
          </a:blip>
          <a:srcRect l="47615" t="8648" r="7264" b="10078"/>
          <a:stretch/>
        </p:blipFill>
        <p:spPr>
          <a:xfrm>
            <a:off x="9818299" y="-387582"/>
            <a:ext cx="8006902" cy="811295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65"/>
          <p:cNvSpPr txBox="1"/>
          <p:nvPr/>
        </p:nvSpPr>
        <p:spPr>
          <a:xfrm>
            <a:off x="10613700" y="2491838"/>
            <a:ext cx="6416100" cy="304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A Neurociência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do </a:t>
            </a:r>
            <a:r>
              <a:rPr lang="pt-BR" sz="60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Autocuidado</a:t>
            </a:r>
          </a:p>
        </p:txBody>
      </p:sp>
      <p:sp>
        <p:nvSpPr>
          <p:cNvPr id="2" name="Google Shape;938;p211">
            <a:extLst>
              <a:ext uri="{FF2B5EF4-FFF2-40B4-BE49-F238E27FC236}">
                <a16:creationId xmlns:a16="http://schemas.microsoft.com/office/drawing/2014/main" id="{CA43F10B-E32B-05D3-8976-F2474187985C}"/>
              </a:ext>
            </a:extLst>
          </p:cNvPr>
          <p:cNvSpPr/>
          <p:nvPr/>
        </p:nvSpPr>
        <p:spPr>
          <a:xfrm>
            <a:off x="13023600" y="8437025"/>
            <a:ext cx="5264400" cy="18849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939;p211">
            <a:extLst>
              <a:ext uri="{FF2B5EF4-FFF2-40B4-BE49-F238E27FC236}">
                <a16:creationId xmlns:a16="http://schemas.microsoft.com/office/drawing/2014/main" id="{5FF26FD4-C22A-109A-6636-3CF219465DD4}"/>
              </a:ext>
            </a:extLst>
          </p:cNvPr>
          <p:cNvSpPr/>
          <p:nvPr/>
        </p:nvSpPr>
        <p:spPr>
          <a:xfrm>
            <a:off x="13023600" y="7520525"/>
            <a:ext cx="5264400" cy="1101600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Google Shape;940;p211">
            <a:extLst>
              <a:ext uri="{FF2B5EF4-FFF2-40B4-BE49-F238E27FC236}">
                <a16:creationId xmlns:a16="http://schemas.microsoft.com/office/drawing/2014/main" id="{5F8599FC-27FD-412B-6262-E49238A5F8A1}"/>
              </a:ext>
            </a:extLst>
          </p:cNvPr>
          <p:cNvSpPr/>
          <p:nvPr/>
        </p:nvSpPr>
        <p:spPr>
          <a:xfrm>
            <a:off x="6900" y="7520525"/>
            <a:ext cx="15441000" cy="2801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Google Shape;941;p211">
            <a:extLst>
              <a:ext uri="{FF2B5EF4-FFF2-40B4-BE49-F238E27FC236}">
                <a16:creationId xmlns:a16="http://schemas.microsoft.com/office/drawing/2014/main" id="{82EAEEAB-9B0A-A86C-03D4-A94E3B1F307F}"/>
              </a:ext>
            </a:extLst>
          </p:cNvPr>
          <p:cNvSpPr/>
          <p:nvPr/>
        </p:nvSpPr>
        <p:spPr>
          <a:xfrm>
            <a:off x="967875" y="8719025"/>
            <a:ext cx="404400" cy="404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Google Shape;942;p211">
            <a:extLst>
              <a:ext uri="{FF2B5EF4-FFF2-40B4-BE49-F238E27FC236}">
                <a16:creationId xmlns:a16="http://schemas.microsoft.com/office/drawing/2014/main" id="{2405F040-0F17-BB42-E161-F1F8144FD96B}"/>
              </a:ext>
            </a:extLst>
          </p:cNvPr>
          <p:cNvSpPr/>
          <p:nvPr/>
        </p:nvSpPr>
        <p:spPr>
          <a:xfrm>
            <a:off x="1651050" y="8719025"/>
            <a:ext cx="404400" cy="404400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Google Shape;943;p211">
            <a:extLst>
              <a:ext uri="{FF2B5EF4-FFF2-40B4-BE49-F238E27FC236}">
                <a16:creationId xmlns:a16="http://schemas.microsoft.com/office/drawing/2014/main" id="{F4A216DE-BD94-2AF8-85FD-CB743184B0B1}"/>
              </a:ext>
            </a:extLst>
          </p:cNvPr>
          <p:cNvSpPr/>
          <p:nvPr/>
        </p:nvSpPr>
        <p:spPr>
          <a:xfrm>
            <a:off x="2334225" y="8719025"/>
            <a:ext cx="404400" cy="404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Google Shape;944;p211">
            <a:extLst>
              <a:ext uri="{FF2B5EF4-FFF2-40B4-BE49-F238E27FC236}">
                <a16:creationId xmlns:a16="http://schemas.microsoft.com/office/drawing/2014/main" id="{D542926B-F0A5-D4CC-4E44-CA0227567E16}"/>
              </a:ext>
            </a:extLst>
          </p:cNvPr>
          <p:cNvSpPr/>
          <p:nvPr/>
        </p:nvSpPr>
        <p:spPr>
          <a:xfrm>
            <a:off x="3017400" y="8719025"/>
            <a:ext cx="404400" cy="4044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2330766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3D5BC-D63D-06F9-DBA7-F7746DBE95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5DA2FA8-01E9-8287-4AE7-6D57D86B638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30629" y="-1"/>
            <a:ext cx="18418625" cy="10352315"/>
          </a:xfrm>
          <a:prstGeom prst="rect">
            <a:avLst/>
          </a:prstGeom>
        </p:spPr>
      </p:pic>
      <p:pic>
        <p:nvPicPr>
          <p:cNvPr id="2" name="Google Shape;88;p19">
            <a:extLst>
              <a:ext uri="{FF2B5EF4-FFF2-40B4-BE49-F238E27FC236}">
                <a16:creationId xmlns:a16="http://schemas.microsoft.com/office/drawing/2014/main" id="{78C705B6-B81F-AD0B-E835-F4968865C87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77;p221">
            <a:extLst>
              <a:ext uri="{FF2B5EF4-FFF2-40B4-BE49-F238E27FC236}">
                <a16:creationId xmlns:a16="http://schemas.microsoft.com/office/drawing/2014/main" id="{DCDDCF7A-9FBB-4C30-133C-CD06D2889122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8;p221">
            <a:extLst>
              <a:ext uri="{FF2B5EF4-FFF2-40B4-BE49-F238E27FC236}">
                <a16:creationId xmlns:a16="http://schemas.microsoft.com/office/drawing/2014/main" id="{3F963D38-AD79-F67D-7687-EDF03C3A8D6D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9;p221">
            <a:extLst>
              <a:ext uri="{FF2B5EF4-FFF2-40B4-BE49-F238E27FC236}">
                <a16:creationId xmlns:a16="http://schemas.microsoft.com/office/drawing/2014/main" id="{FB6BEF3A-3EAE-00E3-3802-7651D5C64307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52851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9C768-1715-A071-C5E1-C70ACF2D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o sol está brilhando através das árvores na floresta">
            <a:extLst>
              <a:ext uri="{FF2B5EF4-FFF2-40B4-BE49-F238E27FC236}">
                <a16:creationId xmlns:a16="http://schemas.microsoft.com/office/drawing/2014/main" id="{422CE7D0-96FB-4FCE-5EA9-57C5C86DC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0"/>
          <a:stretch>
            <a:fillRect/>
          </a:stretch>
        </p:blipFill>
        <p:spPr bwMode="auto">
          <a:xfrm>
            <a:off x="0" y="0"/>
            <a:ext cx="18287980" cy="10286990"/>
          </a:xfrm>
          <a:prstGeom prst="flowChartProcess">
            <a:avLst/>
          </a:prstGeom>
          <a:solidFill>
            <a:srgbClr val="FFFFFF"/>
          </a:solidFill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2437D83D-94C1-F325-457D-38DF5D8E33F3}"/>
              </a:ext>
            </a:extLst>
          </p:cNvPr>
          <p:cNvSpPr/>
          <p:nvPr/>
        </p:nvSpPr>
        <p:spPr>
          <a:xfrm>
            <a:off x="6988628" y="-11"/>
            <a:ext cx="11299351" cy="10287001"/>
          </a:xfrm>
          <a:prstGeom prst="rect">
            <a:avLst/>
          </a:prstGeom>
          <a:solidFill>
            <a:schemeClr val="tx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26" dirty="0"/>
          </a:p>
        </p:txBody>
      </p:sp>
      <p:sp>
        <p:nvSpPr>
          <p:cNvPr id="2" name="Google Shape;1076;p154">
            <a:extLst>
              <a:ext uri="{FF2B5EF4-FFF2-40B4-BE49-F238E27FC236}">
                <a16:creationId xmlns:a16="http://schemas.microsoft.com/office/drawing/2014/main" id="{4486CE7A-57D3-289A-E6A9-A450058731E9}"/>
              </a:ext>
            </a:extLst>
          </p:cNvPr>
          <p:cNvSpPr txBox="1"/>
          <p:nvPr/>
        </p:nvSpPr>
        <p:spPr>
          <a:xfrm>
            <a:off x="7870369" y="1892884"/>
            <a:ext cx="9960427" cy="243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r>
              <a:rPr lang="pt-BR" sz="6600" b="1" spc="-100" dirty="0">
                <a:solidFill>
                  <a:srgbClr val="F77F00"/>
                </a:solidFill>
                <a:latin typeface="Poppins" pitchFamily="2" charset="77"/>
                <a:ea typeface="Poppins"/>
                <a:cs typeface="Poppins" panose="020B0502040204020203" pitchFamily="34" charset="0"/>
                <a:sym typeface="Poppins"/>
              </a:rPr>
              <a:t>Default </a:t>
            </a:r>
            <a:r>
              <a:rPr lang="pt-BR" sz="6600" b="1" spc="-100" dirty="0" err="1">
                <a:solidFill>
                  <a:srgbClr val="F77F00"/>
                </a:solidFill>
                <a:latin typeface="Poppins" pitchFamily="2" charset="77"/>
                <a:ea typeface="Poppins"/>
                <a:cs typeface="Poppins" panose="020B0502040204020203" pitchFamily="34" charset="0"/>
                <a:sym typeface="Poppins"/>
              </a:rPr>
              <a:t>mode</a:t>
            </a:r>
            <a:r>
              <a:rPr lang="pt-BR" sz="6600" b="1" spc="-100" dirty="0">
                <a:solidFill>
                  <a:srgbClr val="F77F00"/>
                </a:solidFill>
                <a:latin typeface="Poppins" pitchFamily="2" charset="77"/>
                <a:ea typeface="Poppins"/>
                <a:cs typeface="Poppins" panose="020B0502040204020203" pitchFamily="34" charset="0"/>
                <a:sym typeface="Poppins"/>
              </a:rPr>
              <a:t> network</a:t>
            </a:r>
          </a:p>
          <a:p>
            <a:r>
              <a:rPr lang="pt-BR" sz="6600" b="1" spc="-100" dirty="0">
                <a:solidFill>
                  <a:srgbClr val="FFFFFF"/>
                </a:solidFill>
                <a:latin typeface="Poppins" pitchFamily="2" charset="77"/>
                <a:ea typeface="Poppins"/>
                <a:cs typeface="Poppins" panose="020B0502040204020203" pitchFamily="34" charset="0"/>
                <a:sym typeface="Poppins"/>
              </a:rPr>
              <a:t>Rede de modo padrão</a:t>
            </a:r>
          </a:p>
          <a:p>
            <a:endParaRPr lang="pt-BR" sz="6600" spc="-100" dirty="0">
              <a:solidFill>
                <a:srgbClr val="FFFFFF"/>
              </a:solidFill>
              <a:latin typeface="Poppins" pitchFamily="2" charset="77"/>
              <a:ea typeface="Poppins"/>
              <a:cs typeface="Poppins" panose="020B0502040204020203" pitchFamily="34" charset="0"/>
              <a:sym typeface="Poppins"/>
            </a:endParaRPr>
          </a:p>
        </p:txBody>
      </p:sp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99B8CCA7-FA7F-431D-5EC0-8BE277C57963}"/>
              </a:ext>
            </a:extLst>
          </p:cNvPr>
          <p:cNvSpPr txBox="1">
            <a:spLocks/>
          </p:cNvSpPr>
          <p:nvPr/>
        </p:nvSpPr>
        <p:spPr>
          <a:xfrm>
            <a:off x="7870369" y="5245382"/>
            <a:ext cx="9144001" cy="373533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Poppins"/>
              <a:buChar char="–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Poppins"/>
              <a:buChar char="–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Poppins"/>
              <a:buChar char="»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Poppins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Poppins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50" indent="0">
              <a:buFontTx/>
              <a:buNone/>
            </a:pPr>
            <a:r>
              <a:rPr lang="pt-BR" sz="36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Trata-se de um conjunto de regiões do cérebro a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tivas durante o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repouso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,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divagação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mental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 e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introspecção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.</a:t>
            </a:r>
            <a:endParaRPr lang="pt-BR" sz="3600" dirty="0">
              <a:solidFill>
                <a:schemeClr val="bg1"/>
              </a:solidFill>
              <a:latin typeface="Poppins" pitchFamily="2" charset="77"/>
              <a:ea typeface="Poppins"/>
              <a:cs typeface="Poppins"/>
            </a:endParaRPr>
          </a:p>
          <a:p>
            <a:pPr marL="158750" indent="0">
              <a:buFontTx/>
              <a:buNone/>
            </a:pPr>
            <a:endParaRPr lang="pt-BR" sz="3600" dirty="0">
              <a:solidFill>
                <a:schemeClr val="bg1"/>
              </a:solidFill>
              <a:latin typeface="Poppins" pitchFamily="2" charset="77"/>
              <a:ea typeface="Poppins"/>
              <a:cs typeface="Poppins"/>
            </a:endParaRPr>
          </a:p>
          <a:p>
            <a:pPr marL="158750" indent="0">
              <a:buFontTx/>
              <a:buNone/>
            </a:pPr>
            <a:r>
              <a:rPr lang="pt-BR" sz="36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Muitas das quais estão relacionadas à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memória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 e ao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pensamento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criativo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</a:rPr>
              <a:t>.</a:t>
            </a:r>
          </a:p>
          <a:p>
            <a:pPr marL="158750" indent="0">
              <a:buFontTx/>
              <a:buNone/>
            </a:pPr>
            <a:endParaRPr lang="pt-BR" sz="3600" dirty="0">
              <a:solidFill>
                <a:schemeClr val="bg1"/>
              </a:solidFill>
              <a:latin typeface="Poppins" pitchFamily="2" charset="77"/>
              <a:ea typeface="Poppins"/>
              <a:cs typeface="Poppins"/>
            </a:endParaRPr>
          </a:p>
        </p:txBody>
      </p:sp>
      <p:pic>
        <p:nvPicPr>
          <p:cNvPr id="4" name="Google Shape;88;p19">
            <a:extLst>
              <a:ext uri="{FF2B5EF4-FFF2-40B4-BE49-F238E27FC236}">
                <a16:creationId xmlns:a16="http://schemas.microsoft.com/office/drawing/2014/main" id="{A3F473D8-D985-48A3-BC06-C9E49C129869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177;p221">
            <a:extLst>
              <a:ext uri="{FF2B5EF4-FFF2-40B4-BE49-F238E27FC236}">
                <a16:creationId xmlns:a16="http://schemas.microsoft.com/office/drawing/2014/main" id="{0C9D075C-6BD5-8AA0-644B-98A8A86C0679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8;p221">
            <a:extLst>
              <a:ext uri="{FF2B5EF4-FFF2-40B4-BE49-F238E27FC236}">
                <a16:creationId xmlns:a16="http://schemas.microsoft.com/office/drawing/2014/main" id="{EBBF8E95-1133-F1A0-3DA4-AC3FAC19D498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9;p221">
            <a:extLst>
              <a:ext uri="{FF2B5EF4-FFF2-40B4-BE49-F238E27FC236}">
                <a16:creationId xmlns:a16="http://schemas.microsoft.com/office/drawing/2014/main" id="{CA6F6B7B-0C1C-DCFC-0963-4BB93609F249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14215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68DFB6-C4C8-439E-18F7-C181DD2FF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811D29F-F3C4-A2BF-7162-08AF808BACA4}"/>
              </a:ext>
            </a:extLst>
          </p:cNvPr>
          <p:cNvSpPr txBox="1">
            <a:spLocks/>
          </p:cNvSpPr>
          <p:nvPr/>
        </p:nvSpPr>
        <p:spPr>
          <a:xfrm>
            <a:off x="697169" y="9527431"/>
            <a:ext cx="9753117" cy="4768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Poppins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Poppins" panose="020B0604020202020204" pitchFamily="34" charset="0"/>
              <a:buNone/>
            </a:pPr>
            <a:r>
              <a:rPr lang="pt-BR" sz="1800" b="1" kern="0" spc="100" dirty="0">
                <a:solidFill>
                  <a:schemeClr val="bg1"/>
                </a:solidFill>
                <a:latin typeface="Poppins" pitchFamily="2" charset="77"/>
                <a:ea typeface="Poppins" panose="020B0004020202020204" pitchFamily="34" charset="0"/>
              </a:rPr>
              <a:t>Referência:</a:t>
            </a:r>
            <a:r>
              <a:rPr lang="pt-BR" sz="1800" kern="0" spc="100" dirty="0">
                <a:solidFill>
                  <a:schemeClr val="bg1"/>
                </a:solidFill>
                <a:latin typeface="Poppins" pitchFamily="2" charset="77"/>
                <a:ea typeface="Poppins" panose="020B0004020202020204" pitchFamily="34" charset="0"/>
              </a:rPr>
              <a:t> Tamara Russell</a:t>
            </a:r>
            <a:r>
              <a:rPr lang="pt-BR" sz="1800" i="1" kern="0" spc="100" dirty="0">
                <a:solidFill>
                  <a:schemeClr val="bg1"/>
                </a:solidFill>
                <a:latin typeface="Poppins" pitchFamily="2" charset="77"/>
                <a:ea typeface="Poppins" panose="020B0004020202020204" pitchFamily="34" charset="0"/>
              </a:rPr>
              <a:t> </a:t>
            </a:r>
            <a:r>
              <a:rPr lang="pt-BR" sz="1800" i="1" spc="100" dirty="0" err="1">
                <a:solidFill>
                  <a:schemeClr val="bg1"/>
                </a:solidFill>
                <a:latin typeface="Poppins" pitchFamily="2" charset="77"/>
              </a:rPr>
              <a:t>Mindfulness</a:t>
            </a:r>
            <a:r>
              <a:rPr lang="pt-BR" sz="1800" i="1" spc="100" dirty="0">
                <a:solidFill>
                  <a:schemeClr val="bg1"/>
                </a:solidFill>
                <a:latin typeface="Poppins" pitchFamily="2" charset="77"/>
              </a:rPr>
              <a:t> Center </a:t>
            </a:r>
            <a:r>
              <a:rPr lang="pt-BR" sz="1800" i="1" spc="100" dirty="0" err="1">
                <a:solidFill>
                  <a:schemeClr val="bg1"/>
                </a:solidFill>
                <a:latin typeface="Poppins" pitchFamily="2" charset="77"/>
              </a:rPr>
              <a:t>of</a:t>
            </a:r>
            <a:r>
              <a:rPr lang="pt-BR" sz="1800" i="1" spc="100" dirty="0">
                <a:solidFill>
                  <a:schemeClr val="bg1"/>
                </a:solidFill>
                <a:latin typeface="Poppins" pitchFamily="2" charset="77"/>
              </a:rPr>
              <a:t> </a:t>
            </a:r>
            <a:r>
              <a:rPr lang="pt-BR" sz="1800" i="1" spc="100" dirty="0" err="1">
                <a:solidFill>
                  <a:schemeClr val="bg1"/>
                </a:solidFill>
                <a:latin typeface="Poppins" pitchFamily="2" charset="77"/>
              </a:rPr>
              <a:t>Excellence</a:t>
            </a:r>
            <a:endParaRPr lang="pt-BR" sz="1800" i="1" spc="100" dirty="0">
              <a:solidFill>
                <a:schemeClr val="bg1"/>
              </a:solidFill>
              <a:latin typeface="Poppins" pitchFamily="2" charset="77"/>
              <a:cs typeface="Poppins" panose="020B0604020202020204" pitchFamily="34" charset="0"/>
            </a:endParaRPr>
          </a:p>
          <a:p>
            <a:endParaRPr lang="pt-BR" sz="1800" spc="100" dirty="0">
              <a:solidFill>
                <a:schemeClr val="bg1"/>
              </a:solidFill>
              <a:latin typeface="Poppins" pitchFamily="2" charset="77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431D5278-A57D-2304-9729-F6264CBD815F}"/>
              </a:ext>
            </a:extLst>
          </p:cNvPr>
          <p:cNvGrpSpPr/>
          <p:nvPr/>
        </p:nvGrpSpPr>
        <p:grpSpPr>
          <a:xfrm>
            <a:off x="7870372" y="2472539"/>
            <a:ext cx="9995458" cy="6139834"/>
            <a:chOff x="9000703" y="4500197"/>
            <a:chExt cx="7068985" cy="4480808"/>
          </a:xfrm>
        </p:grpSpPr>
        <p:sp>
          <p:nvSpPr>
            <p:cNvPr id="10" name="Google Shape;1462;p241">
              <a:extLst>
                <a:ext uri="{FF2B5EF4-FFF2-40B4-BE49-F238E27FC236}">
                  <a16:creationId xmlns:a16="http://schemas.microsoft.com/office/drawing/2014/main" id="{1EA33584-AE23-AB29-80BD-0F32FC9DAE02}"/>
                </a:ext>
              </a:extLst>
            </p:cNvPr>
            <p:cNvSpPr/>
            <p:nvPr/>
          </p:nvSpPr>
          <p:spPr>
            <a:xfrm>
              <a:off x="9000703" y="4500197"/>
              <a:ext cx="3543875" cy="3543876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>
                <a:latin typeface="Poppins" pitchFamily="2" charset="77"/>
              </a:endParaRPr>
            </a:p>
          </p:txBody>
        </p:sp>
        <p:sp>
          <p:nvSpPr>
            <p:cNvPr id="7" name="Google Shape;1462;p241">
              <a:extLst>
                <a:ext uri="{FF2B5EF4-FFF2-40B4-BE49-F238E27FC236}">
                  <a16:creationId xmlns:a16="http://schemas.microsoft.com/office/drawing/2014/main" id="{AF643214-54BD-C93C-5961-2260723EB1E9}"/>
                </a:ext>
              </a:extLst>
            </p:cNvPr>
            <p:cNvSpPr/>
            <p:nvPr/>
          </p:nvSpPr>
          <p:spPr>
            <a:xfrm>
              <a:off x="12525813" y="5437129"/>
              <a:ext cx="3543875" cy="3543876"/>
            </a:xfrm>
            <a:prstGeom prst="rect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endParaRPr sz="3600">
                <a:latin typeface="Poppins" pitchFamily="2" charset="77"/>
              </a:endParaRPr>
            </a:p>
          </p:txBody>
        </p:sp>
        <p:pic>
          <p:nvPicPr>
            <p:cNvPr id="5" name="Picture 6" descr="El sencillo truco para entender qué está pensando el otro - BBC News Mundo">
              <a:extLst>
                <a:ext uri="{FF2B5EF4-FFF2-40B4-BE49-F238E27FC236}">
                  <a16:creationId xmlns:a16="http://schemas.microsoft.com/office/drawing/2014/main" id="{1342994C-74E2-1E5E-BD1E-3CFEC09988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889"/>
            <a:stretch>
              <a:fillRect/>
            </a:stretch>
          </p:blipFill>
          <p:spPr bwMode="auto">
            <a:xfrm>
              <a:off x="9176657" y="4694222"/>
              <a:ext cx="6302829" cy="40698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Imagem 7" descr="Diagrama, Texto&#10;&#10;Descrição gerada automaticamente">
              <a:extLst>
                <a:ext uri="{FF2B5EF4-FFF2-40B4-BE49-F238E27FC236}">
                  <a16:creationId xmlns:a16="http://schemas.microsoft.com/office/drawing/2014/main" id="{F31BFB6D-B195-06A0-9B9F-36F37B8D0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794563" y="4712755"/>
              <a:ext cx="2062279" cy="405135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9" name="Webinar 1 Liderança Adaptativa">
            <a:extLst>
              <a:ext uri="{FF2B5EF4-FFF2-40B4-BE49-F238E27FC236}">
                <a16:creationId xmlns:a16="http://schemas.microsoft.com/office/drawing/2014/main" id="{3B9C7C30-F7AC-4676-8D38-3ACB693C4CED}"/>
              </a:ext>
            </a:extLst>
          </p:cNvPr>
          <p:cNvSpPr txBox="1"/>
          <p:nvPr/>
        </p:nvSpPr>
        <p:spPr>
          <a:xfrm>
            <a:off x="697169" y="1885511"/>
            <a:ext cx="7932056" cy="476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535BA5"/>
                </a:solidFill>
                <a:latin typeface="Poppins" panose="00000900000000000000" pitchFamily="2" charset="0"/>
                <a:ea typeface="+mj-ea"/>
                <a:cs typeface="+mj-cs"/>
              </a:defRPr>
            </a:lvl1pPr>
          </a:lstStyle>
          <a:p>
            <a:r>
              <a:rPr lang="pt-BR" sz="3200" b="1" cap="all" dirty="0">
                <a:solidFill>
                  <a:schemeClr val="bg1"/>
                </a:solidFill>
                <a:latin typeface="Poppins" pitchFamily="2" charset="77"/>
                <a:cs typeface="Poppins" panose="00000900000000000000" pitchFamily="2" charset="0"/>
              </a:rPr>
              <a:t>Técnica Pausa de Transição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F0742F-99EA-07C8-3B47-A027BE1871DC}"/>
              </a:ext>
            </a:extLst>
          </p:cNvPr>
          <p:cNvSpPr txBox="1"/>
          <p:nvPr/>
        </p:nvSpPr>
        <p:spPr>
          <a:xfrm>
            <a:off x="697169" y="759568"/>
            <a:ext cx="7511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n>
                  <a:solidFill>
                    <a:schemeClr val="bg1"/>
                  </a:solidFill>
                </a:ln>
                <a:noFill/>
                <a:latin typeface="Poppins" pitchFamily="2" charset="77"/>
                <a:cs typeface="Poppins" panose="00000900000000000000" pitchFamily="2" charset="0"/>
              </a:rPr>
              <a:t>MINDFULNESS</a:t>
            </a:r>
          </a:p>
        </p:txBody>
      </p:sp>
      <p:sp>
        <p:nvSpPr>
          <p:cNvPr id="2" name="Webinar 1 Liderança Adaptativa">
            <a:extLst>
              <a:ext uri="{FF2B5EF4-FFF2-40B4-BE49-F238E27FC236}">
                <a16:creationId xmlns:a16="http://schemas.microsoft.com/office/drawing/2014/main" id="{FA2CE3BF-DA79-E1D3-4079-ED1E671DC614}"/>
              </a:ext>
            </a:extLst>
          </p:cNvPr>
          <p:cNvSpPr txBox="1"/>
          <p:nvPr/>
        </p:nvSpPr>
        <p:spPr>
          <a:xfrm>
            <a:off x="697169" y="3241529"/>
            <a:ext cx="5987578" cy="11753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anchor="t">
            <a:noAutofit/>
          </a:bodyPr>
          <a:lstStyle>
            <a:defPPr>
              <a:defRPr lang="pt-B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4400" b="1">
                <a:solidFill>
                  <a:srgbClr val="535BA5"/>
                </a:solidFill>
                <a:latin typeface="Poppins" panose="00000900000000000000" pitchFamily="2" charset="0"/>
                <a:ea typeface="+mj-ea"/>
                <a:cs typeface="+mj-cs"/>
              </a:defRPr>
            </a:lvl1pPr>
          </a:lstStyle>
          <a:p>
            <a:r>
              <a:rPr lang="pt-BR" sz="3200" b="1" dirty="0">
                <a:solidFill>
                  <a:schemeClr val="bg1"/>
                </a:solidFill>
                <a:latin typeface="Poppins" pitchFamily="2" charset="77"/>
                <a:cs typeface="Poppins" panose="00000900000000000000" pitchFamily="2" charset="0"/>
              </a:rPr>
              <a:t>Ritual de higiene emocional com âncora de presença.</a:t>
            </a:r>
          </a:p>
        </p:txBody>
      </p:sp>
      <p:pic>
        <p:nvPicPr>
          <p:cNvPr id="4" name="Google Shape;88;p19">
            <a:extLst>
              <a:ext uri="{FF2B5EF4-FFF2-40B4-BE49-F238E27FC236}">
                <a16:creationId xmlns:a16="http://schemas.microsoft.com/office/drawing/2014/main" id="{5B38D528-17E7-C3A6-9B6F-B0A69F0FB28E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177;p221">
            <a:extLst>
              <a:ext uri="{FF2B5EF4-FFF2-40B4-BE49-F238E27FC236}">
                <a16:creationId xmlns:a16="http://schemas.microsoft.com/office/drawing/2014/main" id="{EAF822F5-A07E-CC0F-D09D-0C9722978F51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3" name="Google Shape;1178;p221">
            <a:extLst>
              <a:ext uri="{FF2B5EF4-FFF2-40B4-BE49-F238E27FC236}">
                <a16:creationId xmlns:a16="http://schemas.microsoft.com/office/drawing/2014/main" id="{2FB8FB37-5998-3959-90E9-CFDF1ADFC2B3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4" name="Google Shape;1179;p221">
            <a:extLst>
              <a:ext uri="{FF2B5EF4-FFF2-40B4-BE49-F238E27FC236}">
                <a16:creationId xmlns:a16="http://schemas.microsoft.com/office/drawing/2014/main" id="{26F0AA0C-FE7B-9DAB-01B6-4F183A9BFB18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490477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D0E4E-3345-8DB1-04CB-E0501F91C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5 frases de Abraham Maslow sobre as necessidades humanas - A mente é  maravilhosa">
            <a:extLst>
              <a:ext uri="{FF2B5EF4-FFF2-40B4-BE49-F238E27FC236}">
                <a16:creationId xmlns:a16="http://schemas.microsoft.com/office/drawing/2014/main" id="{98790A5E-E4BB-2721-A704-7034EB86AA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1" r="10779"/>
          <a:stretch/>
        </p:blipFill>
        <p:spPr bwMode="auto">
          <a:xfrm>
            <a:off x="-110219" y="456878"/>
            <a:ext cx="8139954" cy="983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348;p203">
            <a:extLst>
              <a:ext uri="{FF2B5EF4-FFF2-40B4-BE49-F238E27FC236}">
                <a16:creationId xmlns:a16="http://schemas.microsoft.com/office/drawing/2014/main" id="{C4834703-FDAB-5087-AE1A-62AB1603F1B8}"/>
              </a:ext>
            </a:extLst>
          </p:cNvPr>
          <p:cNvSpPr txBox="1"/>
          <p:nvPr/>
        </p:nvSpPr>
        <p:spPr>
          <a:xfrm>
            <a:off x="12794483" y="3511862"/>
            <a:ext cx="4996703" cy="75394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CONTROLE SOBRE A PRÓPRIA VIDA</a:t>
            </a:r>
            <a:endParaRPr sz="2000" b="1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cxnSp>
        <p:nvCxnSpPr>
          <p:cNvPr id="17" name="Google Shape;1349;p203">
            <a:extLst>
              <a:ext uri="{FF2B5EF4-FFF2-40B4-BE49-F238E27FC236}">
                <a16:creationId xmlns:a16="http://schemas.microsoft.com/office/drawing/2014/main" id="{046CE759-6699-F7D8-B383-15301365F9E8}"/>
              </a:ext>
            </a:extLst>
          </p:cNvPr>
          <p:cNvCxnSpPr/>
          <p:nvPr/>
        </p:nvCxnSpPr>
        <p:spPr>
          <a:xfrm>
            <a:off x="11043665" y="4410174"/>
            <a:ext cx="6677154" cy="0"/>
          </a:xfrm>
          <a:prstGeom prst="straightConnector1">
            <a:avLst/>
          </a:prstGeom>
          <a:solidFill>
            <a:srgbClr val="1A3D87"/>
          </a:solidFill>
          <a:ln w="28575" cap="flat" cmpd="sng">
            <a:solidFill>
              <a:srgbClr val="001B4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1347;p203">
            <a:extLst>
              <a:ext uri="{FF2B5EF4-FFF2-40B4-BE49-F238E27FC236}">
                <a16:creationId xmlns:a16="http://schemas.microsoft.com/office/drawing/2014/main" id="{5EA46A81-E286-6038-D584-B0DECA551BDF}"/>
              </a:ext>
            </a:extLst>
          </p:cNvPr>
          <p:cNvSpPr/>
          <p:nvPr/>
        </p:nvSpPr>
        <p:spPr>
          <a:xfrm rot="10800000" flipH="1">
            <a:off x="10462878" y="3715714"/>
            <a:ext cx="1053214" cy="1039263"/>
          </a:xfrm>
          <a:custGeom>
            <a:avLst/>
            <a:gdLst/>
            <a:ahLst/>
            <a:cxnLst/>
            <a:rect l="l" t="t" r="r" b="b"/>
            <a:pathLst>
              <a:path w="9724" h="11474" extrusionOk="0">
                <a:moveTo>
                  <a:pt x="1" y="0"/>
                </a:moveTo>
                <a:lnTo>
                  <a:pt x="4455" y="11473"/>
                </a:lnTo>
                <a:lnTo>
                  <a:pt x="5252" y="11473"/>
                </a:lnTo>
                <a:lnTo>
                  <a:pt x="9723" y="0"/>
                </a:lnTo>
                <a:close/>
              </a:path>
            </a:pathLst>
          </a:custGeom>
          <a:solidFill>
            <a:srgbClr val="F77F00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3600" b="1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20" name="Google Shape;1352;p203">
            <a:extLst>
              <a:ext uri="{FF2B5EF4-FFF2-40B4-BE49-F238E27FC236}">
                <a16:creationId xmlns:a16="http://schemas.microsoft.com/office/drawing/2014/main" id="{CAB95D5B-FAC5-8470-DCEF-7045477D233D}"/>
              </a:ext>
            </a:extLst>
          </p:cNvPr>
          <p:cNvSpPr txBox="1"/>
          <p:nvPr/>
        </p:nvSpPr>
        <p:spPr>
          <a:xfrm>
            <a:off x="13949272" y="4699799"/>
            <a:ext cx="3771547" cy="7016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RECONHECIMENTO</a:t>
            </a:r>
            <a:endParaRPr sz="2000" b="1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cxnSp>
        <p:nvCxnSpPr>
          <p:cNvPr id="21" name="Google Shape;1353;p203">
            <a:extLst>
              <a:ext uri="{FF2B5EF4-FFF2-40B4-BE49-F238E27FC236}">
                <a16:creationId xmlns:a16="http://schemas.microsoft.com/office/drawing/2014/main" id="{9394F4C6-2A8A-0A09-8F64-E7E686541A7A}"/>
              </a:ext>
            </a:extLst>
          </p:cNvPr>
          <p:cNvCxnSpPr/>
          <p:nvPr/>
        </p:nvCxnSpPr>
        <p:spPr>
          <a:xfrm>
            <a:off x="11683510" y="5515492"/>
            <a:ext cx="6037316" cy="0"/>
          </a:xfrm>
          <a:prstGeom prst="straightConnector1">
            <a:avLst/>
          </a:prstGeom>
          <a:solidFill>
            <a:srgbClr val="1A3D87"/>
          </a:solidFill>
          <a:ln w="28575" cap="flat" cmpd="sng">
            <a:solidFill>
              <a:srgbClr val="001B4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Google Shape;1351;p203">
            <a:extLst>
              <a:ext uri="{FF2B5EF4-FFF2-40B4-BE49-F238E27FC236}">
                <a16:creationId xmlns:a16="http://schemas.microsoft.com/office/drawing/2014/main" id="{48F36EAB-0ED4-D4D7-B62A-1A7B48207AAA}"/>
              </a:ext>
            </a:extLst>
          </p:cNvPr>
          <p:cNvSpPr/>
          <p:nvPr/>
        </p:nvSpPr>
        <p:spPr>
          <a:xfrm rot="10800000" flipH="1">
            <a:off x="9909158" y="4916308"/>
            <a:ext cx="2160691" cy="1040890"/>
          </a:xfrm>
          <a:custGeom>
            <a:avLst/>
            <a:gdLst/>
            <a:ahLst/>
            <a:cxnLst/>
            <a:rect l="l" t="t" r="r" b="b"/>
            <a:pathLst>
              <a:path w="19949" h="11492" extrusionOk="0">
                <a:moveTo>
                  <a:pt x="0" y="1"/>
                </a:moveTo>
                <a:lnTo>
                  <a:pt x="4454" y="11491"/>
                </a:lnTo>
                <a:lnTo>
                  <a:pt x="15477" y="11491"/>
                </a:lnTo>
                <a:lnTo>
                  <a:pt x="19948" y="1"/>
                </a:lnTo>
                <a:close/>
              </a:path>
            </a:pathLst>
          </a:custGeom>
          <a:solidFill>
            <a:srgbClr val="F77F00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3600" b="1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24" name="Google Shape;1356;p203">
            <a:extLst>
              <a:ext uri="{FF2B5EF4-FFF2-40B4-BE49-F238E27FC236}">
                <a16:creationId xmlns:a16="http://schemas.microsoft.com/office/drawing/2014/main" id="{7C125E55-995E-AECD-AA1C-3CA53B188438}"/>
              </a:ext>
            </a:extLst>
          </p:cNvPr>
          <p:cNvSpPr txBox="1"/>
          <p:nvPr/>
        </p:nvSpPr>
        <p:spPr>
          <a:xfrm>
            <a:off x="13807151" y="5957199"/>
            <a:ext cx="3913668" cy="7431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SENSO DE PERTENCIMENTO</a:t>
            </a:r>
            <a:endParaRPr sz="2000" b="1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cxnSp>
        <p:nvCxnSpPr>
          <p:cNvPr id="25" name="Google Shape;1357;p203">
            <a:extLst>
              <a:ext uri="{FF2B5EF4-FFF2-40B4-BE49-F238E27FC236}">
                <a16:creationId xmlns:a16="http://schemas.microsoft.com/office/drawing/2014/main" id="{4E987F46-1017-2E8E-1F9C-6126E80B3C9E}"/>
              </a:ext>
            </a:extLst>
          </p:cNvPr>
          <p:cNvCxnSpPr/>
          <p:nvPr/>
        </p:nvCxnSpPr>
        <p:spPr>
          <a:xfrm>
            <a:off x="12157196" y="6831117"/>
            <a:ext cx="5633990" cy="0"/>
          </a:xfrm>
          <a:prstGeom prst="straightConnector1">
            <a:avLst/>
          </a:prstGeom>
          <a:solidFill>
            <a:srgbClr val="1A3D87"/>
          </a:solidFill>
          <a:ln w="28575" cap="flat" cmpd="sng">
            <a:solidFill>
              <a:srgbClr val="001B4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Google Shape;1355;p203">
            <a:extLst>
              <a:ext uri="{FF2B5EF4-FFF2-40B4-BE49-F238E27FC236}">
                <a16:creationId xmlns:a16="http://schemas.microsoft.com/office/drawing/2014/main" id="{1D0B92EF-9F3E-6E05-5A50-A2A17F53C14D}"/>
              </a:ext>
            </a:extLst>
          </p:cNvPr>
          <p:cNvSpPr/>
          <p:nvPr/>
        </p:nvSpPr>
        <p:spPr>
          <a:xfrm rot="10800000" flipH="1">
            <a:off x="9355327" y="6117000"/>
            <a:ext cx="3268170" cy="1040801"/>
          </a:xfrm>
          <a:custGeom>
            <a:avLst/>
            <a:gdLst/>
            <a:ahLst/>
            <a:cxnLst/>
            <a:rect l="l" t="t" r="r" b="b"/>
            <a:pathLst>
              <a:path w="30174" h="11491" extrusionOk="0">
                <a:moveTo>
                  <a:pt x="1" y="1"/>
                </a:moveTo>
                <a:lnTo>
                  <a:pt x="2635" y="6777"/>
                </a:lnTo>
                <a:lnTo>
                  <a:pt x="4455" y="11491"/>
                </a:lnTo>
                <a:lnTo>
                  <a:pt x="25702" y="11491"/>
                </a:lnTo>
                <a:lnTo>
                  <a:pt x="27539" y="6777"/>
                </a:lnTo>
                <a:lnTo>
                  <a:pt x="30174" y="1"/>
                </a:lnTo>
                <a:close/>
              </a:path>
            </a:pathLst>
          </a:custGeom>
          <a:solidFill>
            <a:srgbClr val="F77F00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3600" b="1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28" name="Google Shape;1360;p203">
            <a:extLst>
              <a:ext uri="{FF2B5EF4-FFF2-40B4-BE49-F238E27FC236}">
                <a16:creationId xmlns:a16="http://schemas.microsoft.com/office/drawing/2014/main" id="{F1AA9B7C-8043-4487-84B9-29BBA4CC417D}"/>
              </a:ext>
            </a:extLst>
          </p:cNvPr>
          <p:cNvSpPr txBox="1"/>
          <p:nvPr/>
        </p:nvSpPr>
        <p:spPr>
          <a:xfrm>
            <a:off x="14264461" y="7119308"/>
            <a:ext cx="3456358" cy="69682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algn="ctr"/>
            <a:r>
              <a:rPr lang="en-US" sz="2000" b="1" cap="all" dirty="0" err="1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Segurança</a:t>
            </a:r>
            <a:endParaRPr sz="2000" b="1" cap="all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cxnSp>
        <p:nvCxnSpPr>
          <p:cNvPr id="29" name="Google Shape;1361;p203">
            <a:extLst>
              <a:ext uri="{FF2B5EF4-FFF2-40B4-BE49-F238E27FC236}">
                <a16:creationId xmlns:a16="http://schemas.microsoft.com/office/drawing/2014/main" id="{C604D529-26D7-9AA1-7E5E-B679A76A7758}"/>
              </a:ext>
            </a:extLst>
          </p:cNvPr>
          <p:cNvCxnSpPr/>
          <p:nvPr/>
        </p:nvCxnSpPr>
        <p:spPr>
          <a:xfrm>
            <a:off x="12724303" y="7929257"/>
            <a:ext cx="5055301" cy="0"/>
          </a:xfrm>
          <a:prstGeom prst="straightConnector1">
            <a:avLst/>
          </a:prstGeom>
          <a:solidFill>
            <a:srgbClr val="1A3D87"/>
          </a:solidFill>
          <a:ln w="28575" cap="flat" cmpd="sng">
            <a:solidFill>
              <a:srgbClr val="001B4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1359;p203">
            <a:extLst>
              <a:ext uri="{FF2B5EF4-FFF2-40B4-BE49-F238E27FC236}">
                <a16:creationId xmlns:a16="http://schemas.microsoft.com/office/drawing/2014/main" id="{D54B2287-9B1D-C0B3-A2B3-32A26C95DEC3}"/>
              </a:ext>
            </a:extLst>
          </p:cNvPr>
          <p:cNvSpPr/>
          <p:nvPr/>
        </p:nvSpPr>
        <p:spPr>
          <a:xfrm rot="10800000" flipH="1">
            <a:off x="8801601" y="7320137"/>
            <a:ext cx="4375648" cy="1039260"/>
          </a:xfrm>
          <a:custGeom>
            <a:avLst/>
            <a:gdLst/>
            <a:ahLst/>
            <a:cxnLst/>
            <a:rect l="l" t="t" r="r" b="b"/>
            <a:pathLst>
              <a:path w="40399" h="11474" extrusionOk="0">
                <a:moveTo>
                  <a:pt x="0" y="1"/>
                </a:moveTo>
                <a:lnTo>
                  <a:pt x="4454" y="11474"/>
                </a:lnTo>
                <a:lnTo>
                  <a:pt x="35927" y="11474"/>
                </a:lnTo>
                <a:lnTo>
                  <a:pt x="40398" y="1"/>
                </a:lnTo>
                <a:close/>
              </a:path>
            </a:pathLst>
          </a:custGeom>
          <a:solidFill>
            <a:srgbClr val="F77F00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3600" b="1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31" name="Google Shape;1363;p203">
            <a:extLst>
              <a:ext uri="{FF2B5EF4-FFF2-40B4-BE49-F238E27FC236}">
                <a16:creationId xmlns:a16="http://schemas.microsoft.com/office/drawing/2014/main" id="{78AB46C6-1D18-588A-7BF3-B23B675E86C4}"/>
              </a:ext>
            </a:extLst>
          </p:cNvPr>
          <p:cNvSpPr txBox="1"/>
          <p:nvPr/>
        </p:nvSpPr>
        <p:spPr>
          <a:xfrm>
            <a:off x="14264461" y="8505891"/>
            <a:ext cx="3456358" cy="59952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pPr algn="ctr"/>
            <a:r>
              <a:rPr lang="en-US" sz="2000" b="1" cap="all" dirty="0" err="1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Biológicas</a:t>
            </a:r>
            <a:r>
              <a:rPr lang="en-US" sz="20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 </a:t>
            </a:r>
            <a:endParaRPr sz="2000" b="1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cxnSp>
        <p:nvCxnSpPr>
          <p:cNvPr id="33" name="Google Shape;1365;p203">
            <a:extLst>
              <a:ext uri="{FF2B5EF4-FFF2-40B4-BE49-F238E27FC236}">
                <a16:creationId xmlns:a16="http://schemas.microsoft.com/office/drawing/2014/main" id="{E9161235-2A96-99C9-5F88-1867DE1A64DE}"/>
              </a:ext>
            </a:extLst>
          </p:cNvPr>
          <p:cNvCxnSpPr/>
          <p:nvPr/>
        </p:nvCxnSpPr>
        <p:spPr>
          <a:xfrm>
            <a:off x="13177257" y="9218542"/>
            <a:ext cx="4602515" cy="0"/>
          </a:xfrm>
          <a:prstGeom prst="straightConnector1">
            <a:avLst/>
          </a:prstGeom>
          <a:solidFill>
            <a:srgbClr val="1A3D87"/>
          </a:solidFill>
          <a:ln w="28575" cap="flat" cmpd="sng">
            <a:solidFill>
              <a:srgbClr val="001B4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Google Shape;1364;p203">
            <a:extLst>
              <a:ext uri="{FF2B5EF4-FFF2-40B4-BE49-F238E27FC236}">
                <a16:creationId xmlns:a16="http://schemas.microsoft.com/office/drawing/2014/main" id="{28ED130B-8C49-DDBE-46FD-74B58E7A1167}"/>
              </a:ext>
            </a:extLst>
          </p:cNvPr>
          <p:cNvSpPr/>
          <p:nvPr/>
        </p:nvSpPr>
        <p:spPr>
          <a:xfrm rot="10800000" flipH="1">
            <a:off x="8290994" y="8528780"/>
            <a:ext cx="5396801" cy="1001581"/>
          </a:xfrm>
          <a:custGeom>
            <a:avLst/>
            <a:gdLst/>
            <a:ahLst/>
            <a:cxnLst/>
            <a:rect l="l" t="t" r="r" b="b"/>
            <a:pathLst>
              <a:path w="49827" h="11058" extrusionOk="0">
                <a:moveTo>
                  <a:pt x="0" y="0"/>
                </a:moveTo>
                <a:lnTo>
                  <a:pt x="4298" y="11057"/>
                </a:lnTo>
                <a:lnTo>
                  <a:pt x="45528" y="11057"/>
                </a:lnTo>
                <a:lnTo>
                  <a:pt x="49826" y="0"/>
                </a:lnTo>
                <a:close/>
              </a:path>
            </a:pathLst>
          </a:custGeom>
          <a:solidFill>
            <a:srgbClr val="F77F00"/>
          </a:solidFill>
          <a:ln>
            <a:noFill/>
          </a:ln>
        </p:spPr>
        <p:txBody>
          <a:bodyPr spcFirstLastPara="1" wrap="square" lIns="243800" tIns="243800" rIns="243800" bIns="243800" anchor="ctr" anchorCtr="0">
            <a:noAutofit/>
          </a:bodyPr>
          <a:lstStyle/>
          <a:p>
            <a:endParaRPr sz="3600" b="1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09AD89E1-8556-0567-52EA-BADED8A6F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00111" y="756639"/>
            <a:ext cx="7524258" cy="15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defTabSz="1828710">
              <a:lnSpc>
                <a:spcPts val="6600"/>
              </a:lnSpc>
            </a:pPr>
            <a:r>
              <a:rPr lang="pt-BR" sz="4800" b="1" dirty="0">
                <a:solidFill>
                  <a:schemeClr val="tx2"/>
                </a:solidFill>
                <a:latin typeface="Poppins" pitchFamily="2" charset="77"/>
              </a:rPr>
              <a:t>Necessidades humanas </a:t>
            </a:r>
            <a:r>
              <a:rPr lang="pt-BR" sz="4800" b="1" dirty="0">
                <a:solidFill>
                  <a:srgbClr val="F77F00"/>
                </a:solidFill>
                <a:latin typeface="Poppins" pitchFamily="2" charset="77"/>
              </a:rPr>
              <a:t>universais</a:t>
            </a:r>
            <a:endParaRPr lang="pt-BR" altLang="pt-BR" sz="4800" b="1" spc="600" dirty="0">
              <a:solidFill>
                <a:srgbClr val="F77F00"/>
              </a:solidFill>
              <a:latin typeface="Poppins" pitchFamily="2" charset="77"/>
            </a:endParaRPr>
          </a:p>
        </p:txBody>
      </p: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783ECA82-EADD-7007-AAE1-E9EBD6F7EE2C}"/>
              </a:ext>
            </a:extLst>
          </p:cNvPr>
          <p:cNvSpPr/>
          <p:nvPr/>
        </p:nvSpPr>
        <p:spPr>
          <a:xfrm>
            <a:off x="2314718" y="-85522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4" name="Google Shape;1178;p221">
            <a:extLst>
              <a:ext uri="{FF2B5EF4-FFF2-40B4-BE49-F238E27FC236}">
                <a16:creationId xmlns:a16="http://schemas.microsoft.com/office/drawing/2014/main" id="{065B760B-E68A-1C7A-472F-67F8C2C1CA64}"/>
              </a:ext>
            </a:extLst>
          </p:cNvPr>
          <p:cNvSpPr/>
          <p:nvPr/>
        </p:nvSpPr>
        <p:spPr>
          <a:xfrm>
            <a:off x="4739653" y="-85522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9;p221">
            <a:extLst>
              <a:ext uri="{FF2B5EF4-FFF2-40B4-BE49-F238E27FC236}">
                <a16:creationId xmlns:a16="http://schemas.microsoft.com/office/drawing/2014/main" id="{DA3EFE6F-97E2-D627-BEE9-01DC7447FD4F}"/>
              </a:ext>
            </a:extLst>
          </p:cNvPr>
          <p:cNvSpPr/>
          <p:nvPr/>
        </p:nvSpPr>
        <p:spPr>
          <a:xfrm>
            <a:off x="-110218" y="-85522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9342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4" grpId="0" animBg="1"/>
      <p:bldP spid="28" grpId="0" animBg="1"/>
      <p:bldP spid="3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9E226-7DC5-E549-6472-C6F7B8705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 homem de pé no topo de uma montanha ao pôr do sol">
            <a:extLst>
              <a:ext uri="{FF2B5EF4-FFF2-40B4-BE49-F238E27FC236}">
                <a16:creationId xmlns:a16="http://schemas.microsoft.com/office/drawing/2014/main" id="{825A06D9-0481-950D-2037-ED622947E9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280" t="5584" b="10146"/>
          <a:stretch>
            <a:fillRect/>
          </a:stretch>
        </p:blipFill>
        <p:spPr>
          <a:xfrm>
            <a:off x="-1628776" y="0"/>
            <a:ext cx="11653157" cy="10286990"/>
          </a:xfrm>
          <a:prstGeom prst="flowChartInputOutpu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3A2542E3-48CD-3926-C186-A3C79058C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20450" y="676275"/>
            <a:ext cx="67818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buNone/>
            </a:pPr>
            <a:r>
              <a:rPr lang="pt-BR" sz="4000" b="1" dirty="0">
                <a:solidFill>
                  <a:schemeClr val="tx2"/>
                </a:solidFill>
                <a:latin typeface="Poppins" pitchFamily="2" charset="77"/>
              </a:rPr>
              <a:t>Quem coloca a autorrealização como objetivo efetivo deixa de ver que o homem, por fim, só se realiza na medida em que ele - lá fora no mundo - preenche um sentido.</a:t>
            </a:r>
            <a:endParaRPr lang="pt-BR" sz="4000" dirty="0">
              <a:solidFill>
                <a:schemeClr val="tx2"/>
              </a:solidFill>
              <a:latin typeface="Poppins" pitchFamily="2" charset="77"/>
            </a:endParaRP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62F36ADD-28C6-9F99-7A6E-87E97C0D4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81805" y="8158162"/>
            <a:ext cx="7177769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buNone/>
            </a:pPr>
            <a:r>
              <a:rPr lang="pt-BR" sz="8800" b="1" dirty="0" err="1">
                <a:solidFill>
                  <a:srgbClr val="F77F00"/>
                </a:solidFill>
                <a:latin typeface="Poppins" pitchFamily="2" charset="77"/>
              </a:rPr>
              <a:t>Frankl</a:t>
            </a:r>
            <a:endParaRPr lang="pt-BR" sz="8800" dirty="0">
              <a:solidFill>
                <a:srgbClr val="F77F00"/>
              </a:solidFill>
              <a:latin typeface="Poppins" pitchFamily="2" charset="77"/>
            </a:endParaRPr>
          </a:p>
        </p:txBody>
      </p: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4315BF2B-1833-4F6B-AC43-FE988580A948}"/>
              </a:ext>
            </a:extLst>
          </p:cNvPr>
          <p:cNvSpPr/>
          <p:nvPr/>
        </p:nvSpPr>
        <p:spPr>
          <a:xfrm>
            <a:off x="2110610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3" name="Google Shape;1178;p221">
            <a:extLst>
              <a:ext uri="{FF2B5EF4-FFF2-40B4-BE49-F238E27FC236}">
                <a16:creationId xmlns:a16="http://schemas.microsoft.com/office/drawing/2014/main" id="{5C6D4E69-0D66-5F2F-DE1B-1DA19E3EF934}"/>
              </a:ext>
            </a:extLst>
          </p:cNvPr>
          <p:cNvSpPr/>
          <p:nvPr/>
        </p:nvSpPr>
        <p:spPr>
          <a:xfrm>
            <a:off x="4535545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9;p221">
            <a:extLst>
              <a:ext uri="{FF2B5EF4-FFF2-40B4-BE49-F238E27FC236}">
                <a16:creationId xmlns:a16="http://schemas.microsoft.com/office/drawing/2014/main" id="{3B5F6104-3192-C69C-940F-F0CC80429512}"/>
              </a:ext>
            </a:extLst>
          </p:cNvPr>
          <p:cNvSpPr/>
          <p:nvPr/>
        </p:nvSpPr>
        <p:spPr>
          <a:xfrm>
            <a:off x="-3143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39521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9BE0F-0617-6E76-36A3-1990C85C0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75A660A-68D1-FB23-1BC5-EFA44F7A8F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736" t="19059" r="41361" b="12928"/>
          <a:stretch>
            <a:fillRect/>
          </a:stretch>
        </p:blipFill>
        <p:spPr>
          <a:xfrm>
            <a:off x="771525" y="3790950"/>
            <a:ext cx="6330462" cy="5334000"/>
          </a:xfrm>
          <a:prstGeom prst="rect">
            <a:avLst/>
          </a:prstGeom>
          <a:solidFill>
            <a:srgbClr val="F7C3A0"/>
          </a:solidFill>
          <a:ln>
            <a:noFill/>
          </a:ln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CF6FE998-7F0E-EFF0-E1F4-65D4D961E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49" y="9144000"/>
            <a:ext cx="124872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buNone/>
            </a:pPr>
            <a:r>
              <a:rPr lang="pt-BR" sz="2000" b="1" dirty="0">
                <a:solidFill>
                  <a:schemeClr val="tx2"/>
                </a:solidFill>
                <a:latin typeface="Poppins" pitchFamily="2" charset="77"/>
              </a:rPr>
              <a:t>Referência: </a:t>
            </a:r>
            <a:r>
              <a:rPr lang="pt-BR" sz="2000" dirty="0" err="1">
                <a:solidFill>
                  <a:schemeClr val="tx2"/>
                </a:solidFill>
                <a:latin typeface="Poppins" pitchFamily="2" charset="77"/>
              </a:rPr>
              <a:t>Lyubomirsky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, S. et al. (2005). </a:t>
            </a:r>
            <a:r>
              <a:rPr lang="pt-BR" sz="2000" i="1" dirty="0">
                <a:solidFill>
                  <a:schemeClr val="tx2"/>
                </a:solidFill>
                <a:latin typeface="Poppins" pitchFamily="2" charset="77"/>
              </a:rPr>
              <a:t>Review </a:t>
            </a:r>
            <a:r>
              <a:rPr lang="pt-BR" sz="2000" i="1" dirty="0" err="1">
                <a:solidFill>
                  <a:schemeClr val="tx2"/>
                </a:solidFill>
                <a:latin typeface="Poppins" pitchFamily="2" charset="77"/>
              </a:rPr>
              <a:t>of</a:t>
            </a:r>
            <a:r>
              <a:rPr lang="pt-BR" sz="2000" i="1" dirty="0">
                <a:solidFill>
                  <a:schemeClr val="tx2"/>
                </a:solidFill>
                <a:latin typeface="Poppins" pitchFamily="2" charset="77"/>
              </a:rPr>
              <a:t> General </a:t>
            </a:r>
            <a:r>
              <a:rPr lang="pt-BR" sz="2000" i="1" dirty="0" err="1">
                <a:solidFill>
                  <a:schemeClr val="tx2"/>
                </a:solidFill>
                <a:latin typeface="Poppins" pitchFamily="2" charset="77"/>
              </a:rPr>
              <a:t>Psychology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, </a:t>
            </a:r>
            <a:r>
              <a:rPr lang="pt-BR" sz="2000" b="1" dirty="0">
                <a:solidFill>
                  <a:schemeClr val="tx2"/>
                </a:solidFill>
                <a:latin typeface="Poppins" pitchFamily="2" charset="77"/>
              </a:rPr>
              <a:t>9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, 111–131.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B59795F8-E92B-CCE7-76B5-7D0983818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1530" y="589657"/>
            <a:ext cx="1200148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 algn="ctr">
              <a:lnSpc>
                <a:spcPct val="150000"/>
              </a:lnSpc>
              <a:buNone/>
            </a:pPr>
            <a:r>
              <a:rPr lang="pt-BR" sz="4800" b="1" dirty="0">
                <a:solidFill>
                  <a:schemeClr val="tx2"/>
                </a:solidFill>
                <a:latin typeface="Poppins" pitchFamily="2" charset="77"/>
              </a:rPr>
              <a:t>O que determina a felicidade?</a:t>
            </a:r>
            <a:endParaRPr lang="pt-BR" sz="4800" dirty="0">
              <a:solidFill>
                <a:schemeClr val="tx2"/>
              </a:solidFill>
              <a:latin typeface="Poppins" pitchFamily="2" charset="77"/>
            </a:endParaRPr>
          </a:p>
        </p:txBody>
      </p: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EA037BCE-A10C-B134-0452-D6813C444B63}"/>
              </a:ext>
            </a:extLst>
          </p:cNvPr>
          <p:cNvGrpSpPr/>
          <p:nvPr/>
        </p:nvGrpSpPr>
        <p:grpSpPr>
          <a:xfrm>
            <a:off x="7629525" y="5276850"/>
            <a:ext cx="9886950" cy="2819400"/>
            <a:chOff x="9067800" y="4248150"/>
            <a:chExt cx="8801080" cy="2819400"/>
          </a:xfrm>
        </p:grpSpPr>
        <p:sp>
          <p:nvSpPr>
            <p:cNvPr id="5" name="Título 1">
              <a:extLst>
                <a:ext uri="{FF2B5EF4-FFF2-40B4-BE49-F238E27FC236}">
                  <a16:creationId xmlns:a16="http://schemas.microsoft.com/office/drawing/2014/main" id="{C3419CA4-20A3-957F-3C00-7FA701085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58400" y="4248150"/>
              <a:ext cx="7810480" cy="2819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37159" tIns="68579" rIns="137159" bIns="68579" anchor="ctr"/>
            <a:lstStyle>
              <a:lvl1pPr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Poppins" panose="020F0502020204030204" pitchFamily="34" charset="0"/>
                </a:defRPr>
              </a:lvl9pPr>
            </a:lstStyle>
            <a:p>
              <a:pPr marL="158750" lvl="0" indent="0">
                <a:lnSpc>
                  <a:spcPct val="150000"/>
                </a:lnSpc>
                <a:buNone/>
              </a:pPr>
              <a:r>
                <a:rPr lang="pt-BR" sz="4000" b="1" dirty="0">
                  <a:solidFill>
                    <a:schemeClr val="tx2"/>
                  </a:solidFill>
                  <a:latin typeface="Poppins" pitchFamily="2" charset="77"/>
                </a:rPr>
                <a:t>50%</a:t>
              </a:r>
              <a:r>
                <a:rPr lang="pt-BR" sz="4000" dirty="0">
                  <a:solidFill>
                    <a:schemeClr val="tx2"/>
                  </a:solidFill>
                  <a:latin typeface="Poppins" pitchFamily="2" charset="77"/>
                </a:rPr>
                <a:t> – Biologia/genética </a:t>
              </a:r>
            </a:p>
            <a:p>
              <a:pPr marL="158750" lvl="0" indent="0">
                <a:lnSpc>
                  <a:spcPct val="150000"/>
                </a:lnSpc>
                <a:buNone/>
              </a:pPr>
              <a:r>
                <a:rPr lang="pt-BR" sz="4000" b="1" dirty="0">
                  <a:solidFill>
                    <a:schemeClr val="tx2"/>
                  </a:solidFill>
                  <a:latin typeface="Poppins" pitchFamily="2" charset="77"/>
                </a:rPr>
                <a:t> 10%</a:t>
              </a:r>
              <a:r>
                <a:rPr lang="pt-BR" sz="4000" dirty="0">
                  <a:solidFill>
                    <a:schemeClr val="tx2"/>
                  </a:solidFill>
                  <a:latin typeface="Poppins" pitchFamily="2" charset="77"/>
                </a:rPr>
                <a:t> – Circunstâncias externas </a:t>
              </a:r>
            </a:p>
            <a:p>
              <a:pPr marL="158750" lvl="0" indent="0">
                <a:lnSpc>
                  <a:spcPct val="150000"/>
                </a:lnSpc>
                <a:buNone/>
              </a:pPr>
              <a:r>
                <a:rPr lang="pt-BR" sz="4000" b="1" dirty="0">
                  <a:solidFill>
                    <a:schemeClr val="tx2"/>
                  </a:solidFill>
                  <a:latin typeface="Poppins" pitchFamily="2" charset="77"/>
                </a:rPr>
                <a:t>40%</a:t>
              </a:r>
              <a:r>
                <a:rPr lang="pt-BR" sz="4000" dirty="0">
                  <a:solidFill>
                    <a:schemeClr val="tx2"/>
                  </a:solidFill>
                  <a:latin typeface="Poppins" pitchFamily="2" charset="77"/>
                </a:rPr>
                <a:t> – Atividades intencionais </a:t>
              </a:r>
            </a:p>
          </p:txBody>
        </p:sp>
        <p:sp>
          <p:nvSpPr>
            <p:cNvPr id="10" name="Seta: para a Direita 9">
              <a:extLst>
                <a:ext uri="{FF2B5EF4-FFF2-40B4-BE49-F238E27FC236}">
                  <a16:creationId xmlns:a16="http://schemas.microsoft.com/office/drawing/2014/main" id="{57AB9222-31AC-B8E6-CE5B-0E1A1438A8DB}"/>
                </a:ext>
              </a:extLst>
            </p:cNvPr>
            <p:cNvSpPr/>
            <p:nvPr/>
          </p:nvSpPr>
          <p:spPr>
            <a:xfrm>
              <a:off x="9079992" y="4582668"/>
              <a:ext cx="978408" cy="484632"/>
            </a:xfrm>
            <a:prstGeom prst="rightArrow">
              <a:avLst/>
            </a:prstGeom>
            <a:solidFill>
              <a:srgbClr val="C97B0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/>
                </a:solidFill>
                <a:latin typeface="Poppins" pitchFamily="2" charset="77"/>
              </a:endParaRPr>
            </a:p>
          </p:txBody>
        </p:sp>
        <p:sp>
          <p:nvSpPr>
            <p:cNvPr id="12" name="Seta: para a Direita 11">
              <a:extLst>
                <a:ext uri="{FF2B5EF4-FFF2-40B4-BE49-F238E27FC236}">
                  <a16:creationId xmlns:a16="http://schemas.microsoft.com/office/drawing/2014/main" id="{DF4FA6F5-FEAB-6651-C5DA-98ABA72D50CC}"/>
                </a:ext>
              </a:extLst>
            </p:cNvPr>
            <p:cNvSpPr/>
            <p:nvPr/>
          </p:nvSpPr>
          <p:spPr>
            <a:xfrm>
              <a:off x="9067800" y="5582793"/>
              <a:ext cx="978408" cy="484632"/>
            </a:xfrm>
            <a:prstGeom prst="rightArrow">
              <a:avLst/>
            </a:prstGeom>
            <a:solidFill>
              <a:srgbClr val="F3960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/>
                </a:solidFill>
                <a:latin typeface="Poppins" pitchFamily="2" charset="77"/>
              </a:endParaRPr>
            </a:p>
          </p:txBody>
        </p:sp>
        <p:sp>
          <p:nvSpPr>
            <p:cNvPr id="14" name="Seta: para a Direita 13">
              <a:extLst>
                <a:ext uri="{FF2B5EF4-FFF2-40B4-BE49-F238E27FC236}">
                  <a16:creationId xmlns:a16="http://schemas.microsoft.com/office/drawing/2014/main" id="{84FE32B7-9F11-1D7B-3A5D-D3715477E552}"/>
                </a:ext>
              </a:extLst>
            </p:cNvPr>
            <p:cNvSpPr/>
            <p:nvPr/>
          </p:nvSpPr>
          <p:spPr>
            <a:xfrm>
              <a:off x="9079992" y="6431089"/>
              <a:ext cx="978408" cy="484632"/>
            </a:xfrm>
            <a:prstGeom prst="rightArrow">
              <a:avLst/>
            </a:prstGeom>
            <a:solidFill>
              <a:srgbClr val="F7C3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tx2"/>
                </a:solidFill>
                <a:latin typeface="Poppins" pitchFamily="2" charset="77"/>
              </a:endParaRPr>
            </a:p>
          </p:txBody>
        </p:sp>
      </p:grp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B442486D-CF9D-A4A0-25A4-CA3CA24FD0A6}"/>
              </a:ext>
            </a:extLst>
          </p:cNvPr>
          <p:cNvSpPr/>
          <p:nvPr/>
        </p:nvSpPr>
        <p:spPr>
          <a:xfrm>
            <a:off x="2314718" y="-85522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4" name="Google Shape;1178;p221">
            <a:extLst>
              <a:ext uri="{FF2B5EF4-FFF2-40B4-BE49-F238E27FC236}">
                <a16:creationId xmlns:a16="http://schemas.microsoft.com/office/drawing/2014/main" id="{E75C7A0C-CBC5-FD6C-E454-EAB97A775A8B}"/>
              </a:ext>
            </a:extLst>
          </p:cNvPr>
          <p:cNvSpPr/>
          <p:nvPr/>
        </p:nvSpPr>
        <p:spPr>
          <a:xfrm>
            <a:off x="4739653" y="-85522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19825FAF-8BD1-158E-8345-2D39B57F37C1}"/>
              </a:ext>
            </a:extLst>
          </p:cNvPr>
          <p:cNvSpPr/>
          <p:nvPr/>
        </p:nvSpPr>
        <p:spPr>
          <a:xfrm>
            <a:off x="-110218" y="-85522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3212201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56FB1-81E3-9574-582A-9E75772D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foto do homem em pé no topo da montanha">
            <a:extLst>
              <a:ext uri="{FF2B5EF4-FFF2-40B4-BE49-F238E27FC236}">
                <a16:creationId xmlns:a16="http://schemas.microsoft.com/office/drawing/2014/main" id="{E8BD3C45-7DFE-C92A-0A15-C4FAA1359F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477" b="2254"/>
          <a:stretch>
            <a:fillRect/>
          </a:stretch>
        </p:blipFill>
        <p:spPr>
          <a:xfrm>
            <a:off x="20" y="0"/>
            <a:ext cx="18287980" cy="10286990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944D6F2A-A4DD-04BE-2607-04E807F99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0" y="3162300"/>
            <a:ext cx="781048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 algn="r">
              <a:lnSpc>
                <a:spcPct val="150000"/>
              </a:lnSpc>
              <a:buNone/>
            </a:pPr>
            <a:r>
              <a:rPr lang="pt-BR" sz="4800" b="1" dirty="0">
                <a:solidFill>
                  <a:schemeClr val="bg1"/>
                </a:solidFill>
                <a:latin typeface="Poppins" pitchFamily="2" charset="77"/>
              </a:rPr>
              <a:t>A verdadeira felicidade implica em identificar as virtudes, cultivá-las e viver de acordo com elas.</a:t>
            </a:r>
            <a:endParaRPr lang="pt-BR" sz="4800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01A9FC6-ED98-CFB0-E262-F7FF67D4C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9101" y="9429750"/>
            <a:ext cx="43434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buNone/>
            </a:pPr>
            <a:r>
              <a:rPr lang="pt-BR" sz="2000" b="1" dirty="0">
                <a:solidFill>
                  <a:schemeClr val="bg1"/>
                </a:solidFill>
                <a:latin typeface="Poppins" pitchFamily="2" charset="77"/>
              </a:rPr>
              <a:t>(Aristóteles, 384–322 a.C.)</a:t>
            </a:r>
            <a:endParaRPr lang="pt-BR" sz="2000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3282AFB3-3FED-2A01-1644-987EDF24CA25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3" name="Google Shape;1178;p221">
            <a:extLst>
              <a:ext uri="{FF2B5EF4-FFF2-40B4-BE49-F238E27FC236}">
                <a16:creationId xmlns:a16="http://schemas.microsoft.com/office/drawing/2014/main" id="{EF3FBBB9-BC1F-D873-3E41-1C558D1DA5B3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9;p221">
            <a:extLst>
              <a:ext uri="{FF2B5EF4-FFF2-40B4-BE49-F238E27FC236}">
                <a16:creationId xmlns:a16="http://schemas.microsoft.com/office/drawing/2014/main" id="{F0334C02-F312-A222-4096-E1100657A86D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pic>
        <p:nvPicPr>
          <p:cNvPr id="7" name="Google Shape;88;p19">
            <a:extLst>
              <a:ext uri="{FF2B5EF4-FFF2-40B4-BE49-F238E27FC236}">
                <a16:creationId xmlns:a16="http://schemas.microsoft.com/office/drawing/2014/main" id="{A0DB5B2F-CC1D-A78C-1BDD-FF6BD6DE0C0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467" y="9689700"/>
            <a:ext cx="1017106" cy="50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784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58D3C-88EA-05A0-312C-1A01E6676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ulher virada para trás segurando a cabeça virada para o pôr do sol">
            <a:extLst>
              <a:ext uri="{FF2B5EF4-FFF2-40B4-BE49-F238E27FC236}">
                <a16:creationId xmlns:a16="http://schemas.microsoft.com/office/drawing/2014/main" id="{5FBD787B-56EB-6D2B-2AA6-8B4E20CD2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30"/>
          <a:stretch>
            <a:fillRect/>
          </a:stretch>
        </p:blipFill>
        <p:spPr>
          <a:xfrm>
            <a:off x="20" y="10"/>
            <a:ext cx="18287980" cy="10286990"/>
          </a:xfrm>
          <a:prstGeom prst="rect">
            <a:avLst/>
          </a:prstGeom>
          <a:noFill/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843A8AFE-6BA5-1B71-332E-C3270A69B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822" y="7296150"/>
            <a:ext cx="675357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lnSpc>
                <a:spcPct val="150000"/>
              </a:lnSpc>
              <a:buNone/>
            </a:pPr>
            <a:r>
              <a:rPr lang="pt-BR" sz="4800" b="1" dirty="0">
                <a:solidFill>
                  <a:srgbClr val="F77F00"/>
                </a:solidFill>
                <a:latin typeface="Poppins" pitchFamily="2" charset="77"/>
              </a:rPr>
              <a:t>Ser fiel ao seu ser interior</a:t>
            </a:r>
            <a:r>
              <a:rPr lang="pt-BR" sz="4800" dirty="0">
                <a:solidFill>
                  <a:srgbClr val="F77F00"/>
                </a:solidFill>
                <a:latin typeface="Poppins" pitchFamily="2" charset="77"/>
              </a:rPr>
              <a:t> </a:t>
            </a:r>
            <a:r>
              <a:rPr lang="pt-BR" sz="4800" i="1" dirty="0" err="1">
                <a:solidFill>
                  <a:srgbClr val="F77F00"/>
                </a:solidFill>
                <a:latin typeface="Poppins" pitchFamily="2" charset="77"/>
              </a:rPr>
              <a:t>daimon</a:t>
            </a:r>
            <a:endParaRPr lang="pt-BR" sz="4800" dirty="0">
              <a:solidFill>
                <a:srgbClr val="F77F00"/>
              </a:solidFill>
              <a:latin typeface="Poppins" pitchFamily="2" charset="77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8F21CDBB-C6A1-AF9B-EAF4-AB0C0C38C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49325" y="9096365"/>
            <a:ext cx="43434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 algn="r">
              <a:buNone/>
            </a:pPr>
            <a:r>
              <a:rPr lang="pt-BR" sz="2000" b="1" dirty="0">
                <a:solidFill>
                  <a:schemeClr val="bg1"/>
                </a:solidFill>
                <a:latin typeface="Poppins" pitchFamily="2" charset="77"/>
              </a:rPr>
              <a:t>(Aristóteles, 384–322 a.C.)</a:t>
            </a:r>
            <a:endParaRPr lang="pt-BR" sz="2000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7B196307-4881-E9E8-11D0-A91ADC0B68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22" y="0"/>
            <a:ext cx="8849078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lnSpc>
                <a:spcPct val="150000"/>
              </a:lnSpc>
              <a:buNone/>
            </a:pPr>
            <a:r>
              <a:rPr lang="pt-BR" sz="8800" b="1" dirty="0">
                <a:solidFill>
                  <a:schemeClr val="bg1"/>
                </a:solidFill>
                <a:latin typeface="Poppins" pitchFamily="2" charset="77"/>
              </a:rPr>
              <a:t>Eudaimonia</a:t>
            </a:r>
          </a:p>
        </p:txBody>
      </p:sp>
      <p:pic>
        <p:nvPicPr>
          <p:cNvPr id="2" name="Google Shape;88;p19">
            <a:extLst>
              <a:ext uri="{FF2B5EF4-FFF2-40B4-BE49-F238E27FC236}">
                <a16:creationId xmlns:a16="http://schemas.microsoft.com/office/drawing/2014/main" id="{4B2B2C6F-5611-E6CC-152C-BC37F051A1A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CD6CF33A-2177-9891-C1CA-2F0F6BEFA41E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8;p221">
            <a:extLst>
              <a:ext uri="{FF2B5EF4-FFF2-40B4-BE49-F238E27FC236}">
                <a16:creationId xmlns:a16="http://schemas.microsoft.com/office/drawing/2014/main" id="{D303D626-4B96-08BA-6383-19F54907BF61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9;p221">
            <a:extLst>
              <a:ext uri="{FF2B5EF4-FFF2-40B4-BE49-F238E27FC236}">
                <a16:creationId xmlns:a16="http://schemas.microsoft.com/office/drawing/2014/main" id="{ADF66C57-7231-E1FB-615D-76F3C9D9A229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4332140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1791D1-BE04-1B35-51B8-354B58255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homem de camisa branca e calças pretas em pé no topo da montanha durante o pôr do sol">
            <a:extLst>
              <a:ext uri="{FF2B5EF4-FFF2-40B4-BE49-F238E27FC236}">
                <a16:creationId xmlns:a16="http://schemas.microsoft.com/office/drawing/2014/main" id="{6C8873A8-CCF6-1BD7-2487-FAAC66D5E2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8287980" cy="10286990"/>
          </a:xfrm>
          <a:prstGeom prst="rect">
            <a:avLst/>
          </a:prstGeom>
          <a:noFill/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07C2904-9374-71EC-23A7-57E720DBF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20700" y="8953500"/>
            <a:ext cx="43434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 algn="r">
              <a:buNone/>
            </a:pPr>
            <a:r>
              <a:rPr lang="pt-BR" sz="2000" b="1" dirty="0">
                <a:solidFill>
                  <a:schemeClr val="bg1"/>
                </a:solidFill>
                <a:latin typeface="Poppins" pitchFamily="2" charset="77"/>
              </a:rPr>
              <a:t>(Aristóteles, 384–322 a.C.)</a:t>
            </a:r>
            <a:endParaRPr lang="pt-BR" sz="2000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DEC251A-5022-320E-FE1D-55BEE27D4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175" y="542925"/>
            <a:ext cx="145923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59" tIns="68579" rIns="137159" bIns="68579" anchor="ctr"/>
          <a:lstStyle>
            <a:lvl1pPr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oppins" panose="020F0502020204030204" pitchFamily="34" charset="0"/>
              </a:defRPr>
            </a:lvl9pPr>
          </a:lstStyle>
          <a:p>
            <a:pPr marL="158750" indent="0">
              <a:lnSpc>
                <a:spcPct val="150000"/>
              </a:lnSpc>
              <a:buNone/>
            </a:pPr>
            <a:r>
              <a:rPr lang="pt-BR" sz="4800" b="1" dirty="0">
                <a:solidFill>
                  <a:schemeClr val="bg1"/>
                </a:solidFill>
                <a:latin typeface="Poppins" pitchFamily="2" charset="77"/>
              </a:rPr>
              <a:t>As pessoas deveriam desenvolver o que há de melhor dentro delas e, então, usar essas habilidades e talentos a serviço de um bem maior.</a:t>
            </a:r>
            <a:endParaRPr lang="pt-BR" sz="4800" dirty="0">
              <a:solidFill>
                <a:schemeClr val="bg1"/>
              </a:solidFill>
              <a:latin typeface="Poppins" pitchFamily="2" charset="77"/>
            </a:endParaRPr>
          </a:p>
        </p:txBody>
      </p:sp>
      <p:pic>
        <p:nvPicPr>
          <p:cNvPr id="3" name="Google Shape;88;p19">
            <a:extLst>
              <a:ext uri="{FF2B5EF4-FFF2-40B4-BE49-F238E27FC236}">
                <a16:creationId xmlns:a16="http://schemas.microsoft.com/office/drawing/2014/main" id="{FDCC5B49-9371-6931-F524-5A394F2B8898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5DA1687A-31CC-65DA-0670-993C3DDD1ED4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8;p221">
            <a:extLst>
              <a:ext uri="{FF2B5EF4-FFF2-40B4-BE49-F238E27FC236}">
                <a16:creationId xmlns:a16="http://schemas.microsoft.com/office/drawing/2014/main" id="{8B9EDC71-BBC8-0A27-48BF-66582E41692D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9;p221">
            <a:extLst>
              <a:ext uri="{FF2B5EF4-FFF2-40B4-BE49-F238E27FC236}">
                <a16:creationId xmlns:a16="http://schemas.microsoft.com/office/drawing/2014/main" id="{85CA3D18-54C7-6122-BBF3-01694850BE30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854643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DBF95-FC8C-7E98-9358-1468D3381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45688F33-1548-A2C8-4699-95FE182A9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0024"/>
            <a:ext cx="18287996" cy="1085426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4A99BAE-1DA0-76D9-C17D-B0F8FB4A22FB}"/>
              </a:ext>
            </a:extLst>
          </p:cNvPr>
          <p:cNvSpPr/>
          <p:nvPr/>
        </p:nvSpPr>
        <p:spPr>
          <a:xfrm>
            <a:off x="371932" y="0"/>
            <a:ext cx="17916063" cy="10654241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26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DE7279-5A2F-B3A4-9245-F3A53AFF0EF6}"/>
              </a:ext>
            </a:extLst>
          </p:cNvPr>
          <p:cNvSpPr txBox="1"/>
          <p:nvPr/>
        </p:nvSpPr>
        <p:spPr>
          <a:xfrm>
            <a:off x="880488" y="1193182"/>
            <a:ext cx="1108739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pt-BR" sz="50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</a:rPr>
              <a:t>5 CRITÉRIOS </a:t>
            </a:r>
            <a:r>
              <a:rPr lang="pt-BR" sz="50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DE UM PROPÓSITO </a:t>
            </a:r>
            <a:br>
              <a:rPr lang="pt-BR" sz="50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</a:br>
            <a:r>
              <a:rPr lang="pt-BR" sz="5000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BEM CONSTRUÍDO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D9B7D52-C206-E4A4-B79B-B81F185E5142}"/>
              </a:ext>
            </a:extLst>
          </p:cNvPr>
          <p:cNvSpPr txBox="1"/>
          <p:nvPr/>
        </p:nvSpPr>
        <p:spPr>
          <a:xfrm>
            <a:off x="880486" y="3604936"/>
            <a:ext cx="9289236" cy="4809493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AGREGADOR </a:t>
            </a: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</a:endParaRP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TE ENERGIZA </a:t>
            </a: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</a:endParaRP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FOCADO NOS OUTROS </a:t>
            </a: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</a:endParaRP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ENOBRECE AO INVÉS DE DIMINUIR OS OUTROS  </a:t>
            </a: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endParaRPr lang="pt-BR" sz="2400" b="1" dirty="0">
              <a:solidFill>
                <a:schemeClr val="bg1"/>
              </a:solidFill>
              <a:latin typeface="Poppins" pitchFamily="2" charset="77"/>
              <a:ea typeface="Poppins" panose="020B0604030504040204" pitchFamily="34" charset="0"/>
            </a:endParaRPr>
          </a:p>
          <a:p>
            <a:pPr marL="571500" indent="-571500" defTabSz="1371600">
              <a:spcAft>
                <a:spcPts val="900"/>
              </a:spcAft>
              <a:buClr>
                <a:schemeClr val="bg1"/>
              </a:buClr>
              <a:buFont typeface="+mj-lt"/>
              <a:buAutoNum type="arabicPeriod"/>
            </a:pPr>
            <a:r>
              <a:rPr lang="pt-BR" sz="2400" b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INCOMPLETO DURANTE A VIDA </a:t>
            </a:r>
          </a:p>
        </p:txBody>
      </p:sp>
      <p:pic>
        <p:nvPicPr>
          <p:cNvPr id="6" name="Google Shape;88;p19">
            <a:extLst>
              <a:ext uri="{FF2B5EF4-FFF2-40B4-BE49-F238E27FC236}">
                <a16:creationId xmlns:a16="http://schemas.microsoft.com/office/drawing/2014/main" id="{627B676A-C399-4EEC-1079-028538628DE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33" y="16140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177;p221">
            <a:extLst>
              <a:ext uri="{FF2B5EF4-FFF2-40B4-BE49-F238E27FC236}">
                <a16:creationId xmlns:a16="http://schemas.microsoft.com/office/drawing/2014/main" id="{EF349391-16CB-3627-451C-75A78CBD2A0C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8;p221">
            <a:extLst>
              <a:ext uri="{FF2B5EF4-FFF2-40B4-BE49-F238E27FC236}">
                <a16:creationId xmlns:a16="http://schemas.microsoft.com/office/drawing/2014/main" id="{E23256A8-04FA-09D1-7040-55293602C220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9;p221">
            <a:extLst>
              <a:ext uri="{FF2B5EF4-FFF2-40B4-BE49-F238E27FC236}">
                <a16:creationId xmlns:a16="http://schemas.microsoft.com/office/drawing/2014/main" id="{5A81C86E-524E-6288-9D6B-B56C792E1FEC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10" name="Google Shape;1177;p221">
            <a:extLst>
              <a:ext uri="{FF2B5EF4-FFF2-40B4-BE49-F238E27FC236}">
                <a16:creationId xmlns:a16="http://schemas.microsoft.com/office/drawing/2014/main" id="{0C6B43D6-B846-A925-731E-4B2C5DC4B064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8;p221">
            <a:extLst>
              <a:ext uri="{FF2B5EF4-FFF2-40B4-BE49-F238E27FC236}">
                <a16:creationId xmlns:a16="http://schemas.microsoft.com/office/drawing/2014/main" id="{F8FB9B7E-6DBA-C150-D9AF-89DE1FACB163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2" name="Google Shape;1179;p221">
            <a:extLst>
              <a:ext uri="{FF2B5EF4-FFF2-40B4-BE49-F238E27FC236}">
                <a16:creationId xmlns:a16="http://schemas.microsoft.com/office/drawing/2014/main" id="{937862D3-4B8B-A2F8-8723-1BB99E79CB81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03037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35629719-7F02-BCE6-4830-B69FB5BE2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1CE03F8A-9FE5-0E14-6241-5A9F26EF918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78774" y="2387475"/>
            <a:ext cx="11585826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 fontScale="92500" lnSpcReduction="10000"/>
          </a:bodyPr>
          <a:lstStyle/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Pós-graduado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 em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Neurociências e Comportamento (PUC-RS), Psicologia Positiva: Ciência do Bem-Estar e Autorrealização (PUC-RS), Neurociência da Aprendizagem e em Comunicação Empresarial e Institucional. Graduado em Gestão de Recursos Humanos.</a:t>
            </a:r>
          </a:p>
          <a:p>
            <a:pPr algn="just" defTabSz="1602548"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Autor dos livros </a:t>
            </a:r>
            <a:r>
              <a:rPr lang="pt-BR" sz="2400" i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“Cápsulas de Neurociência e Vida Contemporânea”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e</a:t>
            </a:r>
            <a:r>
              <a:rPr lang="pt-BR" sz="2400" i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 “Conhecimento Líquido: Insights sobre Neurociências, Aprendizagem e Humanização Organizacional”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.</a:t>
            </a:r>
          </a:p>
          <a:p>
            <a:pPr algn="just" defTabSz="1602548"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Mais de 16 anos de atuação desenvolvendo líderes e executivos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em organizações como Mackenzie, Merck, ESPM, Grupo Boticário, DASA, BMW, </a:t>
            </a:r>
            <a:r>
              <a:rPr lang="pt-BR" sz="2400" dirty="0" err="1">
                <a:solidFill>
                  <a:schemeClr val="bg2">
                    <a:lumMod val="10000"/>
                  </a:schemeClr>
                </a:solidFill>
                <a:latin typeface="Poppins"/>
              </a:rPr>
              <a:t>Abbvie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, Toyota, Santander, Eletrobras, TV Globo, Nissan, </a:t>
            </a:r>
            <a:r>
              <a:rPr lang="pt-BR" sz="2400" dirty="0" err="1">
                <a:solidFill>
                  <a:schemeClr val="bg2">
                    <a:lumMod val="10000"/>
                  </a:schemeClr>
                </a:solidFill>
                <a:latin typeface="Poppins"/>
              </a:rPr>
              <a:t>Sympla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 e Rede D’Or, entre outras. </a:t>
            </a:r>
          </a:p>
          <a:p>
            <a:pPr marL="19050" indent="0" algn="just" defTabSz="1602548">
              <a:buNone/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Professor convidado em programas de MBA e Pós-graduação,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conectando Gestão de Pessoas e Desenvolvimento Organizacional à evidências da Neurociência da Aprendizagem e da Psicologia Positiva.</a:t>
            </a:r>
            <a:endParaRPr lang="pt-BR" sz="2400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</p:txBody>
      </p:sp>
      <p:pic>
        <p:nvPicPr>
          <p:cNvPr id="1076" name="Google Shape;1076;p216">
            <a:extLst>
              <a:ext uri="{FF2B5EF4-FFF2-40B4-BE49-F238E27FC236}">
                <a16:creationId xmlns:a16="http://schemas.microsoft.com/office/drawing/2014/main" id="{69EE5347-0CCF-9722-BB14-EB1C133B8D89}"/>
              </a:ext>
            </a:extLst>
          </p:cNvPr>
          <p:cNvPicPr preferRelativeResize="0">
            <a:picLocks noGrp="1"/>
          </p:cNvPicPr>
          <p:nvPr>
            <p:ph type="pic" idx="4294967295"/>
          </p:nvPr>
        </p:nvPicPr>
        <p:blipFill>
          <a:blip r:embed="rId3">
            <a:alphaModFix/>
          </a:blip>
          <a:srcRect t="7421" b="7421"/>
          <a:stretch/>
        </p:blipFill>
        <p:spPr>
          <a:xfrm>
            <a:off x="623400" y="2387475"/>
            <a:ext cx="5242200" cy="6696300"/>
          </a:xfrm>
          <a:prstGeom prst="round2SameRect">
            <a:avLst>
              <a:gd name="adj1" fmla="val 16667"/>
              <a:gd name="adj2" fmla="val 0"/>
            </a:avLst>
          </a:prstGeom>
        </p:spPr>
      </p:pic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F6D5F25C-2174-3463-75EA-C560A0AAD694}"/>
              </a:ext>
            </a:extLst>
          </p:cNvPr>
          <p:cNvSpPr txBox="1"/>
          <p:nvPr/>
        </p:nvSpPr>
        <p:spPr>
          <a:xfrm>
            <a:off x="3613061" y="495272"/>
            <a:ext cx="14547000" cy="141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r>
              <a:rPr lang="pt-BR" sz="8000" b="1" spc="-100" dirty="0">
                <a:solidFill>
                  <a:schemeClr val="tx2">
                    <a:lumMod val="75000"/>
                  </a:schemeClr>
                </a:solidFill>
                <a:latin typeface="Poppins"/>
                <a:ea typeface="Poppins" pitchFamily="34" charset="-122"/>
                <a:cs typeface="Poppins" panose="020B0502040204020203" pitchFamily="34" charset="0"/>
              </a:rPr>
              <a:t>Valter Bahia Filho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8594B21-9CAD-4AE6-61EE-9CFAE6091B60}"/>
              </a:ext>
            </a:extLst>
          </p:cNvPr>
          <p:cNvSpPr txBox="1"/>
          <p:nvPr/>
        </p:nvSpPr>
        <p:spPr>
          <a:xfrm>
            <a:off x="3972147" y="1672472"/>
            <a:ext cx="102500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1602548">
              <a:defRPr/>
            </a:pPr>
            <a:r>
              <a:rPr lang="pt-BR" sz="2400" b="1" cap="all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CONSULTOR | Professor | Palestrante | Autor</a:t>
            </a:r>
            <a:endParaRPr lang="pt-BR" sz="2400" cap="all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6805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6C1322C0-2745-80F6-9153-D4C8C4806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lão Retangular 3">
            <a:extLst>
              <a:ext uri="{FF2B5EF4-FFF2-40B4-BE49-F238E27FC236}">
                <a16:creationId xmlns:a16="http://schemas.microsoft.com/office/drawing/2014/main" id="{C018CF84-2732-AF6E-C5EB-B0F760F2BFE6}"/>
              </a:ext>
            </a:extLst>
          </p:cNvPr>
          <p:cNvSpPr/>
          <p:nvPr/>
        </p:nvSpPr>
        <p:spPr>
          <a:xfrm>
            <a:off x="6990860" y="2201317"/>
            <a:ext cx="10772775" cy="6169679"/>
          </a:xfrm>
          <a:prstGeom prst="wedgeRectCallout">
            <a:avLst>
              <a:gd name="adj1" fmla="val -57968"/>
              <a:gd name="adj2" fmla="val 1803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40E99FB1-3BBE-F303-CF8D-A3EB34F9CF6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925582" y="2482638"/>
            <a:ext cx="9294688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pt-BR" sz="5400" b="1" i="1" dirty="0">
                <a:solidFill>
                  <a:schemeClr val="bg1"/>
                </a:solidFill>
                <a:latin typeface="Poppins" pitchFamily="2" charset="77"/>
                <a:ea typeface="Poppins" panose="020B0604030504040204" pitchFamily="34" charset="0"/>
              </a:rPr>
              <a:t>Quem tem um porque para viver pode suportar praticamente qualquer como</a:t>
            </a:r>
          </a:p>
        </p:txBody>
      </p:sp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0D9A111F-6AE8-BFD5-C204-07C338C231D6}"/>
              </a:ext>
            </a:extLst>
          </p:cNvPr>
          <p:cNvSpPr txBox="1"/>
          <p:nvPr/>
        </p:nvSpPr>
        <p:spPr>
          <a:xfrm>
            <a:off x="3613060" y="0"/>
            <a:ext cx="14547000" cy="14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defTabSz="1651000">
              <a:lnSpc>
                <a:spcPct val="150000"/>
              </a:lnSpc>
            </a:pPr>
            <a:r>
              <a:rPr lang="pt-BR" sz="54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</a:rPr>
              <a:t>Friedrich Nietzsche </a:t>
            </a:r>
            <a:r>
              <a:rPr lang="pt-BR" sz="5400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</a:rPr>
              <a:t>(1844 – 1900)</a:t>
            </a:r>
            <a:r>
              <a:rPr lang="pt-BR" sz="5400" b="1" dirty="0">
                <a:solidFill>
                  <a:schemeClr val="tx2"/>
                </a:solidFill>
                <a:latin typeface="Poppins" pitchFamily="2" charset="77"/>
                <a:ea typeface="Poppins" panose="020B0604030504040204" pitchFamily="34" charset="0"/>
              </a:rPr>
              <a:t> </a:t>
            </a:r>
          </a:p>
        </p:txBody>
      </p:sp>
      <p:pic>
        <p:nvPicPr>
          <p:cNvPr id="3" name="Picture 4" descr="Vontade criadora em Nietzsche">
            <a:extLst>
              <a:ext uri="{FF2B5EF4-FFF2-40B4-BE49-F238E27FC236}">
                <a16:creationId xmlns:a16="http://schemas.microsoft.com/office/drawing/2014/main" id="{2314C90D-683C-A9F2-1793-3EAB9157B8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9" r="19807"/>
          <a:stretch>
            <a:fillRect/>
          </a:stretch>
        </p:blipFill>
        <p:spPr bwMode="auto">
          <a:xfrm>
            <a:off x="524365" y="2201317"/>
            <a:ext cx="6177391" cy="7590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5D36802A-4B83-0F4A-6870-CC4B0B5F577C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190CC72C-B8A3-7A72-DE9F-48EDFDB91BD4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C652E608-6E6F-085C-F89A-8377FE3622CD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EE03CC7-5D9A-A217-9E22-E66238BB5393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4763291" y="346772"/>
            <a:ext cx="3159415" cy="81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518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518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1567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96B38-B07B-069F-0D76-8DDA820AE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3DAB0EA1-64B2-7C0C-5130-5E138C43F7E9}"/>
              </a:ext>
            </a:extLst>
          </p:cNvPr>
          <p:cNvSpPr/>
          <p:nvPr/>
        </p:nvSpPr>
        <p:spPr>
          <a:xfrm>
            <a:off x="5334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P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0C06827-8F06-EE34-163B-3CA7F5B831B5}"/>
              </a:ext>
            </a:extLst>
          </p:cNvPr>
          <p:cNvSpPr/>
          <p:nvPr/>
        </p:nvSpPr>
        <p:spPr>
          <a:xfrm>
            <a:off x="34290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86DD3AE4-FD48-0087-64B0-BFA0FA9B64CC}"/>
              </a:ext>
            </a:extLst>
          </p:cNvPr>
          <p:cNvSpPr/>
          <p:nvPr/>
        </p:nvSpPr>
        <p:spPr>
          <a:xfrm>
            <a:off x="63246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FE2EF939-2008-4442-88EB-A61833B19F9A}"/>
              </a:ext>
            </a:extLst>
          </p:cNvPr>
          <p:cNvSpPr/>
          <p:nvPr/>
        </p:nvSpPr>
        <p:spPr>
          <a:xfrm>
            <a:off x="92202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A671394-1745-0282-C8DE-49C363340AF5}"/>
              </a:ext>
            </a:extLst>
          </p:cNvPr>
          <p:cNvSpPr/>
          <p:nvPr/>
        </p:nvSpPr>
        <p:spPr>
          <a:xfrm>
            <a:off x="121158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19869A3-6AC5-7883-FD27-77977740B23B}"/>
              </a:ext>
            </a:extLst>
          </p:cNvPr>
          <p:cNvSpPr/>
          <p:nvPr/>
        </p:nvSpPr>
        <p:spPr>
          <a:xfrm>
            <a:off x="150114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00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7A620185-C7E7-1B05-018E-48FB0CCA7D46}"/>
              </a:ext>
            </a:extLst>
          </p:cNvPr>
          <p:cNvSpPr/>
          <p:nvPr/>
        </p:nvSpPr>
        <p:spPr>
          <a:xfrm>
            <a:off x="33909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E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4158F860-F729-EB60-EF42-2C3E85BB560D}"/>
              </a:ext>
            </a:extLst>
          </p:cNvPr>
          <p:cNvSpPr/>
          <p:nvPr/>
        </p:nvSpPr>
        <p:spPr>
          <a:xfrm>
            <a:off x="62865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R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8FBBC1ED-BB70-C58D-0443-E263BA27D24B}"/>
              </a:ext>
            </a:extLst>
          </p:cNvPr>
          <p:cNvSpPr/>
          <p:nvPr/>
        </p:nvSpPr>
        <p:spPr>
          <a:xfrm>
            <a:off x="91821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M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19275588-0F49-AB13-D445-FA85252E4DEA}"/>
              </a:ext>
            </a:extLst>
          </p:cNvPr>
          <p:cNvSpPr/>
          <p:nvPr/>
        </p:nvSpPr>
        <p:spPr>
          <a:xfrm>
            <a:off x="121158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A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01ACD8B6-C710-B3DC-C5E4-AFA24D7EBC94}"/>
              </a:ext>
            </a:extLst>
          </p:cNvPr>
          <p:cNvSpPr/>
          <p:nvPr/>
        </p:nvSpPr>
        <p:spPr>
          <a:xfrm>
            <a:off x="15049500" y="1790700"/>
            <a:ext cx="2743200" cy="2933700"/>
          </a:xfrm>
          <a:prstGeom prst="ellipse">
            <a:avLst/>
          </a:prstGeom>
          <a:solidFill>
            <a:srgbClr val="F77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0" b="1" dirty="0">
                <a:latin typeface="Poppins" panose="00000500000000000000" pitchFamily="2" charset="0"/>
                <a:cs typeface="Poppins" panose="00000500000000000000" pitchFamily="2" charset="0"/>
              </a:rPr>
              <a:t>V</a:t>
            </a:r>
          </a:p>
        </p:txBody>
      </p:sp>
      <p:sp>
        <p:nvSpPr>
          <p:cNvPr id="25" name="Google Shape;280;p66">
            <a:extLst>
              <a:ext uri="{FF2B5EF4-FFF2-40B4-BE49-F238E27FC236}">
                <a16:creationId xmlns:a16="http://schemas.microsoft.com/office/drawing/2014/main" id="{6F75A334-2C62-7AF8-4F45-2BF8C331372E}"/>
              </a:ext>
            </a:extLst>
          </p:cNvPr>
          <p:cNvSpPr txBox="1"/>
          <p:nvPr/>
        </p:nvSpPr>
        <p:spPr>
          <a:xfrm>
            <a:off x="715450" y="436025"/>
            <a:ext cx="13791860" cy="1246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6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Modelo PERMA-V </a:t>
            </a:r>
            <a:r>
              <a:rPr lang="pt-BR" sz="6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 Bem-Estar</a:t>
            </a:r>
            <a:endParaRPr sz="6000" dirty="0">
              <a:solidFill>
                <a:schemeClr val="accent3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7" name="Google Shape;280;p66">
            <a:extLst>
              <a:ext uri="{FF2B5EF4-FFF2-40B4-BE49-F238E27FC236}">
                <a16:creationId xmlns:a16="http://schemas.microsoft.com/office/drawing/2014/main" id="{B3937389-24D4-D0F4-1A0C-353BF4F90BF7}"/>
              </a:ext>
            </a:extLst>
          </p:cNvPr>
          <p:cNvSpPr txBox="1"/>
          <p:nvPr/>
        </p:nvSpPr>
        <p:spPr>
          <a:xfrm>
            <a:off x="412500" y="5823210"/>
            <a:ext cx="30165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Emoções Positivas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9" name="Google Shape;280;p66">
            <a:extLst>
              <a:ext uri="{FF2B5EF4-FFF2-40B4-BE49-F238E27FC236}">
                <a16:creationId xmlns:a16="http://schemas.microsoft.com/office/drawing/2014/main" id="{AED4051D-8AA2-BEF6-69D8-3BCBD258010B}"/>
              </a:ext>
            </a:extLst>
          </p:cNvPr>
          <p:cNvSpPr txBox="1"/>
          <p:nvPr/>
        </p:nvSpPr>
        <p:spPr>
          <a:xfrm>
            <a:off x="3698700" y="5823210"/>
            <a:ext cx="25974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Engajamento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1" name="Google Shape;280;p66">
            <a:extLst>
              <a:ext uri="{FF2B5EF4-FFF2-40B4-BE49-F238E27FC236}">
                <a16:creationId xmlns:a16="http://schemas.microsoft.com/office/drawing/2014/main" id="{F1F3496F-4907-98BB-7D4C-783163BA90D0}"/>
              </a:ext>
            </a:extLst>
          </p:cNvPr>
          <p:cNvSpPr txBox="1"/>
          <p:nvPr/>
        </p:nvSpPr>
        <p:spPr>
          <a:xfrm>
            <a:off x="6565800" y="5823210"/>
            <a:ext cx="25974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Relacionamentos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3" name="Google Shape;280;p66">
            <a:extLst>
              <a:ext uri="{FF2B5EF4-FFF2-40B4-BE49-F238E27FC236}">
                <a16:creationId xmlns:a16="http://schemas.microsoft.com/office/drawing/2014/main" id="{97F022C4-DAA5-B116-4DB9-05D75A36C268}"/>
              </a:ext>
            </a:extLst>
          </p:cNvPr>
          <p:cNvSpPr txBox="1"/>
          <p:nvPr/>
        </p:nvSpPr>
        <p:spPr>
          <a:xfrm>
            <a:off x="9432900" y="5823210"/>
            <a:ext cx="25974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Significado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5" name="Google Shape;280;p66">
            <a:extLst>
              <a:ext uri="{FF2B5EF4-FFF2-40B4-BE49-F238E27FC236}">
                <a16:creationId xmlns:a16="http://schemas.microsoft.com/office/drawing/2014/main" id="{6BA69A4D-4443-4F02-E07C-A6CA4E2F8787}"/>
              </a:ext>
            </a:extLst>
          </p:cNvPr>
          <p:cNvSpPr txBox="1"/>
          <p:nvPr/>
        </p:nvSpPr>
        <p:spPr>
          <a:xfrm>
            <a:off x="12300000" y="5825004"/>
            <a:ext cx="25974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Realização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7" name="Google Shape;280;p66">
            <a:extLst>
              <a:ext uri="{FF2B5EF4-FFF2-40B4-BE49-F238E27FC236}">
                <a16:creationId xmlns:a16="http://schemas.microsoft.com/office/drawing/2014/main" id="{1FA3DC47-F353-E190-DED2-EE4409915F96}"/>
              </a:ext>
            </a:extLst>
          </p:cNvPr>
          <p:cNvSpPr txBox="1"/>
          <p:nvPr/>
        </p:nvSpPr>
        <p:spPr>
          <a:xfrm>
            <a:off x="15167100" y="5823210"/>
            <a:ext cx="2597400" cy="53857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Vitalidade</a:t>
            </a:r>
            <a:endParaRPr sz="2000" b="1" dirty="0">
              <a:solidFill>
                <a:schemeClr val="bg1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39" name="Google Shape;280;p66">
            <a:extLst>
              <a:ext uri="{FF2B5EF4-FFF2-40B4-BE49-F238E27FC236}">
                <a16:creationId xmlns:a16="http://schemas.microsoft.com/office/drawing/2014/main" id="{909EF7A1-C511-9E12-3005-573E2EA8C951}"/>
              </a:ext>
            </a:extLst>
          </p:cNvPr>
          <p:cNvSpPr txBox="1"/>
          <p:nvPr/>
        </p:nvSpPr>
        <p:spPr>
          <a:xfrm>
            <a:off x="402600" y="5067300"/>
            <a:ext cx="30165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Positive </a:t>
            </a: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Emotion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1" name="Google Shape;280;p66">
            <a:extLst>
              <a:ext uri="{FF2B5EF4-FFF2-40B4-BE49-F238E27FC236}">
                <a16:creationId xmlns:a16="http://schemas.microsoft.com/office/drawing/2014/main" id="{247F84A9-B0A9-1ADF-8996-789AE4EA6821}"/>
              </a:ext>
            </a:extLst>
          </p:cNvPr>
          <p:cNvSpPr txBox="1"/>
          <p:nvPr/>
        </p:nvSpPr>
        <p:spPr>
          <a:xfrm>
            <a:off x="3688800" y="5067300"/>
            <a:ext cx="25974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Engagement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3" name="Google Shape;280;p66">
            <a:extLst>
              <a:ext uri="{FF2B5EF4-FFF2-40B4-BE49-F238E27FC236}">
                <a16:creationId xmlns:a16="http://schemas.microsoft.com/office/drawing/2014/main" id="{B571B37A-E100-5510-35D0-60FAEB057099}"/>
              </a:ext>
            </a:extLst>
          </p:cNvPr>
          <p:cNvSpPr txBox="1"/>
          <p:nvPr/>
        </p:nvSpPr>
        <p:spPr>
          <a:xfrm>
            <a:off x="6555900" y="5067300"/>
            <a:ext cx="25974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Relationships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5" name="Google Shape;280;p66">
            <a:extLst>
              <a:ext uri="{FF2B5EF4-FFF2-40B4-BE49-F238E27FC236}">
                <a16:creationId xmlns:a16="http://schemas.microsoft.com/office/drawing/2014/main" id="{8A0CA262-E63E-ABDF-C798-058EA8A4140A}"/>
              </a:ext>
            </a:extLst>
          </p:cNvPr>
          <p:cNvSpPr txBox="1"/>
          <p:nvPr/>
        </p:nvSpPr>
        <p:spPr>
          <a:xfrm>
            <a:off x="9423000" y="5067300"/>
            <a:ext cx="25974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Meaning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7" name="Google Shape;280;p66">
            <a:extLst>
              <a:ext uri="{FF2B5EF4-FFF2-40B4-BE49-F238E27FC236}">
                <a16:creationId xmlns:a16="http://schemas.microsoft.com/office/drawing/2014/main" id="{34CBB9FA-38A1-D43F-99A8-5AC02F9D0193}"/>
              </a:ext>
            </a:extLst>
          </p:cNvPr>
          <p:cNvSpPr txBox="1"/>
          <p:nvPr/>
        </p:nvSpPr>
        <p:spPr>
          <a:xfrm>
            <a:off x="12290100" y="5069094"/>
            <a:ext cx="25974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Accomplishment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49" name="Google Shape;280;p66">
            <a:extLst>
              <a:ext uri="{FF2B5EF4-FFF2-40B4-BE49-F238E27FC236}">
                <a16:creationId xmlns:a16="http://schemas.microsoft.com/office/drawing/2014/main" id="{A38C6AAF-18E7-4150-4FE6-B78EED51CBBE}"/>
              </a:ext>
            </a:extLst>
          </p:cNvPr>
          <p:cNvSpPr txBox="1"/>
          <p:nvPr/>
        </p:nvSpPr>
        <p:spPr>
          <a:xfrm>
            <a:off x="15157200" y="5067300"/>
            <a:ext cx="2597400" cy="538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2000" i="1" dirty="0" err="1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Vitality</a:t>
            </a:r>
            <a:endParaRPr sz="2000" i="1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51" name="Google Shape;280;p66">
            <a:extLst>
              <a:ext uri="{FF2B5EF4-FFF2-40B4-BE49-F238E27FC236}">
                <a16:creationId xmlns:a16="http://schemas.microsoft.com/office/drawing/2014/main" id="{2268A3C3-4C09-F3FC-3AE2-78EE11E78DC3}"/>
              </a:ext>
            </a:extLst>
          </p:cNvPr>
          <p:cNvSpPr txBox="1"/>
          <p:nvPr/>
        </p:nvSpPr>
        <p:spPr>
          <a:xfrm>
            <a:off x="641100" y="6780889"/>
            <a:ext cx="2559300" cy="1458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equilíbrio certo de emoções  positivas para  fortalecer nossa resiliência.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55" name="Google Shape;280;p66">
            <a:extLst>
              <a:ext uri="{FF2B5EF4-FFF2-40B4-BE49-F238E27FC236}">
                <a16:creationId xmlns:a16="http://schemas.microsoft.com/office/drawing/2014/main" id="{CCF25080-2036-3293-B160-F771090137A8}"/>
              </a:ext>
            </a:extLst>
          </p:cNvPr>
          <p:cNvSpPr txBox="1"/>
          <p:nvPr/>
        </p:nvSpPr>
        <p:spPr>
          <a:xfrm>
            <a:off x="3559560" y="6780889"/>
            <a:ext cx="2559300" cy="17773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desenvolvimento contínuo das nossas forças: aquilo que somos bons e gostamos de fazer.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57" name="Google Shape;280;p66">
            <a:extLst>
              <a:ext uri="{FF2B5EF4-FFF2-40B4-BE49-F238E27FC236}">
                <a16:creationId xmlns:a16="http://schemas.microsoft.com/office/drawing/2014/main" id="{4DB5A23E-9A72-4BD4-5862-AFC308714C96}"/>
              </a:ext>
            </a:extLst>
          </p:cNvPr>
          <p:cNvSpPr txBox="1"/>
          <p:nvPr/>
        </p:nvSpPr>
        <p:spPr>
          <a:xfrm>
            <a:off x="9396480" y="6780889"/>
            <a:ext cx="2559300" cy="14588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sensação de estar conectados a algo maior que nós mesmos.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59" name="Google Shape;280;p66">
            <a:extLst>
              <a:ext uri="{FF2B5EF4-FFF2-40B4-BE49-F238E27FC236}">
                <a16:creationId xmlns:a16="http://schemas.microsoft.com/office/drawing/2014/main" id="{7F9F304C-3571-8583-996A-8D6809968BBD}"/>
              </a:ext>
            </a:extLst>
          </p:cNvPr>
          <p:cNvSpPr txBox="1"/>
          <p:nvPr/>
        </p:nvSpPr>
        <p:spPr>
          <a:xfrm>
            <a:off x="6478020" y="6780889"/>
            <a:ext cx="2559300" cy="17773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construção de relações autênticas, energizantes e que nos apoiam e fortalecem.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61" name="Google Shape;280;p66">
            <a:extLst>
              <a:ext uri="{FF2B5EF4-FFF2-40B4-BE49-F238E27FC236}">
                <a16:creationId xmlns:a16="http://schemas.microsoft.com/office/drawing/2014/main" id="{61463390-938D-D210-6DAA-F0EE2E0A6E5C}"/>
              </a:ext>
            </a:extLst>
          </p:cNvPr>
          <p:cNvSpPr txBox="1"/>
          <p:nvPr/>
        </p:nvSpPr>
        <p:spPr>
          <a:xfrm>
            <a:off x="12314940" y="6780889"/>
            <a:ext cx="2559300" cy="17773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crença em nossa capacidade de aprender, evoluir e alcançar metas importantes.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63" name="Google Shape;280;p66">
            <a:extLst>
              <a:ext uri="{FF2B5EF4-FFF2-40B4-BE49-F238E27FC236}">
                <a16:creationId xmlns:a16="http://schemas.microsoft.com/office/drawing/2014/main" id="{DCB248EC-17F5-6EB2-934A-19FC91C2A6D2}"/>
              </a:ext>
            </a:extLst>
          </p:cNvPr>
          <p:cNvSpPr txBox="1"/>
          <p:nvPr/>
        </p:nvSpPr>
        <p:spPr>
          <a:xfrm>
            <a:off x="15233400" y="6780889"/>
            <a:ext cx="2559300" cy="177737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pt-BR" sz="1800" b="1" spc="-1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Cuidar da saúde física, alimentar-se bem, mover-se com regularidade e dormir profundamente.</a:t>
            </a:r>
            <a:endParaRPr sz="1800" b="1" spc="-1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65" name="Google Shape;280;p66">
            <a:extLst>
              <a:ext uri="{FF2B5EF4-FFF2-40B4-BE49-F238E27FC236}">
                <a16:creationId xmlns:a16="http://schemas.microsoft.com/office/drawing/2014/main" id="{76A3EE3D-0BE5-5EE6-DEEA-2C8049A49999}"/>
              </a:ext>
            </a:extLst>
          </p:cNvPr>
          <p:cNvSpPr txBox="1"/>
          <p:nvPr/>
        </p:nvSpPr>
        <p:spPr>
          <a:xfrm>
            <a:off x="641100" y="9469309"/>
            <a:ext cx="9782400" cy="46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1600" b="1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Referência</a:t>
            </a:r>
            <a:r>
              <a:rPr lang="pt-BR" sz="1600" dirty="0">
                <a:solidFill>
                  <a:schemeClr val="tx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: Martin Seligman</a:t>
            </a:r>
            <a:endParaRPr sz="1600" dirty="0">
              <a:solidFill>
                <a:schemeClr val="tx2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DAFEB397-A86E-480F-38A7-6E9B13291C31}"/>
              </a:ext>
            </a:extLst>
          </p:cNvPr>
          <p:cNvSpPr/>
          <p:nvPr/>
        </p:nvSpPr>
        <p:spPr>
          <a:xfrm>
            <a:off x="2424636" y="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4" name="Google Shape;1178;p221">
            <a:extLst>
              <a:ext uri="{FF2B5EF4-FFF2-40B4-BE49-F238E27FC236}">
                <a16:creationId xmlns:a16="http://schemas.microsoft.com/office/drawing/2014/main" id="{3B86CE5D-8571-0F86-F6FD-4682542F07D0}"/>
              </a:ext>
            </a:extLst>
          </p:cNvPr>
          <p:cNvSpPr/>
          <p:nvPr/>
        </p:nvSpPr>
        <p:spPr>
          <a:xfrm>
            <a:off x="4849571" y="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9;p221">
            <a:extLst>
              <a:ext uri="{FF2B5EF4-FFF2-40B4-BE49-F238E27FC236}">
                <a16:creationId xmlns:a16="http://schemas.microsoft.com/office/drawing/2014/main" id="{B1128BD9-1E3B-8CFB-A43F-6D49D279B9A8}"/>
              </a:ext>
            </a:extLst>
          </p:cNvPr>
          <p:cNvSpPr/>
          <p:nvPr/>
        </p:nvSpPr>
        <p:spPr>
          <a:xfrm>
            <a:off x="-300" y="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1715225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4DC7D-371E-898F-0075-D937FD473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ilhueta de três mulheres correndo em estrada de concreto cinza">
            <a:extLst>
              <a:ext uri="{FF2B5EF4-FFF2-40B4-BE49-F238E27FC236}">
                <a16:creationId xmlns:a16="http://schemas.microsoft.com/office/drawing/2014/main" id="{D1161686-4944-8814-A799-5819514C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1" b="6149"/>
          <a:stretch>
            <a:fillRect/>
          </a:stretch>
        </p:blipFill>
        <p:spPr bwMode="auto">
          <a:xfrm>
            <a:off x="0" y="0"/>
            <a:ext cx="18287980" cy="10286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E5F139FE-D447-035B-5496-52D4251267EC}"/>
              </a:ext>
            </a:extLst>
          </p:cNvPr>
          <p:cNvSpPr/>
          <p:nvPr/>
        </p:nvSpPr>
        <p:spPr>
          <a:xfrm>
            <a:off x="-20" y="7478486"/>
            <a:ext cx="18288000" cy="2808504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/>
          </a:p>
        </p:txBody>
      </p:sp>
      <p:sp>
        <p:nvSpPr>
          <p:cNvPr id="2" name="Google Shape;850;p161">
            <a:extLst>
              <a:ext uri="{FF2B5EF4-FFF2-40B4-BE49-F238E27FC236}">
                <a16:creationId xmlns:a16="http://schemas.microsoft.com/office/drawing/2014/main" id="{BC070841-B6AB-4402-05C7-8167297BD441}"/>
              </a:ext>
            </a:extLst>
          </p:cNvPr>
          <p:cNvSpPr txBox="1">
            <a:spLocks/>
          </p:cNvSpPr>
          <p:nvPr/>
        </p:nvSpPr>
        <p:spPr>
          <a:xfrm>
            <a:off x="371933" y="7350807"/>
            <a:ext cx="12398772" cy="2318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PT" sz="40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A </a:t>
            </a:r>
            <a:r>
              <a:rPr lang="pt-BR" sz="40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OMS</a:t>
            </a:r>
            <a:r>
              <a:rPr lang="pt-PT" sz="40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 define saúde como </a:t>
            </a:r>
            <a:r>
              <a:rPr lang="pt-PT" sz="4000" b="1" i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“Um estado de completo bem-estar físico, mental e social e não somente ausência de afecções e enfermidades”.</a:t>
            </a:r>
            <a:r>
              <a:rPr lang="pt-PT" sz="40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 </a:t>
            </a:r>
            <a:endParaRPr lang="pt-BR" sz="4000" b="1" spc="-100" dirty="0">
              <a:solidFill>
                <a:schemeClr val="bg1"/>
              </a:solidFill>
              <a:latin typeface="Poppins" pitchFamily="2" charset="77"/>
              <a:ea typeface="Poppins"/>
              <a:cs typeface="Poppins" panose="020B0604020202020204" pitchFamily="34" charset="0"/>
              <a:sym typeface="Poppins"/>
            </a:endParaRPr>
          </a:p>
        </p:txBody>
      </p:sp>
      <p:pic>
        <p:nvPicPr>
          <p:cNvPr id="4" name="Google Shape;88;p19">
            <a:extLst>
              <a:ext uri="{FF2B5EF4-FFF2-40B4-BE49-F238E27FC236}">
                <a16:creationId xmlns:a16="http://schemas.microsoft.com/office/drawing/2014/main" id="{D96B9EC5-E898-D10A-5121-DB1BBC59C796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933" y="16140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73E4CACE-7806-2191-74FB-EF464C4174B5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9FDB1188-16F8-043B-18CB-B488FBB6C7A4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C0409225-08B5-D422-EB80-C8FAAA98AB96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2299248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96D3D-1E56-0E08-6078-EE9FB4DF8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9F3F00B8-4D44-A0A4-537D-45868F9F3E6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Poppins" pitchFamily="2" charset="77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804FB0D-177C-0FF0-12C8-5BE6489E1BA1}"/>
              </a:ext>
            </a:extLst>
          </p:cNvPr>
          <p:cNvSpPr txBox="1">
            <a:spLocks/>
          </p:cNvSpPr>
          <p:nvPr/>
        </p:nvSpPr>
        <p:spPr>
          <a:xfrm>
            <a:off x="392783" y="961235"/>
            <a:ext cx="15653463" cy="90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575" tIns="89575" rIns="89575" bIns="8957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100"/>
              <a:buFont typeface="Poppins"/>
              <a:buNone/>
              <a:defRPr sz="102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Poppins"/>
              <a:buNone/>
              <a:defRPr sz="10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5400" b="1" spc="100" dirty="0">
                <a:solidFill>
                  <a:schemeClr val="tx2"/>
                </a:solidFill>
                <a:latin typeface="Poppins" pitchFamily="2" charset="77"/>
              </a:rPr>
              <a:t>O Cérebro em Flow: </a:t>
            </a:r>
            <a:r>
              <a:rPr lang="pt-BR" sz="5400" b="1" spc="100" dirty="0">
                <a:solidFill>
                  <a:srgbClr val="F77F00"/>
                </a:solidFill>
                <a:latin typeface="Poppins" pitchFamily="2" charset="77"/>
              </a:rPr>
              <a:t>a melhor experiência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1A31C73A-9898-295F-A4EB-652ED505C99A}"/>
              </a:ext>
            </a:extLst>
          </p:cNvPr>
          <p:cNvGrpSpPr/>
          <p:nvPr/>
        </p:nvGrpSpPr>
        <p:grpSpPr>
          <a:xfrm>
            <a:off x="890473" y="2434695"/>
            <a:ext cx="8076569" cy="6724163"/>
            <a:chOff x="5450971" y="1907095"/>
            <a:chExt cx="4410863" cy="3672272"/>
          </a:xfrm>
        </p:grpSpPr>
        <p:pic>
          <p:nvPicPr>
            <p:cNvPr id="6" name="Google Shape;878;p40" descr="A pie chart with different colors&#10;&#10;Description automatically generated">
              <a:extLst>
                <a:ext uri="{FF2B5EF4-FFF2-40B4-BE49-F238E27FC236}">
                  <a16:creationId xmlns:a16="http://schemas.microsoft.com/office/drawing/2014/main" id="{E5A80A9C-F7CE-C843-C89D-14EB638BA68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000516" y="1907095"/>
              <a:ext cx="3668033" cy="35213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Google Shape;880;p40">
              <a:extLst>
                <a:ext uri="{FF2B5EF4-FFF2-40B4-BE49-F238E27FC236}">
                  <a16:creationId xmlns:a16="http://schemas.microsoft.com/office/drawing/2014/main" id="{195B715F-EFA9-D89C-F5C2-BBA0344CB174}"/>
                </a:ext>
              </a:extLst>
            </p:cNvPr>
            <p:cNvSpPr txBox="1"/>
            <p:nvPr/>
          </p:nvSpPr>
          <p:spPr>
            <a:xfrm rot="3197601">
              <a:off x="6567374" y="2849646"/>
              <a:ext cx="1147191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Ansiedade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8" name="Google Shape;881;p40">
              <a:extLst>
                <a:ext uri="{FF2B5EF4-FFF2-40B4-BE49-F238E27FC236}">
                  <a16:creationId xmlns:a16="http://schemas.microsoft.com/office/drawing/2014/main" id="{859CB60A-08DC-A743-301C-925042C333B1}"/>
                </a:ext>
              </a:extLst>
            </p:cNvPr>
            <p:cNvSpPr txBox="1"/>
            <p:nvPr/>
          </p:nvSpPr>
          <p:spPr>
            <a:xfrm rot="275806">
              <a:off x="6222358" y="3468115"/>
              <a:ext cx="1386437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Preocupação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9" name="Google Shape;882;p40">
              <a:extLst>
                <a:ext uri="{FF2B5EF4-FFF2-40B4-BE49-F238E27FC236}">
                  <a16:creationId xmlns:a16="http://schemas.microsoft.com/office/drawing/2014/main" id="{0240ECD2-5EA4-E681-6D18-4A99D912A62D}"/>
                </a:ext>
              </a:extLst>
            </p:cNvPr>
            <p:cNvSpPr txBox="1"/>
            <p:nvPr/>
          </p:nvSpPr>
          <p:spPr>
            <a:xfrm rot="19159048">
              <a:off x="6569687" y="4170035"/>
              <a:ext cx="76366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Apatia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0" name="Google Shape;883;p40">
              <a:extLst>
                <a:ext uri="{FF2B5EF4-FFF2-40B4-BE49-F238E27FC236}">
                  <a16:creationId xmlns:a16="http://schemas.microsoft.com/office/drawing/2014/main" id="{651336A8-DD64-6620-911E-44F7D99DC594}"/>
                </a:ext>
              </a:extLst>
            </p:cNvPr>
            <p:cNvSpPr txBox="1"/>
            <p:nvPr/>
          </p:nvSpPr>
          <p:spPr>
            <a:xfrm rot="2802614">
              <a:off x="8450471" y="2571266"/>
              <a:ext cx="76727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 dirty="0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FLOW</a:t>
              </a:r>
              <a:endParaRPr sz="2400" dirty="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1" name="Google Shape;884;p40">
              <a:extLst>
                <a:ext uri="{FF2B5EF4-FFF2-40B4-BE49-F238E27FC236}">
                  <a16:creationId xmlns:a16="http://schemas.microsoft.com/office/drawing/2014/main" id="{1B5488A7-2F9B-7701-0620-4DFFA6F217A4}"/>
                </a:ext>
              </a:extLst>
            </p:cNvPr>
            <p:cNvSpPr txBox="1"/>
            <p:nvPr/>
          </p:nvSpPr>
          <p:spPr>
            <a:xfrm rot="2829378">
              <a:off x="7569911" y="4170035"/>
              <a:ext cx="1415291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 dirty="0" err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Relaxamento</a:t>
              </a:r>
              <a:endParaRPr sz="2400" dirty="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2" name="Google Shape;885;p40">
              <a:extLst>
                <a:ext uri="{FF2B5EF4-FFF2-40B4-BE49-F238E27FC236}">
                  <a16:creationId xmlns:a16="http://schemas.microsoft.com/office/drawing/2014/main" id="{DE352829-3568-766F-041F-12E74348621A}"/>
                </a:ext>
              </a:extLst>
            </p:cNvPr>
            <p:cNvSpPr txBox="1"/>
            <p:nvPr/>
          </p:nvSpPr>
          <p:spPr>
            <a:xfrm rot="229688">
              <a:off x="8208097" y="3608478"/>
              <a:ext cx="96564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Controle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3" name="Google Shape;886;p40">
              <a:extLst>
                <a:ext uri="{FF2B5EF4-FFF2-40B4-BE49-F238E27FC236}">
                  <a16:creationId xmlns:a16="http://schemas.microsoft.com/office/drawing/2014/main" id="{673CED91-6BF2-79D9-0339-39B32B7D26C3}"/>
                </a:ext>
              </a:extLst>
            </p:cNvPr>
            <p:cNvSpPr txBox="1"/>
            <p:nvPr/>
          </p:nvSpPr>
          <p:spPr>
            <a:xfrm rot="5809368">
              <a:off x="7272583" y="4626411"/>
              <a:ext cx="67109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Tédio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4" name="Google Shape;887;p40">
              <a:extLst>
                <a:ext uri="{FF2B5EF4-FFF2-40B4-BE49-F238E27FC236}">
                  <a16:creationId xmlns:a16="http://schemas.microsoft.com/office/drawing/2014/main" id="{41095F9E-A35C-952A-8308-A535091BA6C8}"/>
                </a:ext>
              </a:extLst>
            </p:cNvPr>
            <p:cNvSpPr txBox="1"/>
            <p:nvPr/>
          </p:nvSpPr>
          <p:spPr>
            <a:xfrm rot="5551195">
              <a:off x="7135362" y="2726745"/>
              <a:ext cx="1219315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 dirty="0" err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Estresse</a:t>
              </a:r>
              <a:endParaRPr sz="2400" dirty="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5" name="Google Shape;888;p40">
              <a:extLst>
                <a:ext uri="{FF2B5EF4-FFF2-40B4-BE49-F238E27FC236}">
                  <a16:creationId xmlns:a16="http://schemas.microsoft.com/office/drawing/2014/main" id="{7657DE32-A991-80F0-6323-509169CA585A}"/>
                </a:ext>
              </a:extLst>
            </p:cNvPr>
            <p:cNvSpPr txBox="1"/>
            <p:nvPr/>
          </p:nvSpPr>
          <p:spPr>
            <a:xfrm>
              <a:off x="5561578" y="2131559"/>
              <a:ext cx="530433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Alto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6" name="Google Shape;889;p40">
              <a:extLst>
                <a:ext uri="{FF2B5EF4-FFF2-40B4-BE49-F238E27FC236}">
                  <a16:creationId xmlns:a16="http://schemas.microsoft.com/office/drawing/2014/main" id="{39E0624E-2C60-A4A7-7E0C-8B194F7D7D97}"/>
                </a:ext>
              </a:extLst>
            </p:cNvPr>
            <p:cNvSpPr txBox="1"/>
            <p:nvPr/>
          </p:nvSpPr>
          <p:spPr>
            <a:xfrm>
              <a:off x="5450971" y="5304577"/>
              <a:ext cx="679513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Baixo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7" name="Google Shape;890;p40">
              <a:extLst>
                <a:ext uri="{FF2B5EF4-FFF2-40B4-BE49-F238E27FC236}">
                  <a16:creationId xmlns:a16="http://schemas.microsoft.com/office/drawing/2014/main" id="{36063415-4867-4B16-D607-90D69D80BEAF}"/>
                </a:ext>
              </a:extLst>
            </p:cNvPr>
            <p:cNvSpPr txBox="1"/>
            <p:nvPr/>
          </p:nvSpPr>
          <p:spPr>
            <a:xfrm>
              <a:off x="9331401" y="5304577"/>
              <a:ext cx="530433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Alto</a:t>
              </a:r>
              <a:endParaRPr sz="240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8" name="Google Shape;891;p40">
              <a:extLst>
                <a:ext uri="{FF2B5EF4-FFF2-40B4-BE49-F238E27FC236}">
                  <a16:creationId xmlns:a16="http://schemas.microsoft.com/office/drawing/2014/main" id="{5C6A3202-8FC6-8189-869B-0F95EE485CEE}"/>
                </a:ext>
              </a:extLst>
            </p:cNvPr>
            <p:cNvSpPr txBox="1"/>
            <p:nvPr/>
          </p:nvSpPr>
          <p:spPr>
            <a:xfrm rot="16200000">
              <a:off x="5326684" y="3756839"/>
              <a:ext cx="108525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 dirty="0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DESAFIO</a:t>
              </a:r>
              <a:endParaRPr sz="2400" b="1" dirty="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sp>
          <p:nvSpPr>
            <p:cNvPr id="19" name="Google Shape;892;p40">
              <a:extLst>
                <a:ext uri="{FF2B5EF4-FFF2-40B4-BE49-F238E27FC236}">
                  <a16:creationId xmlns:a16="http://schemas.microsoft.com/office/drawing/2014/main" id="{853D65FA-4956-70D5-2F90-B673F931BBE1}"/>
                </a:ext>
              </a:extLst>
            </p:cNvPr>
            <p:cNvSpPr txBox="1"/>
            <p:nvPr/>
          </p:nvSpPr>
          <p:spPr>
            <a:xfrm>
              <a:off x="7139624" y="5339861"/>
              <a:ext cx="1720669" cy="23950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t" anchorCtr="0">
              <a:spAutoFit/>
            </a:bodyPr>
            <a:lstStyle/>
            <a:p>
              <a:pPr>
                <a:buClr>
                  <a:srgbClr val="000000"/>
                </a:buClr>
                <a:buSzPts val="1800"/>
              </a:pPr>
              <a:r>
                <a:rPr lang="en-US" sz="2400" b="1" dirty="0">
                  <a:solidFill>
                    <a:schemeClr val="bg2"/>
                  </a:solidFill>
                  <a:latin typeface="Poppins" pitchFamily="2" charset="77"/>
                  <a:sym typeface="Poppins"/>
                </a:rPr>
                <a:t>HABILIDADES</a:t>
              </a:r>
              <a:endParaRPr sz="2400" b="1" dirty="0">
                <a:solidFill>
                  <a:schemeClr val="bg2"/>
                </a:solidFill>
                <a:latin typeface="Poppins" pitchFamily="2" charset="77"/>
                <a:sym typeface="Poppins"/>
              </a:endParaRPr>
            </a:p>
          </p:txBody>
        </p:sp>
        <p:cxnSp>
          <p:nvCxnSpPr>
            <p:cNvPr id="20" name="Google Shape;893;p40">
              <a:extLst>
                <a:ext uri="{FF2B5EF4-FFF2-40B4-BE49-F238E27FC236}">
                  <a16:creationId xmlns:a16="http://schemas.microsoft.com/office/drawing/2014/main" id="{436B8073-9753-7315-A04E-162F2C96588B}"/>
                </a:ext>
              </a:extLst>
            </p:cNvPr>
            <p:cNvCxnSpPr/>
            <p:nvPr/>
          </p:nvCxnSpPr>
          <p:spPr>
            <a:xfrm rot="10800000">
              <a:off x="6021079" y="2334125"/>
              <a:ext cx="0" cy="2993317"/>
            </a:xfrm>
            <a:prstGeom prst="straightConnector1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cxnSp>
          <p:nvCxnSpPr>
            <p:cNvPr id="21" name="Google Shape;894;p40">
              <a:extLst>
                <a:ext uri="{FF2B5EF4-FFF2-40B4-BE49-F238E27FC236}">
                  <a16:creationId xmlns:a16="http://schemas.microsoft.com/office/drawing/2014/main" id="{4B6425C9-62E0-13BC-F48E-A0814B85DB27}"/>
                </a:ext>
              </a:extLst>
            </p:cNvPr>
            <p:cNvCxnSpPr/>
            <p:nvPr/>
          </p:nvCxnSpPr>
          <p:spPr>
            <a:xfrm>
              <a:off x="6021079" y="5327442"/>
              <a:ext cx="3353836" cy="0"/>
            </a:xfrm>
            <a:prstGeom prst="straightConnector1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sp>
        <p:nvSpPr>
          <p:cNvPr id="22" name="Espaço Reservado para Conteúdo 2">
            <a:extLst>
              <a:ext uri="{FF2B5EF4-FFF2-40B4-BE49-F238E27FC236}">
                <a16:creationId xmlns:a16="http://schemas.microsoft.com/office/drawing/2014/main" id="{5C8B30F5-8580-43E7-58A3-FB4EAFE0D523}"/>
              </a:ext>
            </a:extLst>
          </p:cNvPr>
          <p:cNvSpPr txBox="1">
            <a:spLocks/>
          </p:cNvSpPr>
          <p:nvPr/>
        </p:nvSpPr>
        <p:spPr>
          <a:xfrm>
            <a:off x="10134390" y="2154472"/>
            <a:ext cx="7810709" cy="734407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28600" marR="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2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1pPr>
            <a:lvl2pPr marL="685800" marR="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24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2pPr>
            <a:lvl3pPr marL="1143000" marR="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20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3pPr>
            <a:lvl4pPr marL="1600200" marR="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4pPr>
            <a:lvl5pPr marL="2057400" marR="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5pPr>
            <a:lvl6pPr marL="2514600" marR="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6pPr>
            <a:lvl7pPr marL="2971800" marR="0" lvl="6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7pPr>
            <a:lvl8pPr marL="3429000" marR="0" lvl="7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8pPr>
            <a:lvl9pPr marL="3886200" marR="0" lvl="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Poppins" panose="020B0604020202020204" pitchFamily="34" charset="0"/>
              <a:buChar char="•"/>
              <a:defRPr sz="1800" b="0" i="0" u="none" strike="noStrike" kern="1200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Poppins"/>
              </a:defRPr>
            </a:lvl9pPr>
          </a:lstStyle>
          <a:p>
            <a:pPr marL="0" indent="0">
              <a:buFont typeface="Poppins" panose="020B0604020202020204" pitchFamily="34" charset="0"/>
              <a:buNone/>
            </a:pPr>
            <a:r>
              <a:rPr lang="pt-BR" sz="3400" b="1" dirty="0">
                <a:solidFill>
                  <a:schemeClr val="tx2"/>
                </a:solidFill>
                <a:latin typeface="Poppins" pitchFamily="2" charset="77"/>
              </a:rPr>
              <a:t>Flow</a:t>
            </a:r>
            <a:r>
              <a:rPr lang="pt-BR" sz="3400" dirty="0">
                <a:solidFill>
                  <a:schemeClr val="tx2"/>
                </a:solidFill>
                <a:latin typeface="Poppins" pitchFamily="2" charset="77"/>
              </a:rPr>
              <a:t> combina cinco neuroquímicos no cérebro:</a:t>
            </a:r>
          </a:p>
          <a:p>
            <a:pPr marL="0" indent="0">
              <a:buFont typeface="Poppins" panose="020B0604020202020204" pitchFamily="34" charset="0"/>
              <a:buNone/>
            </a:pPr>
            <a:endParaRPr lang="pt-BR" sz="3400" cap="all" dirty="0">
              <a:solidFill>
                <a:schemeClr val="tx2"/>
              </a:solidFill>
              <a:latin typeface="Poppins" pitchFamily="2" charset="77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Noradrenalina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 – Foco, alerta, energia.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Dopamina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 – Motivação, prazer, recompensa.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Endorfina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 – Bem-estar, analgesia, resistência.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Anandamida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 – Criatividade, leveza, prazer.</a:t>
            </a:r>
          </a:p>
          <a:p>
            <a:pPr marL="514350" indent="-514350">
              <a:buFont typeface="+mj-lt"/>
              <a:buAutoNum type="arabicPeriod"/>
            </a:pPr>
            <a:r>
              <a:rPr lang="pt-BR" sz="3600" b="1" dirty="0">
                <a:solidFill>
                  <a:schemeClr val="tx2"/>
                </a:solidFill>
                <a:latin typeface="Poppins" pitchFamily="2" charset="77"/>
              </a:rPr>
              <a:t>Serotonina</a:t>
            </a:r>
            <a:r>
              <a:rPr lang="pt-BR" sz="3600" dirty="0">
                <a:solidFill>
                  <a:schemeClr val="tx2"/>
                </a:solidFill>
                <a:latin typeface="Poppins" pitchFamily="2" charset="77"/>
              </a:rPr>
              <a:t> – Equilíbrio, humor, satisfação.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85FD0F4A-671F-B0F8-67D2-447C8D257049}"/>
              </a:ext>
            </a:extLst>
          </p:cNvPr>
          <p:cNvSpPr/>
          <p:nvPr/>
        </p:nvSpPr>
        <p:spPr>
          <a:xfrm>
            <a:off x="757142" y="9498544"/>
            <a:ext cx="487279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solidFill>
                  <a:schemeClr val="bg2"/>
                </a:solidFill>
                <a:latin typeface="Poppins" pitchFamily="2" charset="77"/>
                <a:cs typeface="Poppins" panose="020B0604020202020204" pitchFamily="34" charset="0"/>
              </a:rPr>
              <a:t>Referência: </a:t>
            </a:r>
            <a:r>
              <a:rPr lang="pt-BR" sz="1200" dirty="0">
                <a:solidFill>
                  <a:schemeClr val="bg2"/>
                </a:solidFill>
                <a:latin typeface="Poppins" pitchFamily="2" charset="77"/>
                <a:cs typeface="Poppins" panose="020B0604020202020204" pitchFamily="34" charset="0"/>
              </a:rPr>
              <a:t> Livro Flow |</a:t>
            </a:r>
            <a:r>
              <a:rPr lang="pt-BR" sz="1200" b="1" dirty="0">
                <a:solidFill>
                  <a:schemeClr val="bg2"/>
                </a:solidFill>
                <a:latin typeface="Poppins" pitchFamily="2" charset="77"/>
                <a:cs typeface="Poppins" panose="020B0604020202020204" pitchFamily="34" charset="0"/>
              </a:rPr>
              <a:t>  </a:t>
            </a:r>
            <a:r>
              <a:rPr lang="pt-BR" sz="1200" dirty="0">
                <a:solidFill>
                  <a:schemeClr val="bg2"/>
                </a:solidFill>
                <a:latin typeface="Poppins" pitchFamily="2" charset="77"/>
                <a:cs typeface="Poppins" panose="020B0604020202020204" pitchFamily="34" charset="0"/>
              </a:rPr>
              <a:t>A Arte do Impossível | Stephen Kotler</a:t>
            </a:r>
          </a:p>
        </p:txBody>
      </p:sp>
      <p:sp>
        <p:nvSpPr>
          <p:cNvPr id="2" name="Google Shape;1177;p221">
            <a:extLst>
              <a:ext uri="{FF2B5EF4-FFF2-40B4-BE49-F238E27FC236}">
                <a16:creationId xmlns:a16="http://schemas.microsoft.com/office/drawing/2014/main" id="{5B5D6D91-D219-1609-9FC8-B52973E4927F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24" name="Google Shape;1178;p221">
            <a:extLst>
              <a:ext uri="{FF2B5EF4-FFF2-40B4-BE49-F238E27FC236}">
                <a16:creationId xmlns:a16="http://schemas.microsoft.com/office/drawing/2014/main" id="{DF5F7788-885D-48DC-37A0-1496B9887FB6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25" name="Google Shape;1179;p221">
            <a:extLst>
              <a:ext uri="{FF2B5EF4-FFF2-40B4-BE49-F238E27FC236}">
                <a16:creationId xmlns:a16="http://schemas.microsoft.com/office/drawing/2014/main" id="{432CB136-AD45-4D77-BBB4-A2BEA79B0647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pic>
        <p:nvPicPr>
          <p:cNvPr id="26" name="Google Shape;247;p62">
            <a:extLst>
              <a:ext uri="{FF2B5EF4-FFF2-40B4-BE49-F238E27FC236}">
                <a16:creationId xmlns:a16="http://schemas.microsoft.com/office/drawing/2014/main" id="{FE5734B0-62F9-47A0-FD62-85D08A58B46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084" y="107528"/>
            <a:ext cx="1090777" cy="545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290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6D854BF0-A652-431C-C5A6-3B8483321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566214DC-70F3-633B-18E8-4E049BD252D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468947" y="2924728"/>
            <a:ext cx="8447454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pt-BR" sz="4400" b="1" i="1" dirty="0">
                <a:solidFill>
                  <a:schemeClr val="bg1"/>
                </a:solidFill>
                <a:latin typeface="Poppins" panose="00000500000000000000" pitchFamily="2" charset="0"/>
                <a:ea typeface="Poppins" panose="020B0604030504040204" pitchFamily="34" charset="0"/>
              </a:rPr>
              <a:t>“Quem tem um porque para viver pode suportar praticamente qualquer como.”</a:t>
            </a:r>
          </a:p>
        </p:txBody>
      </p:sp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AF9D87A8-DE04-2896-C9F0-4F411574ECCE}"/>
              </a:ext>
            </a:extLst>
          </p:cNvPr>
          <p:cNvSpPr txBox="1"/>
          <p:nvPr/>
        </p:nvSpPr>
        <p:spPr>
          <a:xfrm>
            <a:off x="3613060" y="0"/>
            <a:ext cx="14547000" cy="14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defTabSz="1651000">
              <a:lnSpc>
                <a:spcPct val="150000"/>
              </a:lnSpc>
            </a:pPr>
            <a:r>
              <a:rPr lang="pt-BR" sz="5400" b="1" dirty="0">
                <a:solidFill>
                  <a:srgbClr val="F77F00"/>
                </a:solidFill>
                <a:latin typeface="Poppins" pitchFamily="2" charset="77"/>
                <a:ea typeface="Poppins" panose="020B0604030504040204" pitchFamily="34" charset="0"/>
              </a:rPr>
              <a:t>Abraham Maslow </a:t>
            </a:r>
            <a:r>
              <a:rPr lang="pt-BR" sz="4400" dirty="0">
                <a:solidFill>
                  <a:schemeClr val="tx2"/>
                </a:solidFill>
                <a:latin typeface="Poppins" pitchFamily="2" charset="77"/>
              </a:rPr>
              <a:t>( 1908–1970)</a:t>
            </a:r>
            <a:endParaRPr lang="pt-BR" sz="5400" b="1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</a:endParaRPr>
          </a:p>
        </p:txBody>
      </p:sp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85FDE965-E1E2-F5D1-E22D-A86CCA9C0292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BA9517DA-6783-F2D4-8888-CF47248E6B1C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241AACC9-355E-9443-FB49-7C94B2928B20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839FB31-E7F8-6169-25B9-02F0C959F2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866"/>
          <a:stretch>
            <a:fillRect/>
          </a:stretch>
        </p:blipFill>
        <p:spPr>
          <a:xfrm>
            <a:off x="7120955" y="1919360"/>
            <a:ext cx="10117724" cy="6771281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1924446-C593-68A7-80B2-3430BD7AA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325" r="39452"/>
          <a:stretch>
            <a:fillRect/>
          </a:stretch>
        </p:blipFill>
        <p:spPr>
          <a:xfrm>
            <a:off x="600075" y="2302635"/>
            <a:ext cx="4400549" cy="6004729"/>
          </a:xfrm>
          <a:prstGeom prst="rect">
            <a:avLst/>
          </a:prstGeom>
        </p:spPr>
      </p:pic>
      <p:sp>
        <p:nvSpPr>
          <p:cNvPr id="10" name="Rectangle 5">
            <a:extLst>
              <a:ext uri="{FF2B5EF4-FFF2-40B4-BE49-F238E27FC236}">
                <a16:creationId xmlns:a16="http://schemas.microsoft.com/office/drawing/2014/main" id="{77EA9DF4-2E0D-8A33-76FA-3421FC2253F2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4763291" y="346772"/>
            <a:ext cx="3159415" cy="81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518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518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494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579B7-68A6-9D30-8A41-385BD3A03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A99C1-0932-E5AF-B7F4-4CDD3E7F7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>
              <a:latin typeface="Poppins" pitchFamily="2" charset="77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81A153B9-A490-D243-6D97-CB9ACFD78621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Poppins" pitchFamily="2" charset="77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5B89A58-364A-226D-B2E9-78AB550DF889}"/>
              </a:ext>
            </a:extLst>
          </p:cNvPr>
          <p:cNvSpPr txBox="1"/>
          <p:nvPr/>
        </p:nvSpPr>
        <p:spPr>
          <a:xfrm>
            <a:off x="517072" y="3604045"/>
            <a:ext cx="8550728" cy="5016758"/>
          </a:xfrm>
          <a:prstGeom prst="rect">
            <a:avLst/>
          </a:prstGeom>
          <a:solidFill>
            <a:srgbClr val="F77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Divida grandes tarefas em pequenas etapas.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Busque coisas novas, engajando-se com criatividade.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Cultive o otimismo e relembre momentos positivos.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Reserve tempo para interações sociais.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Celebre as conquistas no trabalho.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Cumprimente e abrace. </a:t>
            </a: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7C7F8C12-2150-A0D3-8871-972FF543363A}"/>
              </a:ext>
            </a:extLst>
          </p:cNvPr>
          <p:cNvSpPr txBox="1">
            <a:spLocks/>
          </p:cNvSpPr>
          <p:nvPr/>
        </p:nvSpPr>
        <p:spPr>
          <a:xfrm>
            <a:off x="843206" y="9436726"/>
            <a:ext cx="11158294" cy="364499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Poppins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solidFill>
                  <a:schemeClr val="tx2"/>
                </a:solidFill>
                <a:latin typeface="Poppins" pitchFamily="2" charset="77"/>
              </a:rPr>
              <a:t>Referência: </a:t>
            </a:r>
            <a:r>
              <a:rPr lang="pt-BR" sz="2000" dirty="0" err="1">
                <a:solidFill>
                  <a:schemeClr val="tx2"/>
                </a:solidFill>
                <a:latin typeface="Poppins" pitchFamily="2" charset="77"/>
              </a:rPr>
              <a:t>Ghosh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 (2018). </a:t>
            </a:r>
            <a:r>
              <a:rPr lang="pt-BR" sz="2000" i="1" dirty="0">
                <a:solidFill>
                  <a:schemeClr val="tx2"/>
                </a:solidFill>
                <a:latin typeface="Poppins" pitchFamily="2" charset="77"/>
              </a:rPr>
              <a:t>NHRD Network </a:t>
            </a:r>
            <a:r>
              <a:rPr lang="pt-BR" sz="2000" i="1" dirty="0" err="1">
                <a:solidFill>
                  <a:schemeClr val="tx2"/>
                </a:solidFill>
                <a:latin typeface="Poppins" pitchFamily="2" charset="77"/>
              </a:rPr>
              <a:t>Journal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, </a:t>
            </a:r>
            <a:r>
              <a:rPr lang="pt-BR" sz="2000" b="1" dirty="0">
                <a:solidFill>
                  <a:schemeClr val="tx2"/>
                </a:solidFill>
                <a:latin typeface="Poppins" pitchFamily="2" charset="77"/>
              </a:rPr>
              <a:t>11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(4), 83–92.</a:t>
            </a:r>
          </a:p>
          <a:p>
            <a:pPr marL="0" indent="0">
              <a:buNone/>
            </a:pPr>
            <a:endParaRPr lang="pt-BR" sz="1800" dirty="0">
              <a:solidFill>
                <a:schemeClr val="tx2"/>
              </a:solidFill>
              <a:latin typeface="Poppins" pitchFamily="2" charset="77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5A4DF875-37E9-5931-1D65-C760D2F24700}"/>
              </a:ext>
            </a:extLst>
          </p:cNvPr>
          <p:cNvSpPr txBox="1"/>
          <p:nvPr/>
        </p:nvSpPr>
        <p:spPr>
          <a:xfrm>
            <a:off x="9625692" y="3604044"/>
            <a:ext cx="7976508" cy="5016758"/>
          </a:xfrm>
          <a:prstGeom prst="rect">
            <a:avLst/>
          </a:prstGeom>
          <a:solidFill>
            <a:srgbClr val="F77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Pratique a generosidade e a caridade.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Cultive o bom humor e o sorriso.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Exponha-se à luz natural.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Pratique exercícios e meditação.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Use aromaterapia no ambiente de trabalho. </a:t>
            </a:r>
          </a:p>
          <a:p>
            <a:pPr marL="730250" lvl="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Ouça e cante suas músicas favoritas.</a:t>
            </a:r>
          </a:p>
          <a:p>
            <a:pPr marL="730250" indent="-571500">
              <a:buFont typeface="Poppins" panose="020B0604020202020204" pitchFamily="34" charset="0"/>
              <a:buChar char="•"/>
            </a:pPr>
            <a:r>
              <a:rPr lang="pt-BR" sz="3200" b="1" dirty="0">
                <a:solidFill>
                  <a:schemeClr val="bg1"/>
                </a:solidFill>
                <a:latin typeface="Poppins" pitchFamily="2" charset="77"/>
              </a:rPr>
              <a:t>Pratique a gratidão.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5AB0997-7C5B-5A03-CEA7-9EA7751A3BD6}"/>
              </a:ext>
            </a:extLst>
          </p:cNvPr>
          <p:cNvSpPr txBox="1">
            <a:spLocks/>
          </p:cNvSpPr>
          <p:nvPr/>
        </p:nvSpPr>
        <p:spPr>
          <a:xfrm>
            <a:off x="1009651" y="1171777"/>
            <a:ext cx="16116298" cy="1946492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58750" indent="0" algn="ctr">
              <a:buNone/>
            </a:pPr>
            <a:r>
              <a:rPr lang="pt-BR" sz="6000" b="1" dirty="0">
                <a:solidFill>
                  <a:schemeClr val="tx2"/>
                </a:solidFill>
                <a:latin typeface="Poppins" pitchFamily="2" charset="77"/>
              </a:rPr>
              <a:t>Estratégias de autocuidado para profissionais </a:t>
            </a:r>
            <a:r>
              <a:rPr lang="pt-BR" sz="6000" b="1" dirty="0">
                <a:solidFill>
                  <a:srgbClr val="F77F00"/>
                </a:solidFill>
                <a:latin typeface="Poppins" pitchFamily="2" charset="77"/>
              </a:rPr>
              <a:t>no ambiente de trabalho</a:t>
            </a:r>
          </a:p>
        </p:txBody>
      </p:sp>
      <p:sp>
        <p:nvSpPr>
          <p:cNvPr id="3" name="Google Shape;1177;p221">
            <a:extLst>
              <a:ext uri="{FF2B5EF4-FFF2-40B4-BE49-F238E27FC236}">
                <a16:creationId xmlns:a16="http://schemas.microsoft.com/office/drawing/2014/main" id="{5F689EA8-5243-EA1A-A014-27405650B3C1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41E6EB03-F20F-9AED-E53D-381208927293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E56DC884-B609-D31C-1728-5FB52DAC30F6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pic>
        <p:nvPicPr>
          <p:cNvPr id="8" name="Google Shape;247;p62">
            <a:extLst>
              <a:ext uri="{FF2B5EF4-FFF2-40B4-BE49-F238E27FC236}">
                <a16:creationId xmlns:a16="http://schemas.microsoft.com/office/drawing/2014/main" id="{8771E0CD-874A-00D3-5A37-F768CFFFCE7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084" y="107528"/>
            <a:ext cx="1090777" cy="545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4113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32CC7-7484-2EB9-2802-188F6C87A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6E151-485B-5DE6-13C0-62D53D20E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pt-BR">
              <a:latin typeface="Poppins" pitchFamily="2" charset="77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7876F132-6651-84FD-7DB3-C394BB8E09D5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A6707503-C0CF-E9FA-5D09-5C999F352D08}"/>
              </a:ext>
            </a:extLst>
          </p:cNvPr>
          <p:cNvSpPr/>
          <p:nvPr/>
        </p:nvSpPr>
        <p:spPr>
          <a:xfrm>
            <a:off x="0" y="1828799"/>
            <a:ext cx="18288000" cy="1681399"/>
          </a:xfrm>
          <a:prstGeom prst="rect">
            <a:avLst/>
          </a:prstGeom>
          <a:solidFill>
            <a:srgbClr val="F77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pt-BR" sz="2700" kern="1200">
              <a:solidFill>
                <a:srgbClr val="FFFFFF"/>
              </a:solidFill>
              <a:latin typeface="Poppins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D3E13593-339B-3103-EE1D-6E554F450014}"/>
              </a:ext>
            </a:extLst>
          </p:cNvPr>
          <p:cNvSpPr txBox="1">
            <a:spLocks/>
          </p:cNvSpPr>
          <p:nvPr/>
        </p:nvSpPr>
        <p:spPr>
          <a:xfrm>
            <a:off x="3021309" y="2208046"/>
            <a:ext cx="11614009" cy="1129556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Poppins"/>
              <a:def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ctr"/>
            <a:r>
              <a:rPr lang="pt-BR" sz="6600" b="1" cap="all" spc="100" dirty="0">
                <a:solidFill>
                  <a:schemeClr val="bg1"/>
                </a:solidFill>
                <a:latin typeface="Poppins" pitchFamily="2" charset="77"/>
              </a:rPr>
              <a:t>Gratidão e bem-estar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83F45CC-547B-7E7E-DCED-10AEF01048C1}"/>
              </a:ext>
            </a:extLst>
          </p:cNvPr>
          <p:cNvSpPr txBox="1"/>
          <p:nvPr/>
        </p:nvSpPr>
        <p:spPr>
          <a:xfrm>
            <a:off x="374196" y="3846574"/>
            <a:ext cx="8454117" cy="3416320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52148">
              <a:spcAft>
                <a:spcPts val="1200"/>
              </a:spcAft>
              <a:defRPr/>
            </a:pP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Práticas de gratidão contribuem para reduzir o estresse crônico e para ativar o 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sistema nervoso parassimpático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 (SNP), responsável pelas funções de “</a:t>
            </a: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descansar e digerir</a:t>
            </a:r>
            <a:r>
              <a:rPr lang="pt-BR" sz="3600" dirty="0">
                <a:solidFill>
                  <a:schemeClr val="bg1"/>
                </a:solidFill>
                <a:latin typeface="Poppins" pitchFamily="2" charset="77"/>
              </a:rPr>
              <a:t>” do corpo. </a:t>
            </a:r>
            <a:endParaRPr lang="pt-BR" sz="3600" dirty="0">
              <a:solidFill>
                <a:schemeClr val="bg1"/>
              </a:solidFill>
              <a:latin typeface="Poppins" pitchFamily="2" charset="77"/>
              <a:ea typeface="+mn-ea"/>
              <a:cs typeface="Poppins" panose="020B0502040204020203" pitchFamily="34" charset="0"/>
            </a:endParaRPr>
          </a:p>
        </p:txBody>
      </p:sp>
      <p:sp>
        <p:nvSpPr>
          <p:cNvPr id="12" name="Espaço Reservado para Conteúdo 2">
            <a:extLst>
              <a:ext uri="{FF2B5EF4-FFF2-40B4-BE49-F238E27FC236}">
                <a16:creationId xmlns:a16="http://schemas.microsoft.com/office/drawing/2014/main" id="{A9BDF65C-F5E8-C27B-1583-C3F5652F2FF3}"/>
              </a:ext>
            </a:extLst>
          </p:cNvPr>
          <p:cNvSpPr txBox="1">
            <a:spLocks/>
          </p:cNvSpPr>
          <p:nvPr/>
        </p:nvSpPr>
        <p:spPr>
          <a:xfrm>
            <a:off x="843206" y="9276270"/>
            <a:ext cx="11786944" cy="410655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Poppins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Poppins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000" b="1" dirty="0">
                <a:solidFill>
                  <a:schemeClr val="tx2"/>
                </a:solidFill>
                <a:latin typeface="Poppins" pitchFamily="2" charset="77"/>
              </a:rPr>
              <a:t>Referência</a:t>
            </a:r>
            <a:r>
              <a:rPr lang="pt-BR" sz="2000" dirty="0">
                <a:solidFill>
                  <a:schemeClr val="tx2"/>
                </a:solidFill>
                <a:latin typeface="Poppins" pitchFamily="2" charset="77"/>
              </a:rPr>
              <a:t>: Forbes | Por que praticar a gratidão é indispensável, segundo a Neurociência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E4E0C0D-FB60-3C0F-74A0-23554E6F62D5}"/>
              </a:ext>
            </a:extLst>
          </p:cNvPr>
          <p:cNvSpPr txBox="1"/>
          <p:nvPr/>
        </p:nvSpPr>
        <p:spPr>
          <a:xfrm>
            <a:off x="9459688" y="3846574"/>
            <a:ext cx="8454115" cy="4124206"/>
          </a:xfrm>
          <a:prstGeom prst="rec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352148">
              <a:spcAft>
                <a:spcPts val="1200"/>
              </a:spcAft>
              <a:defRPr/>
            </a:pPr>
            <a:r>
              <a:rPr lang="pt-BR" sz="3600" kern="1200" dirty="0">
                <a:solidFill>
                  <a:schemeClr val="bg1"/>
                </a:solidFill>
                <a:latin typeface="Poppins" pitchFamily="2" charset="77"/>
              </a:rPr>
              <a:t>Expressar a gratidão tem efeito positivo nas redes neuronais ao ativar o </a:t>
            </a:r>
            <a:r>
              <a:rPr lang="pt-BR" sz="3600" b="1" kern="1200" dirty="0">
                <a:solidFill>
                  <a:schemeClr val="bg1"/>
                </a:solidFill>
                <a:latin typeface="Poppins" pitchFamily="2" charset="77"/>
              </a:rPr>
              <a:t>sistema de recompensa do cérebro</a:t>
            </a:r>
            <a:r>
              <a:rPr lang="pt-BR" sz="3600" kern="1200" dirty="0">
                <a:solidFill>
                  <a:schemeClr val="bg1"/>
                </a:solidFill>
                <a:latin typeface="Poppins" pitchFamily="2" charset="77"/>
              </a:rPr>
              <a:t>.</a:t>
            </a:r>
          </a:p>
          <a:p>
            <a:pPr defTabSz="1352148">
              <a:spcAft>
                <a:spcPts val="1200"/>
              </a:spcAft>
              <a:defRPr/>
            </a:pPr>
            <a:r>
              <a:rPr lang="pt-BR" sz="3600" spc="-100" dirty="0">
                <a:solidFill>
                  <a:schemeClr val="bg1"/>
                </a:solidFill>
                <a:latin typeface="Poppins" pitchFamily="2" charset="77"/>
              </a:rPr>
              <a:t>+ Endorfina, serotonina, dopamina e ocitocina, aumentando a sensação de prazer e bem-estar. </a:t>
            </a:r>
          </a:p>
        </p:txBody>
      </p:sp>
      <p:sp>
        <p:nvSpPr>
          <p:cNvPr id="3" name="Google Shape;1177;p221">
            <a:extLst>
              <a:ext uri="{FF2B5EF4-FFF2-40B4-BE49-F238E27FC236}">
                <a16:creationId xmlns:a16="http://schemas.microsoft.com/office/drawing/2014/main" id="{457BE8BA-8A23-5CB1-7A4E-257470D2784E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5" name="Google Shape;1178;p221">
            <a:extLst>
              <a:ext uri="{FF2B5EF4-FFF2-40B4-BE49-F238E27FC236}">
                <a16:creationId xmlns:a16="http://schemas.microsoft.com/office/drawing/2014/main" id="{B07C0533-6151-26C7-D263-891EDAF49CFD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0B2F500F-8BE3-8816-C4BB-2C4E389CA9B5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 pitchFamily="2" charset="77"/>
              <a:sym typeface="Poppins"/>
            </a:endParaRPr>
          </a:p>
        </p:txBody>
      </p:sp>
      <p:pic>
        <p:nvPicPr>
          <p:cNvPr id="9" name="Google Shape;247;p62">
            <a:extLst>
              <a:ext uri="{FF2B5EF4-FFF2-40B4-BE49-F238E27FC236}">
                <a16:creationId xmlns:a16="http://schemas.microsoft.com/office/drawing/2014/main" id="{6CA6CB3E-FFD0-68A4-8451-91A196225B4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5084" y="107528"/>
            <a:ext cx="1090777" cy="5456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98858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27D7D2DD-425D-FFA5-185D-ED7337D83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lão Retangular 3">
            <a:extLst>
              <a:ext uri="{FF2B5EF4-FFF2-40B4-BE49-F238E27FC236}">
                <a16:creationId xmlns:a16="http://schemas.microsoft.com/office/drawing/2014/main" id="{32081990-64A7-6C2D-7405-A789E39CCA23}"/>
              </a:ext>
            </a:extLst>
          </p:cNvPr>
          <p:cNvSpPr/>
          <p:nvPr/>
        </p:nvSpPr>
        <p:spPr>
          <a:xfrm>
            <a:off x="6990860" y="2201317"/>
            <a:ext cx="10772775" cy="6866999"/>
          </a:xfrm>
          <a:prstGeom prst="wedgeRectCallout">
            <a:avLst>
              <a:gd name="adj1" fmla="val -63273"/>
              <a:gd name="adj2" fmla="val 1845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EEF85899-2203-B074-DFED-4F996402CAB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58074" y="2924728"/>
            <a:ext cx="9915525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/>
          <a:p>
            <a:pPr marL="0" indent="0">
              <a:buNone/>
            </a:pPr>
            <a:r>
              <a:rPr lang="pt-BR" sz="4800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As pessoas podem não lembrar exatamente o que você fez, ou o que você disse, mas elas sempre </a:t>
            </a:r>
            <a:r>
              <a:rPr lang="pt-BR" sz="4800" b="1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lembrarão</a:t>
            </a:r>
            <a:r>
              <a:rPr lang="pt-BR" sz="4800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 </a:t>
            </a:r>
            <a:r>
              <a:rPr lang="pt-BR" sz="4800" b="1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como você as fez sentir</a:t>
            </a:r>
            <a:endParaRPr lang="pt-BR" sz="4800" i="1" dirty="0">
              <a:solidFill>
                <a:schemeClr val="bg1"/>
              </a:solidFill>
              <a:latin typeface="Poppins" pitchFamily="2" charset="77"/>
              <a:cs typeface="Poppins" panose="020B0502040204020203" pitchFamily="34" charset="0"/>
            </a:endParaRPr>
          </a:p>
        </p:txBody>
      </p:sp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3A181F3A-4EE0-7EA9-956B-6A0A76C3A083}"/>
              </a:ext>
            </a:extLst>
          </p:cNvPr>
          <p:cNvSpPr txBox="1"/>
          <p:nvPr/>
        </p:nvSpPr>
        <p:spPr>
          <a:xfrm>
            <a:off x="3613060" y="0"/>
            <a:ext cx="14547000" cy="170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defTabSz="1651000">
              <a:lnSpc>
                <a:spcPct val="150000"/>
              </a:lnSpc>
            </a:pPr>
            <a:r>
              <a:rPr lang="pt-BR" sz="6600" b="1" dirty="0">
                <a:solidFill>
                  <a:srgbClr val="F77F00"/>
                </a:solidFill>
                <a:latin typeface="Poppins" panose="020B0502040204020203" pitchFamily="34" charset="0"/>
                <a:cs typeface="Poppins" panose="020B0502040204020203" pitchFamily="34" charset="0"/>
              </a:rPr>
              <a:t>Maya </a:t>
            </a:r>
            <a:r>
              <a:rPr lang="pt-BR" sz="6600" b="1" dirty="0" err="1">
                <a:solidFill>
                  <a:srgbClr val="F77F00"/>
                </a:solidFill>
                <a:latin typeface="Poppins" panose="020B0502040204020203" pitchFamily="34" charset="0"/>
                <a:cs typeface="Poppins" panose="020B0502040204020203" pitchFamily="34" charset="0"/>
              </a:rPr>
              <a:t>Angelou</a:t>
            </a:r>
            <a:r>
              <a:rPr lang="pt-BR" sz="6600" b="1" dirty="0">
                <a:solidFill>
                  <a:srgbClr val="F77F00"/>
                </a:solidFill>
                <a:latin typeface="Poppins" panose="020B0502040204020203" pitchFamily="34" charset="0"/>
                <a:cs typeface="Poppins" panose="020B0502040204020203" pitchFamily="34" charset="0"/>
              </a:rPr>
              <a:t> </a:t>
            </a:r>
            <a:r>
              <a:rPr lang="pt-BR" sz="4400" dirty="0">
                <a:solidFill>
                  <a:schemeClr val="tx2"/>
                </a:solidFill>
                <a:latin typeface="Poppins" pitchFamily="2" charset="77"/>
              </a:rPr>
              <a:t>(1928–2014)</a:t>
            </a:r>
            <a:endParaRPr lang="pt-BR" sz="5400" b="1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</a:endParaRPr>
          </a:p>
        </p:txBody>
      </p:sp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4E99A9BF-0EA8-E737-1046-7DB527392C43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6" name="Google Shape;1178;p221">
            <a:extLst>
              <a:ext uri="{FF2B5EF4-FFF2-40B4-BE49-F238E27FC236}">
                <a16:creationId xmlns:a16="http://schemas.microsoft.com/office/drawing/2014/main" id="{BFB82DFD-0A50-A90E-7642-97C4AFEABB73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9;p221">
            <a:extLst>
              <a:ext uri="{FF2B5EF4-FFF2-40B4-BE49-F238E27FC236}">
                <a16:creationId xmlns:a16="http://schemas.microsoft.com/office/drawing/2014/main" id="{9B1229E2-D684-89F6-CF88-D61A2C1B7B47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pic>
        <p:nvPicPr>
          <p:cNvPr id="2" name="Imagem 1" descr="Maya Angelou – The Cardinal">
            <a:extLst>
              <a:ext uri="{FF2B5EF4-FFF2-40B4-BE49-F238E27FC236}">
                <a16:creationId xmlns:a16="http://schemas.microsoft.com/office/drawing/2014/main" id="{5178F4E9-705F-1232-934E-9612BB2B13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17"/>
          <a:stretch>
            <a:fillRect/>
          </a:stretch>
        </p:blipFill>
        <p:spPr>
          <a:xfrm>
            <a:off x="524365" y="2201317"/>
            <a:ext cx="5485552" cy="6866999"/>
          </a:xfrm>
          <a:prstGeom prst="rect">
            <a:avLst/>
          </a:prstGeom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0394941F-39A2-9535-BE0F-17DF43AE9C35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4763291" y="346772"/>
            <a:ext cx="3159415" cy="81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518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518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7871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D5E47-B662-F062-F375-235E5BA98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lão Retangular 6">
            <a:extLst>
              <a:ext uri="{FF2B5EF4-FFF2-40B4-BE49-F238E27FC236}">
                <a16:creationId xmlns:a16="http://schemas.microsoft.com/office/drawing/2014/main" id="{0C54E128-AE6C-A342-0F50-E1707BE27DC5}"/>
              </a:ext>
            </a:extLst>
          </p:cNvPr>
          <p:cNvSpPr/>
          <p:nvPr/>
        </p:nvSpPr>
        <p:spPr>
          <a:xfrm>
            <a:off x="1012372" y="2059068"/>
            <a:ext cx="10772775" cy="6866999"/>
          </a:xfrm>
          <a:prstGeom prst="wedgeRectCallout">
            <a:avLst>
              <a:gd name="adj1" fmla="val 64313"/>
              <a:gd name="adj2" fmla="val 22198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548D21-14E6-AFF8-D873-CA90676BBF41}"/>
              </a:ext>
            </a:extLst>
          </p:cNvPr>
          <p:cNvSpPr txBox="1"/>
          <p:nvPr/>
        </p:nvSpPr>
        <p:spPr>
          <a:xfrm>
            <a:off x="1012372" y="3577439"/>
            <a:ext cx="101287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52148">
              <a:defRPr/>
            </a:pPr>
            <a:r>
              <a:rPr lang="pt-BR" sz="6000" i="1" dirty="0">
                <a:solidFill>
                  <a:schemeClr val="bg1"/>
                </a:solidFill>
                <a:latin typeface="Poppins" pitchFamily="2" charset="77"/>
              </a:rPr>
              <a:t>O </a:t>
            </a:r>
            <a:r>
              <a:rPr lang="pt-BR" sz="6000" b="1" i="1" dirty="0">
                <a:solidFill>
                  <a:schemeClr val="bg1"/>
                </a:solidFill>
                <a:latin typeface="Poppins" pitchFamily="2" charset="77"/>
              </a:rPr>
              <a:t>bom humor  </a:t>
            </a:r>
            <a:r>
              <a:rPr lang="pt-BR" sz="6000" i="1" dirty="0">
                <a:solidFill>
                  <a:schemeClr val="bg1"/>
                </a:solidFill>
                <a:latin typeface="Poppins" pitchFamily="2" charset="77"/>
              </a:rPr>
              <a:t>é um estado emocional que torna as pessoas mais </a:t>
            </a:r>
            <a:r>
              <a:rPr lang="pt-BR" sz="6000" b="1" i="1" dirty="0">
                <a:solidFill>
                  <a:schemeClr val="bg1"/>
                </a:solidFill>
                <a:latin typeface="Poppins" pitchFamily="2" charset="77"/>
              </a:rPr>
              <a:t>intuitivas</a:t>
            </a:r>
            <a:r>
              <a:rPr lang="pt-BR" sz="6000" i="1" dirty="0">
                <a:solidFill>
                  <a:schemeClr val="bg1"/>
                </a:solidFill>
                <a:latin typeface="Poppins" pitchFamily="2" charset="77"/>
              </a:rPr>
              <a:t> e </a:t>
            </a:r>
            <a:r>
              <a:rPr lang="pt-BR" sz="6000" b="1" i="1" dirty="0">
                <a:solidFill>
                  <a:schemeClr val="bg1"/>
                </a:solidFill>
                <a:latin typeface="Poppins" pitchFamily="2" charset="77"/>
              </a:rPr>
              <a:t>criativas</a:t>
            </a:r>
            <a:endParaRPr lang="pt-BR" sz="6000" i="1" dirty="0">
              <a:solidFill>
                <a:schemeClr val="bg1"/>
              </a:solidFill>
              <a:latin typeface="Poppins" pitchFamily="2" charset="77"/>
              <a:cs typeface="Poppins" panose="020B0502040204020203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31AE944-0702-B739-6E06-274C58BDFB52}"/>
              </a:ext>
            </a:extLst>
          </p:cNvPr>
          <p:cNvSpPr txBox="1"/>
          <p:nvPr/>
        </p:nvSpPr>
        <p:spPr>
          <a:xfrm>
            <a:off x="1434400" y="754633"/>
            <a:ext cx="4220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52148">
              <a:defRPr/>
            </a:pPr>
            <a:r>
              <a:rPr lang="pt-BR" sz="3600" spc="-100" dirty="0">
                <a:solidFill>
                  <a:schemeClr val="bg1"/>
                </a:solidFill>
                <a:latin typeface="Poppins"/>
                <a:ea typeface="Poppins" panose="020B0502040204020203" pitchFamily="34" charset="0"/>
              </a:rPr>
              <a:t>Daniel Kahneman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1DC6764-7FE4-B084-4070-7F64325390B3}"/>
              </a:ext>
            </a:extLst>
          </p:cNvPr>
          <p:cNvSpPr txBox="1"/>
          <p:nvPr/>
        </p:nvSpPr>
        <p:spPr>
          <a:xfrm>
            <a:off x="1012371" y="9094373"/>
            <a:ext cx="6057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52148">
              <a:defRPr/>
            </a:pPr>
            <a:r>
              <a:rPr lang="pt-BR" sz="1800" dirty="0">
                <a:solidFill>
                  <a:schemeClr val="tx2"/>
                </a:solidFill>
                <a:latin typeface="Poppins"/>
                <a:ea typeface="Poppins" panose="020B0502040204020203" pitchFamily="34" charset="0"/>
              </a:rPr>
              <a:t>Referência atividade: Cláudio </a:t>
            </a:r>
            <a:r>
              <a:rPr lang="pt-BR" sz="1800" dirty="0" err="1">
                <a:solidFill>
                  <a:schemeClr val="tx2"/>
                </a:solidFill>
                <a:latin typeface="Poppins"/>
                <a:ea typeface="Poppins" panose="020B0502040204020203" pitchFamily="34" charset="0"/>
              </a:rPr>
              <a:t>Thebas</a:t>
            </a:r>
            <a:endParaRPr lang="pt-BR" sz="1800" dirty="0">
              <a:solidFill>
                <a:schemeClr val="tx2"/>
              </a:solidFill>
              <a:latin typeface="Poppins"/>
              <a:ea typeface="Poppins" panose="020B0502040204020203" pitchFamily="34" charset="0"/>
            </a:endParaRPr>
          </a:p>
        </p:txBody>
      </p:sp>
      <p:pic>
        <p:nvPicPr>
          <p:cNvPr id="5" name="Google Shape;84;p19">
            <a:extLst>
              <a:ext uri="{FF2B5EF4-FFF2-40B4-BE49-F238E27FC236}">
                <a16:creationId xmlns:a16="http://schemas.microsoft.com/office/drawing/2014/main" id="{AEDEAAAE-F992-8E80-6DD6-4A7489F6D63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8251" t="7475" r="81170" b="9"/>
          <a:stretch/>
        </p:blipFill>
        <p:spPr>
          <a:xfrm>
            <a:off x="15886288" y="0"/>
            <a:ext cx="1934623" cy="10287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8;p19">
            <a:extLst>
              <a:ext uri="{FF2B5EF4-FFF2-40B4-BE49-F238E27FC236}">
                <a16:creationId xmlns:a16="http://schemas.microsoft.com/office/drawing/2014/main" id="{73302C90-0DBA-8FFD-AEF2-F7712379426A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45046" y="299371"/>
            <a:ext cx="1017106" cy="508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Interview with Daniel Kahneman — Max Raskin">
            <a:extLst>
              <a:ext uri="{FF2B5EF4-FFF2-40B4-BE49-F238E27FC236}">
                <a16:creationId xmlns:a16="http://schemas.microsoft.com/office/drawing/2014/main" id="{2EC8D9D9-5709-02E5-726A-E9296C7E5F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61277" y="1566747"/>
            <a:ext cx="5181884" cy="7715250"/>
          </a:xfrm>
          <a:prstGeom prst="rect">
            <a:avLst/>
          </a:prstGeom>
        </p:spPr>
      </p:pic>
      <p:sp>
        <p:nvSpPr>
          <p:cNvPr id="9" name="Google Shape;1077;p216">
            <a:extLst>
              <a:ext uri="{FF2B5EF4-FFF2-40B4-BE49-F238E27FC236}">
                <a16:creationId xmlns:a16="http://schemas.microsoft.com/office/drawing/2014/main" id="{044124CC-60DD-843A-189D-10EEB29BD00D}"/>
              </a:ext>
            </a:extLst>
          </p:cNvPr>
          <p:cNvSpPr txBox="1"/>
          <p:nvPr/>
        </p:nvSpPr>
        <p:spPr>
          <a:xfrm>
            <a:off x="4800600" y="154458"/>
            <a:ext cx="12052999" cy="1431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defTabSz="1651000">
              <a:lnSpc>
                <a:spcPct val="150000"/>
              </a:lnSpc>
            </a:pPr>
            <a:r>
              <a:rPr lang="pt-BR" sz="5400" b="1" dirty="0">
                <a:solidFill>
                  <a:srgbClr val="F77F00"/>
                </a:solidFill>
                <a:latin typeface="Poppins" pitchFamily="2" charset="77"/>
              </a:rPr>
              <a:t>Daniel Kahneman</a:t>
            </a:r>
            <a:r>
              <a:rPr lang="pt-BR" sz="5400" dirty="0">
                <a:solidFill>
                  <a:srgbClr val="F77F00"/>
                </a:solidFill>
                <a:latin typeface="Poppins" pitchFamily="2" charset="77"/>
              </a:rPr>
              <a:t> </a:t>
            </a:r>
            <a:r>
              <a:rPr lang="pt-BR" sz="5400" dirty="0">
                <a:solidFill>
                  <a:schemeClr val="tx2"/>
                </a:solidFill>
                <a:latin typeface="Poppins" pitchFamily="2" charset="77"/>
              </a:rPr>
              <a:t>(1934–2024)</a:t>
            </a:r>
            <a:endParaRPr lang="pt-BR" sz="23900" b="1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</a:endParaRPr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94B136FD-D1BF-0AA9-685E-A660F6339692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-809446" y="-65834"/>
            <a:ext cx="3159415" cy="81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518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518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  <p:sp>
        <p:nvSpPr>
          <p:cNvPr id="11" name="Google Shape;1177;p221">
            <a:extLst>
              <a:ext uri="{FF2B5EF4-FFF2-40B4-BE49-F238E27FC236}">
                <a16:creationId xmlns:a16="http://schemas.microsoft.com/office/drawing/2014/main" id="{3CA89B92-EFDD-82C5-511B-112BBC5A6B98}"/>
              </a:ext>
            </a:extLst>
          </p:cNvPr>
          <p:cNvSpPr/>
          <p:nvPr/>
        </p:nvSpPr>
        <p:spPr>
          <a:xfrm>
            <a:off x="2424936" y="974460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2" name="Google Shape;1178;p221">
            <a:extLst>
              <a:ext uri="{FF2B5EF4-FFF2-40B4-BE49-F238E27FC236}">
                <a16:creationId xmlns:a16="http://schemas.microsoft.com/office/drawing/2014/main" id="{D10ABA90-BF6D-0081-E423-14719D844BEF}"/>
              </a:ext>
            </a:extLst>
          </p:cNvPr>
          <p:cNvSpPr/>
          <p:nvPr/>
        </p:nvSpPr>
        <p:spPr>
          <a:xfrm>
            <a:off x="4849871" y="974460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3" name="Google Shape;1179;p221">
            <a:extLst>
              <a:ext uri="{FF2B5EF4-FFF2-40B4-BE49-F238E27FC236}">
                <a16:creationId xmlns:a16="http://schemas.microsoft.com/office/drawing/2014/main" id="{8B32E545-51FC-E860-3111-792AF589E69F}"/>
              </a:ext>
            </a:extLst>
          </p:cNvPr>
          <p:cNvSpPr/>
          <p:nvPr/>
        </p:nvSpPr>
        <p:spPr>
          <a:xfrm>
            <a:off x="0" y="974460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647568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6AA09-763B-43B0-C922-FBE9E95E1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50C6FD5-75F0-2E7F-DE32-22506A11B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6" cy="10287000"/>
          </a:xfrm>
          <a:prstGeom prst="rect">
            <a:avLst/>
          </a:prstGeom>
        </p:spPr>
      </p:pic>
      <p:pic>
        <p:nvPicPr>
          <p:cNvPr id="7" name="Google Shape;88;p19">
            <a:extLst>
              <a:ext uri="{FF2B5EF4-FFF2-40B4-BE49-F238E27FC236}">
                <a16:creationId xmlns:a16="http://schemas.microsoft.com/office/drawing/2014/main" id="{AD36482D-CA28-FDBB-5BC0-16AFC7511F9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77;p221">
            <a:extLst>
              <a:ext uri="{FF2B5EF4-FFF2-40B4-BE49-F238E27FC236}">
                <a16:creationId xmlns:a16="http://schemas.microsoft.com/office/drawing/2014/main" id="{EC4FE729-8462-3007-9455-7097ABFB3E29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8;p221">
            <a:extLst>
              <a:ext uri="{FF2B5EF4-FFF2-40B4-BE49-F238E27FC236}">
                <a16:creationId xmlns:a16="http://schemas.microsoft.com/office/drawing/2014/main" id="{B51A5C8D-0B35-E7EE-925C-0FC62F0BEB27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0" name="Google Shape;1179;p221">
            <a:extLst>
              <a:ext uri="{FF2B5EF4-FFF2-40B4-BE49-F238E27FC236}">
                <a16:creationId xmlns:a16="http://schemas.microsoft.com/office/drawing/2014/main" id="{42F3B81E-2804-17CC-A021-33EE4B89CDE6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77251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7D22810A-EE78-8D98-D6AB-73ACF9A54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3B3F6232-F7C3-7FB3-FB12-E96889741A4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78774" y="2357210"/>
            <a:ext cx="11585826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 fontScale="92500" lnSpcReduction="10000"/>
          </a:bodyPr>
          <a:lstStyle/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Pós-graduado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 em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Neurociências e Comportamento (PUC-RS), Psicologia Positiva: Ciência do Bem-Estar e Autorrealização (PUC-RS), Neurociência da Aprendizagem e em Comunicação Empresarial e Institucional. Graduado em Gestão de Recursos Humanos.</a:t>
            </a:r>
          </a:p>
          <a:p>
            <a:pPr algn="just" defTabSz="1602548"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Autor dos livros </a:t>
            </a:r>
            <a:r>
              <a:rPr lang="pt-BR" sz="2400" i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“Cápsulas de Neurociência e Vida Contemporânea”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e</a:t>
            </a:r>
            <a:r>
              <a:rPr lang="pt-BR" sz="2400" i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 “Conhecimento Líquido: Insights sobre Neurociências, Aprendizagem e Humanização Organizacional”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.</a:t>
            </a:r>
          </a:p>
          <a:p>
            <a:pPr algn="just" defTabSz="1602548"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Mais de 16 anos de atuação desenvolvendo líderes e executivos</a:t>
            </a: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em organizações como Mackenzie, Merck, ESPM, Grupo Boticário, DASA, BMW, </a:t>
            </a:r>
            <a:r>
              <a:rPr lang="pt-BR" sz="2400" dirty="0" err="1">
                <a:solidFill>
                  <a:schemeClr val="bg2">
                    <a:lumMod val="10000"/>
                  </a:schemeClr>
                </a:solidFill>
                <a:latin typeface="Poppins"/>
              </a:rPr>
              <a:t>Abbvie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, Toyota, Santander, Eletrobras, TV Globo, Nissan, </a:t>
            </a:r>
            <a:r>
              <a:rPr lang="pt-BR" sz="2400" dirty="0" err="1">
                <a:solidFill>
                  <a:schemeClr val="bg2">
                    <a:lumMod val="10000"/>
                  </a:schemeClr>
                </a:solidFill>
                <a:latin typeface="Poppins"/>
              </a:rPr>
              <a:t>Sympla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 e Rede D’Or, entre outras. </a:t>
            </a:r>
          </a:p>
          <a:p>
            <a:pPr marL="19050" indent="0" algn="just" defTabSz="1602548">
              <a:buNone/>
              <a:defRPr/>
            </a:pPr>
            <a:endParaRPr lang="pt-BR" sz="2400" b="1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  <a:p>
            <a:pPr algn="just" defTabSz="1602548">
              <a:defRPr/>
            </a:pPr>
            <a:r>
              <a:rPr lang="pt-BR" sz="2400" b="1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Professor convidado em programas de MBA e Pós-graduação, </a:t>
            </a:r>
            <a:r>
              <a:rPr lang="pt-BR" sz="2400" dirty="0">
                <a:solidFill>
                  <a:schemeClr val="bg2">
                    <a:lumMod val="10000"/>
                  </a:schemeClr>
                </a:solidFill>
                <a:latin typeface="Poppins"/>
              </a:rPr>
              <a:t>conectando Gestão de Pessoas e Desenvolvimento Organizacional à evidências da Neurociência da Aprendizagem e da Psicologia Positiva.</a:t>
            </a:r>
            <a:endParaRPr lang="pt-BR" sz="2400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</p:txBody>
      </p:sp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83FE45C9-7260-4EF9-523F-B1BB82BD829E}"/>
              </a:ext>
            </a:extLst>
          </p:cNvPr>
          <p:cNvSpPr txBox="1"/>
          <p:nvPr/>
        </p:nvSpPr>
        <p:spPr>
          <a:xfrm>
            <a:off x="3741000" y="702571"/>
            <a:ext cx="14547000" cy="1415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r>
              <a:rPr lang="pt-BR" sz="8000" b="1" spc="-100" dirty="0">
                <a:solidFill>
                  <a:schemeClr val="tx2">
                    <a:lumMod val="75000"/>
                  </a:schemeClr>
                </a:solidFill>
                <a:latin typeface="Poppins"/>
                <a:ea typeface="Poppins" pitchFamily="34" charset="-122"/>
                <a:cs typeface="Poppins" panose="020B0502040204020203" pitchFamily="34" charset="0"/>
              </a:rPr>
              <a:t>Valter Bahia Filho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3DEA30-EC3F-FC94-8CEB-335A7FFBE0AC}"/>
              </a:ext>
            </a:extLst>
          </p:cNvPr>
          <p:cNvSpPr txBox="1"/>
          <p:nvPr/>
        </p:nvSpPr>
        <p:spPr>
          <a:xfrm>
            <a:off x="3972147" y="1797385"/>
            <a:ext cx="10250000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1602548">
              <a:defRPr/>
            </a:pPr>
            <a:r>
              <a:rPr lang="pt-BR" sz="2400" b="1" cap="all" dirty="0">
                <a:solidFill>
                  <a:schemeClr val="bg2">
                    <a:lumMod val="10000"/>
                  </a:schemeClr>
                </a:solidFill>
                <a:latin typeface="Poppins"/>
                <a:cs typeface="Poppins" panose="020B0604020202020204" pitchFamily="34" charset="0"/>
              </a:rPr>
              <a:t>CONSULTOR | Professor | Palestrante | Autor</a:t>
            </a:r>
            <a:endParaRPr lang="pt-BR" sz="2400" cap="all" dirty="0">
              <a:solidFill>
                <a:schemeClr val="bg2">
                  <a:lumMod val="10000"/>
                </a:schemeClr>
              </a:solidFill>
              <a:latin typeface="Poppins"/>
              <a:cs typeface="Poppins" panose="020B060402020202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36972F7-E25E-94F0-BBAB-27AE2441C8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83" t="16289"/>
          <a:stretch>
            <a:fillRect/>
          </a:stretch>
        </p:blipFill>
        <p:spPr>
          <a:xfrm>
            <a:off x="1025966" y="2357210"/>
            <a:ext cx="4877640" cy="6766277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0530185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3CEBF-139D-8825-6FCC-3E2ED3CDB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006E327-4A47-EE6F-BB60-8DF68EE7C0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928" y="0"/>
            <a:ext cx="18270140" cy="10287000"/>
          </a:xfrm>
          <a:prstGeom prst="rect">
            <a:avLst/>
          </a:prstGeom>
        </p:spPr>
      </p:pic>
      <p:pic>
        <p:nvPicPr>
          <p:cNvPr id="7" name="Google Shape;88;p19">
            <a:extLst>
              <a:ext uri="{FF2B5EF4-FFF2-40B4-BE49-F238E27FC236}">
                <a16:creationId xmlns:a16="http://schemas.microsoft.com/office/drawing/2014/main" id="{B94F93AE-C0CD-08AA-F152-1F88D82BA5E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77;p221">
            <a:extLst>
              <a:ext uri="{FF2B5EF4-FFF2-40B4-BE49-F238E27FC236}">
                <a16:creationId xmlns:a16="http://schemas.microsoft.com/office/drawing/2014/main" id="{19978F01-665F-D90A-E671-556F445E7450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8;p221">
            <a:extLst>
              <a:ext uri="{FF2B5EF4-FFF2-40B4-BE49-F238E27FC236}">
                <a16:creationId xmlns:a16="http://schemas.microsoft.com/office/drawing/2014/main" id="{5D28A70B-2F61-57F4-934A-68926E9AB471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0" name="Google Shape;1179;p221">
            <a:extLst>
              <a:ext uri="{FF2B5EF4-FFF2-40B4-BE49-F238E27FC236}">
                <a16:creationId xmlns:a16="http://schemas.microsoft.com/office/drawing/2014/main" id="{C2F84FEA-607E-2974-C938-267067EDAC2D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872270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065CA-F030-EA65-6ED2-1A01438CB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8EBBF09-C908-6F4B-70A9-CE5D0CDA8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7996" cy="10287000"/>
          </a:xfrm>
          <a:prstGeom prst="rect">
            <a:avLst/>
          </a:prstGeom>
        </p:spPr>
      </p:pic>
      <p:pic>
        <p:nvPicPr>
          <p:cNvPr id="7" name="Google Shape;88;p19">
            <a:extLst>
              <a:ext uri="{FF2B5EF4-FFF2-40B4-BE49-F238E27FC236}">
                <a16:creationId xmlns:a16="http://schemas.microsoft.com/office/drawing/2014/main" id="{3A4B6DF8-0D31-1498-AA6C-377DB753D3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60914" y="8086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177;p221">
            <a:extLst>
              <a:ext uri="{FF2B5EF4-FFF2-40B4-BE49-F238E27FC236}">
                <a16:creationId xmlns:a16="http://schemas.microsoft.com/office/drawing/2014/main" id="{27AE78F8-D666-0788-E09F-D090992EF73F}"/>
              </a:ext>
            </a:extLst>
          </p:cNvPr>
          <p:cNvSpPr/>
          <p:nvPr/>
        </p:nvSpPr>
        <p:spPr>
          <a:xfrm>
            <a:off x="11379561" y="125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9" name="Google Shape;1178;p221">
            <a:extLst>
              <a:ext uri="{FF2B5EF4-FFF2-40B4-BE49-F238E27FC236}">
                <a16:creationId xmlns:a16="http://schemas.microsoft.com/office/drawing/2014/main" id="{840CB261-571D-08B5-022C-9B8213A82F9C}"/>
              </a:ext>
            </a:extLst>
          </p:cNvPr>
          <p:cNvSpPr/>
          <p:nvPr/>
        </p:nvSpPr>
        <p:spPr>
          <a:xfrm>
            <a:off x="13804496" y="125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0" name="Google Shape;1179;p221">
            <a:extLst>
              <a:ext uri="{FF2B5EF4-FFF2-40B4-BE49-F238E27FC236}">
                <a16:creationId xmlns:a16="http://schemas.microsoft.com/office/drawing/2014/main" id="{89B7A01D-2629-694B-684F-B547A0341E99}"/>
              </a:ext>
            </a:extLst>
          </p:cNvPr>
          <p:cNvSpPr/>
          <p:nvPr/>
        </p:nvSpPr>
        <p:spPr>
          <a:xfrm>
            <a:off x="8954625" y="125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12574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67972D62-3AAE-74A4-A283-0571F922E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lão Retangular 3">
            <a:extLst>
              <a:ext uri="{FF2B5EF4-FFF2-40B4-BE49-F238E27FC236}">
                <a16:creationId xmlns:a16="http://schemas.microsoft.com/office/drawing/2014/main" id="{83765A66-F6E9-58EB-32F8-12E9038B8D3B}"/>
              </a:ext>
            </a:extLst>
          </p:cNvPr>
          <p:cNvSpPr/>
          <p:nvPr/>
        </p:nvSpPr>
        <p:spPr>
          <a:xfrm>
            <a:off x="6990860" y="2201317"/>
            <a:ext cx="10772775" cy="6866999"/>
          </a:xfrm>
          <a:prstGeom prst="wedgeRectCallout">
            <a:avLst>
              <a:gd name="adj1" fmla="val -63273"/>
              <a:gd name="adj2" fmla="val 1845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75" name="Google Shape;1075;p216">
            <a:extLst>
              <a:ext uri="{FF2B5EF4-FFF2-40B4-BE49-F238E27FC236}">
                <a16:creationId xmlns:a16="http://schemas.microsoft.com/office/drawing/2014/main" id="{989DDD2F-3665-55F2-622E-BDF7DFAF790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58074" y="2924728"/>
            <a:ext cx="9915525" cy="6867000"/>
          </a:xfrm>
          <a:prstGeom prst="rect">
            <a:avLst/>
          </a:prstGeom>
        </p:spPr>
        <p:txBody>
          <a:bodyPr spcFirstLastPara="1" wrap="square" lIns="186650" tIns="186650" rIns="186650" bIns="186650" anchor="t" anchorCtr="0">
            <a:normAutofit/>
          </a:bodyPr>
          <a:lstStyle/>
          <a:p>
            <a:pPr marL="0" indent="0">
              <a:buNone/>
            </a:pPr>
            <a:r>
              <a:rPr lang="pt-BR" sz="5400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Eu prefiro ser essa metamorfose ambulante, do que ter aquela velha </a:t>
            </a:r>
            <a:r>
              <a:rPr lang="pt-BR" sz="5400" b="1" i="1" dirty="0">
                <a:solidFill>
                  <a:schemeClr val="bg1"/>
                </a:solidFill>
                <a:latin typeface="Poppins" pitchFamily="2" charset="77"/>
                <a:cs typeface="Poppins" panose="020B0502040204020203" pitchFamily="34" charset="0"/>
              </a:rPr>
              <a:t>opinião formada sobre tudo</a:t>
            </a:r>
          </a:p>
        </p:txBody>
      </p:sp>
      <p:sp>
        <p:nvSpPr>
          <p:cNvPr id="1077" name="Google Shape;1077;p216">
            <a:extLst>
              <a:ext uri="{FF2B5EF4-FFF2-40B4-BE49-F238E27FC236}">
                <a16:creationId xmlns:a16="http://schemas.microsoft.com/office/drawing/2014/main" id="{DB6AFB1E-C0EC-D062-173E-EE06289F9F52}"/>
              </a:ext>
            </a:extLst>
          </p:cNvPr>
          <p:cNvSpPr txBox="1"/>
          <p:nvPr/>
        </p:nvSpPr>
        <p:spPr>
          <a:xfrm>
            <a:off x="3613060" y="22302"/>
            <a:ext cx="14547000" cy="170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defTabSz="1651000">
              <a:lnSpc>
                <a:spcPct val="150000"/>
              </a:lnSpc>
            </a:pPr>
            <a:r>
              <a:rPr lang="pt-BR" sz="6600" b="1" dirty="0">
                <a:solidFill>
                  <a:srgbClr val="F77F00"/>
                </a:solidFill>
                <a:latin typeface="Poppins" panose="020B0502040204020203" pitchFamily="34" charset="0"/>
                <a:cs typeface="Poppins" panose="020B0502040204020203" pitchFamily="34" charset="0"/>
              </a:rPr>
              <a:t>Raul Seixas </a:t>
            </a:r>
            <a:r>
              <a:rPr lang="pt-BR" sz="4400" dirty="0">
                <a:solidFill>
                  <a:schemeClr val="tx2"/>
                </a:solidFill>
                <a:latin typeface="Poppins" pitchFamily="2" charset="77"/>
              </a:rPr>
              <a:t>(1945–1989)</a:t>
            </a:r>
            <a:endParaRPr lang="pt-BR" sz="5400" b="1" dirty="0">
              <a:solidFill>
                <a:schemeClr val="tx2"/>
              </a:solidFill>
              <a:latin typeface="Poppins" pitchFamily="2" charset="77"/>
              <a:ea typeface="Poppins" panose="020B060403050404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7F927C-F6F5-7AD7-259C-740197B28F7D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5000897" y="413679"/>
            <a:ext cx="3159415" cy="8107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518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518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  <p:pic>
        <p:nvPicPr>
          <p:cNvPr id="11" name="Imagem 10" descr="Elizabeth Bishop e Raul Seixas - Rascunho">
            <a:extLst>
              <a:ext uri="{FF2B5EF4-FFF2-40B4-BE49-F238E27FC236}">
                <a16:creationId xmlns:a16="http://schemas.microsoft.com/office/drawing/2014/main" id="{4F43BE06-5274-8C4A-8CB4-5E18B922D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65" y="2201317"/>
            <a:ext cx="5178771" cy="6971422"/>
          </a:xfrm>
          <a:prstGeom prst="rect">
            <a:avLst/>
          </a:prstGeom>
        </p:spPr>
      </p:pic>
      <p:sp>
        <p:nvSpPr>
          <p:cNvPr id="12" name="Google Shape;1177;p221">
            <a:extLst>
              <a:ext uri="{FF2B5EF4-FFF2-40B4-BE49-F238E27FC236}">
                <a16:creationId xmlns:a16="http://schemas.microsoft.com/office/drawing/2014/main" id="{CB4398BE-0187-60C8-48E0-C793640CC9D1}"/>
              </a:ext>
            </a:extLst>
          </p:cNvPr>
          <p:cNvSpPr/>
          <p:nvPr/>
        </p:nvSpPr>
        <p:spPr>
          <a:xfrm>
            <a:off x="12572962" y="974459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3" name="Google Shape;1178;p221">
            <a:extLst>
              <a:ext uri="{FF2B5EF4-FFF2-40B4-BE49-F238E27FC236}">
                <a16:creationId xmlns:a16="http://schemas.microsoft.com/office/drawing/2014/main" id="{39981D3B-FD9F-E11F-7A27-F339B9283B27}"/>
              </a:ext>
            </a:extLst>
          </p:cNvPr>
          <p:cNvSpPr/>
          <p:nvPr/>
        </p:nvSpPr>
        <p:spPr>
          <a:xfrm>
            <a:off x="14997897" y="9744590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4" name="Google Shape;1179;p221">
            <a:extLst>
              <a:ext uri="{FF2B5EF4-FFF2-40B4-BE49-F238E27FC236}">
                <a16:creationId xmlns:a16="http://schemas.microsoft.com/office/drawing/2014/main" id="{66191C23-4FF4-F5F4-F651-6AEB5ECF3BC4}"/>
              </a:ext>
            </a:extLst>
          </p:cNvPr>
          <p:cNvSpPr/>
          <p:nvPr/>
        </p:nvSpPr>
        <p:spPr>
          <a:xfrm>
            <a:off x="10148026" y="974459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017334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>
          <a:extLst>
            <a:ext uri="{FF2B5EF4-FFF2-40B4-BE49-F238E27FC236}">
              <a16:creationId xmlns:a16="http://schemas.microsoft.com/office/drawing/2014/main" id="{33B100AE-2A92-ECD8-D5F9-B5F7A25F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70" title="Banco de Imagens _ 1 - 2025-06-24T201324.004.png">
            <a:extLst>
              <a:ext uri="{FF2B5EF4-FFF2-40B4-BE49-F238E27FC236}">
                <a16:creationId xmlns:a16="http://schemas.microsoft.com/office/drawing/2014/main" id="{2D3CD2AD-1144-C1A6-EB3C-83024D796D7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16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70">
            <a:extLst>
              <a:ext uri="{FF2B5EF4-FFF2-40B4-BE49-F238E27FC236}">
                <a16:creationId xmlns:a16="http://schemas.microsoft.com/office/drawing/2014/main" id="{D161F4F1-A21F-7DC8-8F08-27B999637BCA}"/>
              </a:ext>
            </a:extLst>
          </p:cNvPr>
          <p:cNvSpPr txBox="1"/>
          <p:nvPr/>
        </p:nvSpPr>
        <p:spPr>
          <a:xfrm>
            <a:off x="1511400" y="1757973"/>
            <a:ext cx="8547000" cy="6771054"/>
          </a:xfrm>
          <a:prstGeom prst="rect">
            <a:avLst/>
          </a:prstGeom>
          <a:noFill/>
          <a:ln>
            <a:noFill/>
          </a:ln>
          <a:effectLst>
            <a:outerShdw blurRad="1214438" dist="219075" dir="5400000" algn="bl" rotWithShape="0">
              <a:srgbClr val="000000">
                <a:alpha val="87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Você não pode </a:t>
            </a:r>
            <a:r>
              <a:rPr lang="pt-BR" sz="7200" b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controlar as ondas</a:t>
            </a:r>
            <a:r>
              <a:rPr lang="pt-BR" sz="7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, mas pode </a:t>
            </a:r>
            <a:r>
              <a:rPr lang="pt-BR" sz="7200" b="1" dirty="0">
                <a:solidFill>
                  <a:srgbClr val="F77F00"/>
                </a:solidFill>
                <a:latin typeface="Poppins"/>
                <a:ea typeface="Poppins"/>
                <a:cs typeface="Poppins"/>
                <a:sym typeface="Poppins"/>
              </a:rPr>
              <a:t>aprender a surfar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pt-BR" sz="7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4000" i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Jon </a:t>
            </a:r>
            <a:r>
              <a:rPr lang="pt-BR" sz="4000" i="1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Kabat</a:t>
            </a:r>
            <a:r>
              <a:rPr lang="pt-BR" sz="4000" i="1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-Zinn</a:t>
            </a:r>
            <a:br>
              <a:rPr lang="pt-BR" sz="72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28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36" name="Google Shape;336;p70">
            <a:extLst>
              <a:ext uri="{FF2B5EF4-FFF2-40B4-BE49-F238E27FC236}">
                <a16:creationId xmlns:a16="http://schemas.microsoft.com/office/drawing/2014/main" id="{2B7BD1A3-5509-0EA2-AA76-2EF6587AD96E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11452" y="9335427"/>
            <a:ext cx="328525" cy="32854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70">
            <a:extLst>
              <a:ext uri="{FF2B5EF4-FFF2-40B4-BE49-F238E27FC236}">
                <a16:creationId xmlns:a16="http://schemas.microsoft.com/office/drawing/2014/main" id="{FE1C5B1E-3EF8-EDF5-70BF-4564FB0B2AB2}"/>
              </a:ext>
            </a:extLst>
          </p:cNvPr>
          <p:cNvSpPr txBox="1"/>
          <p:nvPr/>
        </p:nvSpPr>
        <p:spPr>
          <a:xfrm>
            <a:off x="2239974" y="9284150"/>
            <a:ext cx="4691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@</a:t>
            </a:r>
            <a:r>
              <a:rPr lang="pt-BR" sz="1600" dirty="0" err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Shana.eleve</a:t>
            </a:r>
            <a:endParaRPr sz="1600" dirty="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59A2ED53-F5DE-4B90-81CC-4FCA7655A7C0}"/>
              </a:ext>
            </a:extLst>
          </p:cNvPr>
          <p:cNvSpPr>
            <a:spLocks noChangeArrowheads="1"/>
          </p:cNvSpPr>
          <p:nvPr/>
        </p:nvSpPr>
        <p:spPr bwMode="auto">
          <a:xfrm rot="582510">
            <a:off x="-377785" y="485581"/>
            <a:ext cx="2232990" cy="475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lIns="135000" tIns="67500" rIns="135000" bIns="67500">
            <a:spAutoFit/>
          </a:bodyPr>
          <a:lstStyle/>
          <a:p>
            <a:pPr algn="ctr">
              <a:tabLst>
                <a:tab pos="0" algn="l"/>
                <a:tab pos="671459" algn="l"/>
                <a:tab pos="1345308" algn="l"/>
                <a:tab pos="2019150" algn="l"/>
                <a:tab pos="2692995" algn="l"/>
                <a:tab pos="3366836" algn="l"/>
                <a:tab pos="4040681" algn="l"/>
                <a:tab pos="4714523" algn="l"/>
                <a:tab pos="5388368" algn="l"/>
                <a:tab pos="6062211" algn="l"/>
                <a:tab pos="6736053" algn="l"/>
                <a:tab pos="7409892" algn="l"/>
                <a:tab pos="8083739" algn="l"/>
                <a:tab pos="8757581" algn="l"/>
                <a:tab pos="9431424" algn="l"/>
                <a:tab pos="10105269" algn="l"/>
                <a:tab pos="10779113" algn="l"/>
                <a:tab pos="11452953" algn="l"/>
                <a:tab pos="12126800" algn="l"/>
                <a:tab pos="12800640" algn="l"/>
                <a:tab pos="13474485" algn="l"/>
              </a:tabLst>
              <a:defRPr/>
            </a:pPr>
            <a:r>
              <a:rPr lang="pt-BR" altLang="en-US" sz="30000" dirty="0">
                <a:solidFill>
                  <a:srgbClr val="F77F00"/>
                </a:solidFill>
                <a:latin typeface="Poppins" panose="03090702030407020403" pitchFamily="66" charset="0"/>
              </a:rPr>
              <a:t>“</a:t>
            </a:r>
            <a:endParaRPr lang="pt-BR" sz="30000" dirty="0">
              <a:solidFill>
                <a:srgbClr val="F77F00"/>
              </a:solidFill>
              <a:latin typeface="Poppins" panose="03090702030407020403" pitchFamily="66" charset="0"/>
            </a:endParaRPr>
          </a:p>
        </p:txBody>
      </p:sp>
      <p:sp>
        <p:nvSpPr>
          <p:cNvPr id="3" name="Google Shape;1177;p221">
            <a:extLst>
              <a:ext uri="{FF2B5EF4-FFF2-40B4-BE49-F238E27FC236}">
                <a16:creationId xmlns:a16="http://schemas.microsoft.com/office/drawing/2014/main" id="{DF6BA58A-C380-6610-3A52-1093EBFC2B55}"/>
              </a:ext>
            </a:extLst>
          </p:cNvPr>
          <p:cNvSpPr/>
          <p:nvPr/>
        </p:nvSpPr>
        <p:spPr>
          <a:xfrm>
            <a:off x="2424936" y="-16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4" name="Google Shape;1178;p221">
            <a:extLst>
              <a:ext uri="{FF2B5EF4-FFF2-40B4-BE49-F238E27FC236}">
                <a16:creationId xmlns:a16="http://schemas.microsoft.com/office/drawing/2014/main" id="{4E313926-1A4C-31D1-1083-390FFF9D67E5}"/>
              </a:ext>
            </a:extLst>
          </p:cNvPr>
          <p:cNvSpPr/>
          <p:nvPr/>
        </p:nvSpPr>
        <p:spPr>
          <a:xfrm>
            <a:off x="4849871" y="-16"/>
            <a:ext cx="3290083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5" name="Google Shape;1179;p221">
            <a:extLst>
              <a:ext uri="{FF2B5EF4-FFF2-40B4-BE49-F238E27FC236}">
                <a16:creationId xmlns:a16="http://schemas.microsoft.com/office/drawing/2014/main" id="{BAE89D69-860C-ACA6-9C0D-1C89A9D845DB}"/>
              </a:ext>
            </a:extLst>
          </p:cNvPr>
          <p:cNvSpPr/>
          <p:nvPr/>
        </p:nvSpPr>
        <p:spPr>
          <a:xfrm>
            <a:off x="0" y="-16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40345526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>
          <a:extLst>
            <a:ext uri="{FF2B5EF4-FFF2-40B4-BE49-F238E27FC236}">
              <a16:creationId xmlns:a16="http://schemas.microsoft.com/office/drawing/2014/main" id="{10CCBA2A-4AF1-1EF7-CE7D-2D88F4E64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1">
            <a:extLst>
              <a:ext uri="{FF2B5EF4-FFF2-40B4-BE49-F238E27FC236}">
                <a16:creationId xmlns:a16="http://schemas.microsoft.com/office/drawing/2014/main" id="{624EF62C-306D-BBA6-41C5-17D060057293}"/>
              </a:ext>
            </a:extLst>
          </p:cNvPr>
          <p:cNvSpPr txBox="1"/>
          <p:nvPr/>
        </p:nvSpPr>
        <p:spPr>
          <a:xfrm>
            <a:off x="236575" y="100554"/>
            <a:ext cx="6778800" cy="10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800" b="1" dirty="0">
                <a:solidFill>
                  <a:srgbClr val="F77F00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Recomendações</a:t>
            </a:r>
            <a:endParaRPr sz="4400" b="1" dirty="0">
              <a:solidFill>
                <a:srgbClr val="F77F00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43" name="Google Shape;343;p71">
            <a:extLst>
              <a:ext uri="{FF2B5EF4-FFF2-40B4-BE49-F238E27FC236}">
                <a16:creationId xmlns:a16="http://schemas.microsoft.com/office/drawing/2014/main" id="{131F4523-4A37-98B8-3596-4FD4783875C2}"/>
              </a:ext>
            </a:extLst>
          </p:cNvPr>
          <p:cNvSpPr/>
          <p:nvPr/>
        </p:nvSpPr>
        <p:spPr>
          <a:xfrm>
            <a:off x="15031" y="1550950"/>
            <a:ext cx="10213800" cy="4066200"/>
          </a:xfrm>
          <a:prstGeom prst="rect">
            <a:avLst/>
          </a:prstGeom>
          <a:solidFill>
            <a:schemeClr val="tx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 pitchFamily="2" charset="77"/>
            </a:endParaRPr>
          </a:p>
        </p:txBody>
      </p:sp>
      <p:sp>
        <p:nvSpPr>
          <p:cNvPr id="344" name="Google Shape;344;p71">
            <a:extLst>
              <a:ext uri="{FF2B5EF4-FFF2-40B4-BE49-F238E27FC236}">
                <a16:creationId xmlns:a16="http://schemas.microsoft.com/office/drawing/2014/main" id="{3813646A-8E77-3793-0C8D-26D43451A54D}"/>
              </a:ext>
            </a:extLst>
          </p:cNvPr>
          <p:cNvSpPr/>
          <p:nvPr/>
        </p:nvSpPr>
        <p:spPr>
          <a:xfrm>
            <a:off x="4875" y="6220942"/>
            <a:ext cx="10213800" cy="4066200"/>
          </a:xfrm>
          <a:prstGeom prst="rect">
            <a:avLst/>
          </a:prstGeom>
          <a:solidFill>
            <a:srgbClr val="F77F0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 pitchFamily="2" charset="77"/>
            </a:endParaRPr>
          </a:p>
        </p:txBody>
      </p:sp>
      <p:sp>
        <p:nvSpPr>
          <p:cNvPr id="345" name="Google Shape;345;p71">
            <a:extLst>
              <a:ext uri="{FF2B5EF4-FFF2-40B4-BE49-F238E27FC236}">
                <a16:creationId xmlns:a16="http://schemas.microsoft.com/office/drawing/2014/main" id="{C758954F-D0E3-59E8-11A6-AB920B46CADA}"/>
              </a:ext>
            </a:extLst>
          </p:cNvPr>
          <p:cNvSpPr/>
          <p:nvPr/>
        </p:nvSpPr>
        <p:spPr>
          <a:xfrm>
            <a:off x="10218675" y="363434"/>
            <a:ext cx="8069400" cy="4886400"/>
          </a:xfrm>
          <a:prstGeom prst="rect">
            <a:avLst/>
          </a:prstGeom>
          <a:solidFill>
            <a:schemeClr val="tx2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 pitchFamily="2" charset="77"/>
            </a:endParaRPr>
          </a:p>
        </p:txBody>
      </p:sp>
      <p:sp>
        <p:nvSpPr>
          <p:cNvPr id="346" name="Google Shape;346;p71">
            <a:extLst>
              <a:ext uri="{FF2B5EF4-FFF2-40B4-BE49-F238E27FC236}">
                <a16:creationId xmlns:a16="http://schemas.microsoft.com/office/drawing/2014/main" id="{CD93065A-589E-9F12-2978-284661FACF8F}"/>
              </a:ext>
            </a:extLst>
          </p:cNvPr>
          <p:cNvSpPr/>
          <p:nvPr/>
        </p:nvSpPr>
        <p:spPr>
          <a:xfrm>
            <a:off x="10657725" y="133934"/>
            <a:ext cx="7191300" cy="585300"/>
          </a:xfrm>
          <a:prstGeom prst="roundRect">
            <a:avLst>
              <a:gd name="adj" fmla="val 16667"/>
            </a:avLst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334155"/>
              </a:buClr>
              <a:buSzPts val="1800"/>
              <a:buFont typeface="Poppins"/>
              <a:buNone/>
            </a:pPr>
            <a:r>
              <a:rPr lang="pt-BR" sz="28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Filmes</a:t>
            </a:r>
            <a:endParaRPr sz="24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47" name="Google Shape;347;p71">
            <a:extLst>
              <a:ext uri="{FF2B5EF4-FFF2-40B4-BE49-F238E27FC236}">
                <a16:creationId xmlns:a16="http://schemas.microsoft.com/office/drawing/2014/main" id="{E82BEED3-BB1F-76F5-2ED9-59FEC39D19E0}"/>
              </a:ext>
            </a:extLst>
          </p:cNvPr>
          <p:cNvSpPr/>
          <p:nvPr/>
        </p:nvSpPr>
        <p:spPr>
          <a:xfrm>
            <a:off x="338281" y="1282800"/>
            <a:ext cx="7191300" cy="585300"/>
          </a:xfrm>
          <a:prstGeom prst="roundRect">
            <a:avLst>
              <a:gd name="adj" fmla="val 16667"/>
            </a:avLst>
          </a:prstGeom>
          <a:solidFill>
            <a:srgbClr val="F77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Livros</a:t>
            </a:r>
            <a:endParaRPr sz="2800" dirty="0">
              <a:solidFill>
                <a:schemeClr val="bg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48" name="Google Shape;348;p71">
            <a:extLst>
              <a:ext uri="{FF2B5EF4-FFF2-40B4-BE49-F238E27FC236}">
                <a16:creationId xmlns:a16="http://schemas.microsoft.com/office/drawing/2014/main" id="{CD969C75-86F8-D3A5-1405-220A8962EF3E}"/>
              </a:ext>
            </a:extLst>
          </p:cNvPr>
          <p:cNvSpPr/>
          <p:nvPr/>
        </p:nvSpPr>
        <p:spPr>
          <a:xfrm>
            <a:off x="328125" y="5928300"/>
            <a:ext cx="7191300" cy="5853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Aplicativos</a:t>
            </a:r>
            <a:endParaRPr sz="28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50" name="Google Shape;350;p71" title="51x5aXdYW-L._SY445_SX342_PQ26_.jpg">
            <a:extLst>
              <a:ext uri="{FF2B5EF4-FFF2-40B4-BE49-F238E27FC236}">
                <a16:creationId xmlns:a16="http://schemas.microsoft.com/office/drawing/2014/main" id="{11E2C75B-F2A7-26DF-887F-AA4C1FB0DBB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352" b="1352"/>
          <a:stretch/>
        </p:blipFill>
        <p:spPr>
          <a:xfrm>
            <a:off x="5257862" y="2385126"/>
            <a:ext cx="1890986" cy="264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71" title="71l03I3TVqL.jpg">
            <a:extLst>
              <a:ext uri="{FF2B5EF4-FFF2-40B4-BE49-F238E27FC236}">
                <a16:creationId xmlns:a16="http://schemas.microsoft.com/office/drawing/2014/main" id="{490EDD04-D2AA-80B6-3D28-259DE449C9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409" b="1409"/>
          <a:stretch/>
        </p:blipFill>
        <p:spPr>
          <a:xfrm>
            <a:off x="7529581" y="2385293"/>
            <a:ext cx="1890986" cy="264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71" title="unnamed.png">
            <a:extLst>
              <a:ext uri="{FF2B5EF4-FFF2-40B4-BE49-F238E27FC236}">
                <a16:creationId xmlns:a16="http://schemas.microsoft.com/office/drawing/2014/main" id="{3A09CEF5-0DE5-564B-AAF6-A14C69C1B82C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5825" y="6867750"/>
            <a:ext cx="1264800" cy="1264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54" name="Google Shape;354;p71" title="unnamed.jpg">
            <a:extLst>
              <a:ext uri="{FF2B5EF4-FFF2-40B4-BE49-F238E27FC236}">
                <a16:creationId xmlns:a16="http://schemas.microsoft.com/office/drawing/2014/main" id="{9B461452-E30F-3465-2561-7D17908AC105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36650" y="6867750"/>
            <a:ext cx="1264800" cy="1264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55" name="Google Shape;355;p71" title="unnamed (1).jpg">
            <a:extLst>
              <a:ext uri="{FF2B5EF4-FFF2-40B4-BE49-F238E27FC236}">
                <a16:creationId xmlns:a16="http://schemas.microsoft.com/office/drawing/2014/main" id="{421F0CFA-13F8-659F-B13C-609471024BE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15825" y="8555900"/>
            <a:ext cx="1264800" cy="1264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356" name="Google Shape;356;p71" title="unnamed (1).png">
            <a:extLst>
              <a:ext uri="{FF2B5EF4-FFF2-40B4-BE49-F238E27FC236}">
                <a16:creationId xmlns:a16="http://schemas.microsoft.com/office/drawing/2014/main" id="{929FF691-932F-4B5B-EF62-20A35EB2F3C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36650" y="8555900"/>
            <a:ext cx="1264800" cy="1264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57" name="Google Shape;357;p71">
            <a:extLst>
              <a:ext uri="{FF2B5EF4-FFF2-40B4-BE49-F238E27FC236}">
                <a16:creationId xmlns:a16="http://schemas.microsoft.com/office/drawing/2014/main" id="{85F8C304-D137-31C8-311D-FBD5B029BCBF}"/>
              </a:ext>
            </a:extLst>
          </p:cNvPr>
          <p:cNvSpPr txBox="1"/>
          <p:nvPr/>
        </p:nvSpPr>
        <p:spPr>
          <a:xfrm>
            <a:off x="2471950" y="7123050"/>
            <a:ext cx="19755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Lojong 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(meditação)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58" name="Google Shape;358;p71">
            <a:extLst>
              <a:ext uri="{FF2B5EF4-FFF2-40B4-BE49-F238E27FC236}">
                <a16:creationId xmlns:a16="http://schemas.microsoft.com/office/drawing/2014/main" id="{3CD195F7-7DF8-30DF-B3EF-5B1C468D380A}"/>
              </a:ext>
            </a:extLst>
          </p:cNvPr>
          <p:cNvSpPr txBox="1"/>
          <p:nvPr/>
        </p:nvSpPr>
        <p:spPr>
          <a:xfrm>
            <a:off x="2471950" y="8811200"/>
            <a:ext cx="19755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Headspace 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(meditação)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59" name="Google Shape;359;p71">
            <a:extLst>
              <a:ext uri="{FF2B5EF4-FFF2-40B4-BE49-F238E27FC236}">
                <a16:creationId xmlns:a16="http://schemas.microsoft.com/office/drawing/2014/main" id="{C9DD9DD6-0A77-CCDF-6F76-6CD6CC39D9A3}"/>
              </a:ext>
            </a:extLst>
          </p:cNvPr>
          <p:cNvSpPr txBox="1"/>
          <p:nvPr/>
        </p:nvSpPr>
        <p:spPr>
          <a:xfrm>
            <a:off x="6886175" y="7123050"/>
            <a:ext cx="2873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Calm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(sons e meditações para relaxamento)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60" name="Google Shape;360;p71">
            <a:extLst>
              <a:ext uri="{FF2B5EF4-FFF2-40B4-BE49-F238E27FC236}">
                <a16:creationId xmlns:a16="http://schemas.microsoft.com/office/drawing/2014/main" id="{6E2833A6-ACE9-1711-1E59-DC59D4BDE630}"/>
              </a:ext>
            </a:extLst>
          </p:cNvPr>
          <p:cNvSpPr txBox="1"/>
          <p:nvPr/>
        </p:nvSpPr>
        <p:spPr>
          <a:xfrm>
            <a:off x="6886175" y="8811200"/>
            <a:ext cx="28734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Breathwrk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(técnicas de respiração)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61" name="Google Shape;361;p71">
            <a:extLst>
              <a:ext uri="{FF2B5EF4-FFF2-40B4-BE49-F238E27FC236}">
                <a16:creationId xmlns:a16="http://schemas.microsoft.com/office/drawing/2014/main" id="{A6B3697D-C77C-A7E8-2277-6A432C65D735}"/>
              </a:ext>
            </a:extLst>
          </p:cNvPr>
          <p:cNvSpPr/>
          <p:nvPr/>
        </p:nvSpPr>
        <p:spPr>
          <a:xfrm>
            <a:off x="10657725" y="5833350"/>
            <a:ext cx="7191300" cy="5853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Séries</a:t>
            </a:r>
            <a:endParaRPr sz="2400" dirty="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62" name="Google Shape;362;p71">
            <a:extLst>
              <a:ext uri="{FF2B5EF4-FFF2-40B4-BE49-F238E27FC236}">
                <a16:creationId xmlns:a16="http://schemas.microsoft.com/office/drawing/2014/main" id="{9A0C74F6-8E92-95A0-E4DD-4463CF3F358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513" b="1503"/>
          <a:stretch/>
        </p:blipFill>
        <p:spPr>
          <a:xfrm>
            <a:off x="14350129" y="1013084"/>
            <a:ext cx="1650542" cy="2371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71">
            <a:extLst>
              <a:ext uri="{FF2B5EF4-FFF2-40B4-BE49-F238E27FC236}">
                <a16:creationId xmlns:a16="http://schemas.microsoft.com/office/drawing/2014/main" id="{66C4CC37-1BA7-4EE2-5A2B-C50AEFC6A722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3540" r="3540"/>
          <a:stretch/>
        </p:blipFill>
        <p:spPr>
          <a:xfrm>
            <a:off x="10643250" y="1013084"/>
            <a:ext cx="1650550" cy="2371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71">
            <a:extLst>
              <a:ext uri="{FF2B5EF4-FFF2-40B4-BE49-F238E27FC236}">
                <a16:creationId xmlns:a16="http://schemas.microsoft.com/office/drawing/2014/main" id="{E90C235F-FB21-09BB-4AF3-5825D1C147E3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387" r="397"/>
          <a:stretch/>
        </p:blipFill>
        <p:spPr>
          <a:xfrm>
            <a:off x="12496693" y="1013084"/>
            <a:ext cx="1650544" cy="2371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71" title="AAAABZ-x34HTfVZxAvGKP2zd33fg-kfB95v7j7jaiNLrpLuQ9BC_d28P9I9B8ujRBzqB1HamHNclo3CdzTWjKyHXJ4AZgmRgPijb8_mO.jpg">
            <a:extLst>
              <a:ext uri="{FF2B5EF4-FFF2-40B4-BE49-F238E27FC236}">
                <a16:creationId xmlns:a16="http://schemas.microsoft.com/office/drawing/2014/main" id="{85B72D5F-8983-2E60-2D02-2412A15ECE73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35383" r="25467"/>
          <a:stretch/>
        </p:blipFill>
        <p:spPr>
          <a:xfrm>
            <a:off x="16203564" y="1013084"/>
            <a:ext cx="1650542" cy="2371472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71">
            <a:extLst>
              <a:ext uri="{FF2B5EF4-FFF2-40B4-BE49-F238E27FC236}">
                <a16:creationId xmlns:a16="http://schemas.microsoft.com/office/drawing/2014/main" id="{18764F04-3263-CA5B-B423-C5390BC599C6}"/>
              </a:ext>
            </a:extLst>
          </p:cNvPr>
          <p:cNvSpPr txBox="1"/>
          <p:nvPr/>
        </p:nvSpPr>
        <p:spPr>
          <a:xfrm>
            <a:off x="10657725" y="3476134"/>
            <a:ext cx="16506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Sully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(PrimeVideo)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67" name="Google Shape;367;p71">
            <a:extLst>
              <a:ext uri="{FF2B5EF4-FFF2-40B4-BE49-F238E27FC236}">
                <a16:creationId xmlns:a16="http://schemas.microsoft.com/office/drawing/2014/main" id="{BD818A02-AFBF-731C-9363-8F758A5A472D}"/>
              </a:ext>
            </a:extLst>
          </p:cNvPr>
          <p:cNvSpPr txBox="1"/>
          <p:nvPr/>
        </p:nvSpPr>
        <p:spPr>
          <a:xfrm>
            <a:off x="12496663" y="3476134"/>
            <a:ext cx="1650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Divertidamente 1 &amp; 2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(Disney+)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68" name="Google Shape;368;p71">
            <a:extLst>
              <a:ext uri="{FF2B5EF4-FFF2-40B4-BE49-F238E27FC236}">
                <a16:creationId xmlns:a16="http://schemas.microsoft.com/office/drawing/2014/main" id="{24BF90D6-A604-ED21-391B-7AFFEBB6ED30}"/>
              </a:ext>
            </a:extLst>
          </p:cNvPr>
          <p:cNvSpPr txBox="1"/>
          <p:nvPr/>
        </p:nvSpPr>
        <p:spPr>
          <a:xfrm>
            <a:off x="14335613" y="3476134"/>
            <a:ext cx="1650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Senhor estagiário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(HBO+)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sp>
        <p:nvSpPr>
          <p:cNvPr id="369" name="Google Shape;369;p71">
            <a:extLst>
              <a:ext uri="{FF2B5EF4-FFF2-40B4-BE49-F238E27FC236}">
                <a16:creationId xmlns:a16="http://schemas.microsoft.com/office/drawing/2014/main" id="{89867EDA-A686-94C6-FAFB-36DCB9317D4B}"/>
              </a:ext>
            </a:extLst>
          </p:cNvPr>
          <p:cNvSpPr txBox="1"/>
          <p:nvPr/>
        </p:nvSpPr>
        <p:spPr>
          <a:xfrm>
            <a:off x="16174575" y="3476134"/>
            <a:ext cx="15600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Brené Brown</a:t>
            </a:r>
            <a:br>
              <a:rPr lang="pt-BR" sz="20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lt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(Netflix)</a:t>
            </a:r>
            <a:endParaRPr sz="1700">
              <a:solidFill>
                <a:schemeClr val="lt1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70" name="Google Shape;370;p71" title="the-bold-type-nova-serie-de-moda-da-netflix-capa-20210514150008 (1).png">
            <a:extLst>
              <a:ext uri="{FF2B5EF4-FFF2-40B4-BE49-F238E27FC236}">
                <a16:creationId xmlns:a16="http://schemas.microsoft.com/office/drawing/2014/main" id="{B0EEFF41-2A49-8496-0B96-BE114D739B8B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l="15200" r="15200"/>
          <a:stretch/>
        </p:blipFill>
        <p:spPr>
          <a:xfrm>
            <a:off x="10657725" y="6706316"/>
            <a:ext cx="1650551" cy="2371512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71">
            <a:extLst>
              <a:ext uri="{FF2B5EF4-FFF2-40B4-BE49-F238E27FC236}">
                <a16:creationId xmlns:a16="http://schemas.microsoft.com/office/drawing/2014/main" id="{BE366DA8-E609-EDC1-5416-B4E8DBD361AB}"/>
              </a:ext>
            </a:extLst>
          </p:cNvPr>
          <p:cNvSpPr txBox="1"/>
          <p:nvPr/>
        </p:nvSpPr>
        <p:spPr>
          <a:xfrm>
            <a:off x="10672200" y="9169366"/>
            <a:ext cx="1650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The </a:t>
            </a:r>
            <a:b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bold type</a:t>
            </a:r>
            <a:br>
              <a:rPr lang="pt-BR" sz="20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(Globo Play)</a:t>
            </a:r>
            <a:endParaRPr sz="1700">
              <a:solidFill>
                <a:schemeClr val="tx2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72" name="Google Shape;372;p71" title="Bear-E301_Still013.png">
            <a:extLst>
              <a:ext uri="{FF2B5EF4-FFF2-40B4-BE49-F238E27FC236}">
                <a16:creationId xmlns:a16="http://schemas.microsoft.com/office/drawing/2014/main" id="{DD709699-BCE4-6102-B0EE-D3A003093EF0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30427" r="30423"/>
          <a:stretch/>
        </p:blipFill>
        <p:spPr>
          <a:xfrm>
            <a:off x="12496662" y="6706316"/>
            <a:ext cx="1650550" cy="237151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71">
            <a:extLst>
              <a:ext uri="{FF2B5EF4-FFF2-40B4-BE49-F238E27FC236}">
                <a16:creationId xmlns:a16="http://schemas.microsoft.com/office/drawing/2014/main" id="{09F678D4-1893-F683-F1AE-01A54CF8BF48}"/>
              </a:ext>
            </a:extLst>
          </p:cNvPr>
          <p:cNvSpPr txBox="1"/>
          <p:nvPr/>
        </p:nvSpPr>
        <p:spPr>
          <a:xfrm>
            <a:off x="12511137" y="9169366"/>
            <a:ext cx="16506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The Bear</a:t>
            </a:r>
            <a:br>
              <a:rPr lang="pt-BR" sz="20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(Disney+)</a:t>
            </a:r>
            <a:endParaRPr sz="1700">
              <a:solidFill>
                <a:schemeClr val="tx2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74" name="Google Shape;374;p71" title="shrinking.jpg">
            <a:extLst>
              <a:ext uri="{FF2B5EF4-FFF2-40B4-BE49-F238E27FC236}">
                <a16:creationId xmlns:a16="http://schemas.microsoft.com/office/drawing/2014/main" id="{915BB1EB-CBF2-5D4C-F9BF-3CA9FB6167EA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 l="32240" r="28624"/>
          <a:stretch/>
        </p:blipFill>
        <p:spPr>
          <a:xfrm>
            <a:off x="14350062" y="6706316"/>
            <a:ext cx="1650551" cy="2371512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71">
            <a:extLst>
              <a:ext uri="{FF2B5EF4-FFF2-40B4-BE49-F238E27FC236}">
                <a16:creationId xmlns:a16="http://schemas.microsoft.com/office/drawing/2014/main" id="{1FB3C28B-6E3A-4A0A-BF8F-855518F41DDE}"/>
              </a:ext>
            </a:extLst>
          </p:cNvPr>
          <p:cNvSpPr txBox="1"/>
          <p:nvPr/>
        </p:nvSpPr>
        <p:spPr>
          <a:xfrm>
            <a:off x="14364537" y="9169366"/>
            <a:ext cx="16506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Falando </a:t>
            </a:r>
            <a:b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a Real</a:t>
            </a:r>
            <a:br>
              <a:rPr lang="pt-BR" sz="20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(Apple TV)</a:t>
            </a:r>
            <a:endParaRPr sz="1700">
              <a:solidFill>
                <a:schemeClr val="tx2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76" name="Google Shape;376;p71" title="images.jpeg">
            <a:extLst>
              <a:ext uri="{FF2B5EF4-FFF2-40B4-BE49-F238E27FC236}">
                <a16:creationId xmlns:a16="http://schemas.microsoft.com/office/drawing/2014/main" id="{2E195B6A-8FA5-3E34-F1FE-95E5699023FA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 l="31702" r="31702"/>
          <a:stretch/>
        </p:blipFill>
        <p:spPr>
          <a:xfrm>
            <a:off x="16217937" y="6706316"/>
            <a:ext cx="1650549" cy="2371512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71">
            <a:extLst>
              <a:ext uri="{FF2B5EF4-FFF2-40B4-BE49-F238E27FC236}">
                <a16:creationId xmlns:a16="http://schemas.microsoft.com/office/drawing/2014/main" id="{5CA57D43-F40F-77B1-180B-268B33879924}"/>
              </a:ext>
            </a:extLst>
          </p:cNvPr>
          <p:cNvSpPr txBox="1"/>
          <p:nvPr/>
        </p:nvSpPr>
        <p:spPr>
          <a:xfrm>
            <a:off x="16232412" y="9169366"/>
            <a:ext cx="16506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1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This Is Us</a:t>
            </a:r>
            <a:br>
              <a:rPr lang="pt-BR" sz="20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</a:br>
            <a:r>
              <a:rPr lang="pt-BR" sz="1700">
                <a:solidFill>
                  <a:schemeClr val="tx2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(PrimeVideo)</a:t>
            </a:r>
            <a:endParaRPr sz="1700">
              <a:solidFill>
                <a:schemeClr val="tx2"/>
              </a:solidFill>
              <a:latin typeface="Poppins" pitchFamily="2" charset="77"/>
              <a:ea typeface="Poppins"/>
              <a:cs typeface="Poppins"/>
              <a:sym typeface="Poppin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7FF8926-A25B-37C8-1096-8B2B3D15F80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90232" y="2359533"/>
            <a:ext cx="1906061" cy="264106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E22B347A-80F2-A702-0B3A-C047E9A9A3F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077027" y="2354507"/>
            <a:ext cx="1906517" cy="26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28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>
          <a:extLst>
            <a:ext uri="{FF2B5EF4-FFF2-40B4-BE49-F238E27FC236}">
              <a16:creationId xmlns:a16="http://schemas.microsoft.com/office/drawing/2014/main" id="{AF66DE33-C72C-A57C-0E8A-4DBBBE063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50;p161">
            <a:extLst>
              <a:ext uri="{FF2B5EF4-FFF2-40B4-BE49-F238E27FC236}">
                <a16:creationId xmlns:a16="http://schemas.microsoft.com/office/drawing/2014/main" id="{71AFBB5E-0414-4FB6-97EF-1392E630856D}"/>
              </a:ext>
            </a:extLst>
          </p:cNvPr>
          <p:cNvSpPr txBox="1">
            <a:spLocks/>
          </p:cNvSpPr>
          <p:nvPr/>
        </p:nvSpPr>
        <p:spPr>
          <a:xfrm>
            <a:off x="3296009" y="8129707"/>
            <a:ext cx="14776454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 algn="l" fontAlgn="t">
              <a:buClr>
                <a:srgbClr val="000000"/>
              </a:buClr>
              <a:buSzPts val="1100"/>
              <a:defRPr/>
            </a:pPr>
            <a:r>
              <a:rPr lang="pt-BR" sz="2800" b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A incerteza do </a:t>
            </a:r>
            <a:r>
              <a:rPr lang="pt-BR" sz="2800" b="1" spc="-100" dirty="0">
                <a:solidFill>
                  <a:srgbClr val="F77F00"/>
                </a:solidFill>
                <a:latin typeface="Poppins" pitchFamily="2" charset="77"/>
              </a:rPr>
              <a:t>contexto global </a:t>
            </a:r>
            <a:r>
              <a:rPr lang="pt-BR" sz="2800" b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</a:rPr>
              <a:t>chega às empresas impactando o foco das pessoas e </a:t>
            </a:r>
            <a:r>
              <a:rPr lang="pt-BR" sz="2800" b="1" spc="-100" dirty="0">
                <a:solidFill>
                  <a:srgbClr val="F77F00"/>
                </a:solidFill>
                <a:latin typeface="Poppins" pitchFamily="2" charset="77"/>
              </a:rPr>
              <a:t>intensificando a ansiedade</a:t>
            </a:r>
            <a:r>
              <a:rPr lang="pt-BR" sz="2000" b="1" spc="-100" dirty="0">
                <a:solidFill>
                  <a:srgbClr val="F77F00"/>
                </a:solidFill>
                <a:latin typeface="Poppins" pitchFamily="2" charset="77"/>
              </a:rPr>
              <a:t>.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7549613-C6F4-4059-1410-AEB60D8652E7}"/>
              </a:ext>
            </a:extLst>
          </p:cNvPr>
          <p:cNvSpPr txBox="1"/>
          <p:nvPr/>
        </p:nvSpPr>
        <p:spPr>
          <a:xfrm>
            <a:off x="5437064" y="6192047"/>
            <a:ext cx="2323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565">
              <a:defRPr/>
            </a:pPr>
            <a:r>
              <a:rPr lang="pt-BR" sz="2000" b="1" cap="all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cs typeface="Poppins" panose="020B0504050202020203" pitchFamily="34" charset="0"/>
              </a:rPr>
              <a:t>Frágil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6DFE7AC-0600-BBA2-AE8D-ED01C2994A55}"/>
              </a:ext>
            </a:extLst>
          </p:cNvPr>
          <p:cNvSpPr txBox="1"/>
          <p:nvPr/>
        </p:nvSpPr>
        <p:spPr>
          <a:xfrm>
            <a:off x="8191177" y="6192047"/>
            <a:ext cx="3182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565">
              <a:defRPr/>
            </a:pPr>
            <a:r>
              <a:rPr lang="pt-BR" sz="2000" b="1" cap="all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cs typeface="Poppins" panose="020B0504050202020203" pitchFamily="34" charset="0"/>
              </a:rPr>
              <a:t>Ansioso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3FFFBE6-17FB-2E1F-2587-012AB673977E}"/>
              </a:ext>
            </a:extLst>
          </p:cNvPr>
          <p:cNvSpPr txBox="1"/>
          <p:nvPr/>
        </p:nvSpPr>
        <p:spPr>
          <a:xfrm>
            <a:off x="10872652" y="6192047"/>
            <a:ext cx="23127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565">
              <a:defRPr/>
            </a:pPr>
            <a:r>
              <a:rPr lang="pt-BR" sz="2000" b="1" cap="all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cs typeface="Poppins" panose="020B0504050202020203" pitchFamily="34" charset="0"/>
              </a:rPr>
              <a:t>Não linear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840702D-A898-C144-3B0F-0D6EC8F16CFA}"/>
              </a:ext>
            </a:extLst>
          </p:cNvPr>
          <p:cNvSpPr txBox="1"/>
          <p:nvPr/>
        </p:nvSpPr>
        <p:spPr>
          <a:xfrm>
            <a:off x="13509576" y="6192047"/>
            <a:ext cx="5546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565">
              <a:defRPr/>
            </a:pPr>
            <a:r>
              <a:rPr lang="pt-BR" sz="2000" b="1" cap="all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cs typeface="Poppins" panose="020B0504050202020203" pitchFamily="34" charset="0"/>
              </a:rPr>
              <a:t>Incompreensível</a:t>
            </a:r>
          </a:p>
        </p:txBody>
      </p:sp>
      <p:sp>
        <p:nvSpPr>
          <p:cNvPr id="10" name="Google Shape;850;p161">
            <a:extLst>
              <a:ext uri="{FF2B5EF4-FFF2-40B4-BE49-F238E27FC236}">
                <a16:creationId xmlns:a16="http://schemas.microsoft.com/office/drawing/2014/main" id="{EB019D67-6A0E-75F3-8E6A-0EC6A660CC4B}"/>
              </a:ext>
            </a:extLst>
          </p:cNvPr>
          <p:cNvSpPr txBox="1">
            <a:spLocks/>
          </p:cNvSpPr>
          <p:nvPr/>
        </p:nvSpPr>
        <p:spPr>
          <a:xfrm>
            <a:off x="3489345" y="-156754"/>
            <a:ext cx="14583118" cy="30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4800" b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Geopolítica, geoeconomia e ecoansiedade também impactam a saúde mental</a:t>
            </a:r>
          </a:p>
        </p:txBody>
      </p:sp>
      <p:pic>
        <p:nvPicPr>
          <p:cNvPr id="11" name="Google Shape;2434;p442">
            <a:extLst>
              <a:ext uri="{FF2B5EF4-FFF2-40B4-BE49-F238E27FC236}">
                <a16:creationId xmlns:a16="http://schemas.microsoft.com/office/drawing/2014/main" id="{AD64CDB7-D545-BDD2-2A70-65A5A9C8085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887" y="4852032"/>
            <a:ext cx="3625217" cy="360628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850;p161">
            <a:extLst>
              <a:ext uri="{FF2B5EF4-FFF2-40B4-BE49-F238E27FC236}">
                <a16:creationId xmlns:a16="http://schemas.microsoft.com/office/drawing/2014/main" id="{397CCE37-0B72-8531-C05B-E40386DC4BEA}"/>
              </a:ext>
            </a:extLst>
          </p:cNvPr>
          <p:cNvSpPr txBox="1">
            <a:spLocks/>
          </p:cNvSpPr>
          <p:nvPr/>
        </p:nvSpPr>
        <p:spPr>
          <a:xfrm>
            <a:off x="3261174" y="9751816"/>
            <a:ext cx="7115089" cy="228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lvl="0" algn="l" fontAlgn="t">
              <a:buClr>
                <a:srgbClr val="000000"/>
              </a:buClr>
              <a:buSzPts val="1100"/>
              <a:defRPr/>
            </a:pPr>
            <a:r>
              <a:rPr lang="pt-BR" sz="1600" b="1" dirty="0">
                <a:solidFill>
                  <a:schemeClr val="tx1"/>
                </a:solidFill>
                <a:latin typeface="Poppins" pitchFamily="2" charset="77"/>
              </a:rPr>
              <a:t>Referência</a:t>
            </a:r>
            <a:r>
              <a:rPr lang="pt-BR" sz="1600" dirty="0">
                <a:solidFill>
                  <a:schemeClr val="tx1"/>
                </a:solidFill>
                <a:latin typeface="Poppins" pitchFamily="2" charset="77"/>
              </a:rPr>
              <a:t>: American </a:t>
            </a:r>
            <a:r>
              <a:rPr lang="pt-BR" sz="1600" dirty="0" err="1">
                <a:solidFill>
                  <a:schemeClr val="tx1"/>
                </a:solidFill>
                <a:latin typeface="Poppins" pitchFamily="2" charset="77"/>
              </a:rPr>
              <a:t>Psychology</a:t>
            </a:r>
            <a:r>
              <a:rPr lang="pt-BR" sz="1600" dirty="0">
                <a:solidFill>
                  <a:schemeClr val="tx1"/>
                </a:solidFill>
                <a:latin typeface="Poppins" pitchFamily="2" charset="77"/>
              </a:rPr>
              <a:t> </a:t>
            </a:r>
            <a:r>
              <a:rPr lang="pt-BR" sz="1600" dirty="0" err="1">
                <a:solidFill>
                  <a:schemeClr val="tx1"/>
                </a:solidFill>
                <a:latin typeface="Poppins" pitchFamily="2" charset="77"/>
              </a:rPr>
              <a:t>Association</a:t>
            </a:r>
            <a:r>
              <a:rPr lang="pt-BR" sz="1600" dirty="0">
                <a:solidFill>
                  <a:schemeClr val="tx1"/>
                </a:solidFill>
                <a:latin typeface="Poppins" pitchFamily="2" charset="77"/>
              </a:rPr>
              <a:t> – APA </a:t>
            </a:r>
            <a:endParaRPr lang="pt-BR" sz="1600" b="1" spc="-100" dirty="0">
              <a:solidFill>
                <a:schemeClr val="tx1"/>
              </a:solidFill>
              <a:latin typeface="Poppins" pitchFamily="2" charset="77"/>
            </a:endParaRPr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D443D2FC-B119-2224-5596-7241F400F89D}"/>
              </a:ext>
            </a:extLst>
          </p:cNvPr>
          <p:cNvSpPr/>
          <p:nvPr/>
        </p:nvSpPr>
        <p:spPr>
          <a:xfrm>
            <a:off x="4885509" y="3393978"/>
            <a:ext cx="2142309" cy="25309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500" dirty="0" err="1">
                <a:latin typeface="Poppins" pitchFamily="2" charset="77"/>
              </a:rPr>
              <a:t>B</a:t>
            </a:r>
            <a:endParaRPr lang="pt-BR" sz="11500" dirty="0">
              <a:latin typeface="Poppins" pitchFamily="2" charset="77"/>
            </a:endParaRP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3A0247C3-E965-5C3A-0C27-D8616BA272C5}"/>
              </a:ext>
            </a:extLst>
          </p:cNvPr>
          <p:cNvSpPr/>
          <p:nvPr/>
        </p:nvSpPr>
        <p:spPr>
          <a:xfrm>
            <a:off x="7760198" y="3393127"/>
            <a:ext cx="2142309" cy="25309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500" dirty="0">
                <a:latin typeface="Poppins" pitchFamily="2" charset="77"/>
              </a:rPr>
              <a:t>A</a:t>
            </a:r>
          </a:p>
        </p:txBody>
      </p:sp>
      <p:sp>
        <p:nvSpPr>
          <p:cNvPr id="15" name="Retângulo Arredondado 14">
            <a:extLst>
              <a:ext uri="{FF2B5EF4-FFF2-40B4-BE49-F238E27FC236}">
                <a16:creationId xmlns:a16="http://schemas.microsoft.com/office/drawing/2014/main" id="{740F63F4-2A42-B579-C632-560C058E2C75}"/>
              </a:ext>
            </a:extLst>
          </p:cNvPr>
          <p:cNvSpPr/>
          <p:nvPr/>
        </p:nvSpPr>
        <p:spPr>
          <a:xfrm>
            <a:off x="10634887" y="3403245"/>
            <a:ext cx="2142309" cy="25309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500" dirty="0">
                <a:latin typeface="Poppins" pitchFamily="2" charset="77"/>
              </a:rPr>
              <a:t>N</a:t>
            </a:r>
          </a:p>
        </p:txBody>
      </p:sp>
      <p:sp>
        <p:nvSpPr>
          <p:cNvPr id="16" name="Retângulo Arredondado 15">
            <a:extLst>
              <a:ext uri="{FF2B5EF4-FFF2-40B4-BE49-F238E27FC236}">
                <a16:creationId xmlns:a16="http://schemas.microsoft.com/office/drawing/2014/main" id="{5BE821EF-2212-4FFC-9954-526EF1158FED}"/>
              </a:ext>
            </a:extLst>
          </p:cNvPr>
          <p:cNvSpPr/>
          <p:nvPr/>
        </p:nvSpPr>
        <p:spPr>
          <a:xfrm>
            <a:off x="13509576" y="3403244"/>
            <a:ext cx="2142309" cy="25309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500" dirty="0" err="1">
                <a:latin typeface="Poppins" pitchFamily="2" charset="77"/>
              </a:rPr>
              <a:t>I</a:t>
            </a:r>
            <a:endParaRPr lang="pt-BR" sz="11500" dirty="0">
              <a:latin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1488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E25D9-3001-49BC-6BBA-83C2C93C7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rboleta de enxofre amarelo empoleirada na flor">
            <a:extLst>
              <a:ext uri="{FF2B5EF4-FFF2-40B4-BE49-F238E27FC236}">
                <a16:creationId xmlns:a16="http://schemas.microsoft.com/office/drawing/2014/main" id="{6C03E6DD-5602-7321-61E3-B09DEDBAE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56" b="857"/>
          <a:stretch>
            <a:fillRect/>
          </a:stretch>
        </p:blipFill>
        <p:spPr bwMode="auto">
          <a:xfrm>
            <a:off x="20" y="10"/>
            <a:ext cx="18287980" cy="10286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B686931E-59C6-1EBD-AF72-318D9AD9E0B2}"/>
              </a:ext>
            </a:extLst>
          </p:cNvPr>
          <p:cNvSpPr/>
          <p:nvPr/>
        </p:nvSpPr>
        <p:spPr>
          <a:xfrm>
            <a:off x="0" y="0"/>
            <a:ext cx="18287980" cy="10331348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>
              <a:latin typeface="Poppins" pitchFamily="2" charset="77"/>
            </a:endParaRPr>
          </a:p>
        </p:txBody>
      </p:sp>
      <p:sp>
        <p:nvSpPr>
          <p:cNvPr id="5" name="Google Shape;850;p161">
            <a:extLst>
              <a:ext uri="{FF2B5EF4-FFF2-40B4-BE49-F238E27FC236}">
                <a16:creationId xmlns:a16="http://schemas.microsoft.com/office/drawing/2014/main" id="{305831B2-03AD-050D-E92E-345F3B010255}"/>
              </a:ext>
            </a:extLst>
          </p:cNvPr>
          <p:cNvSpPr txBox="1">
            <a:spLocks/>
          </p:cNvSpPr>
          <p:nvPr/>
        </p:nvSpPr>
        <p:spPr>
          <a:xfrm>
            <a:off x="489856" y="9470571"/>
            <a:ext cx="4969271" cy="385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58750" algn="l"/>
            <a:r>
              <a:rPr lang="pt-BR" sz="1200" dirty="0">
                <a:solidFill>
                  <a:schemeClr val="bg1"/>
                </a:solidFill>
                <a:latin typeface="Poppins" pitchFamily="2" charset="77"/>
                <a:ea typeface="Poppins"/>
                <a:cs typeface="Poppins"/>
                <a:sym typeface="Poppins"/>
              </a:rPr>
              <a:t>Referência: Teoria do Caos | Edward Lorenz</a:t>
            </a:r>
            <a:endParaRPr lang="pt-BR" sz="1200" dirty="0">
              <a:solidFill>
                <a:schemeClr val="bg1"/>
              </a:solidFill>
              <a:latin typeface="Poppins" pitchFamily="2" charset="77"/>
            </a:endParaRPr>
          </a:p>
        </p:txBody>
      </p:sp>
      <p:sp>
        <p:nvSpPr>
          <p:cNvPr id="6" name="Google Shape;850;p161">
            <a:extLst>
              <a:ext uri="{FF2B5EF4-FFF2-40B4-BE49-F238E27FC236}">
                <a16:creationId xmlns:a16="http://schemas.microsoft.com/office/drawing/2014/main" id="{D70AD53F-B859-E870-9894-58F5788F812A}"/>
              </a:ext>
            </a:extLst>
          </p:cNvPr>
          <p:cNvSpPr txBox="1">
            <a:spLocks/>
          </p:cNvSpPr>
          <p:nvPr/>
        </p:nvSpPr>
        <p:spPr>
          <a:xfrm>
            <a:off x="11397322" y="878064"/>
            <a:ext cx="6890658" cy="4712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158750"/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O efeito borboleta aponta que pequenas mudanças podem gerar grandes impactos.</a:t>
            </a:r>
          </a:p>
          <a:p>
            <a:pPr marL="158750"/>
            <a:br>
              <a:rPr lang="pt-BR" sz="3600" b="1" dirty="0">
                <a:solidFill>
                  <a:schemeClr val="bg1"/>
                </a:solidFill>
                <a:latin typeface="Poppins" pitchFamily="2" charset="77"/>
              </a:rPr>
            </a:br>
            <a:r>
              <a:rPr lang="pt-BR" sz="3600" b="1" dirty="0">
                <a:solidFill>
                  <a:schemeClr val="bg1"/>
                </a:solidFill>
                <a:latin typeface="Poppins" pitchFamily="2" charset="77"/>
              </a:rPr>
              <a:t>Se isso é verdade, o ‘caos’ não está só no mundo, mas nas micro decisões que repetimos todos os dias.</a:t>
            </a:r>
          </a:p>
        </p:txBody>
      </p:sp>
      <p:pic>
        <p:nvPicPr>
          <p:cNvPr id="3" name="Google Shape;88;p19">
            <a:extLst>
              <a:ext uri="{FF2B5EF4-FFF2-40B4-BE49-F238E27FC236}">
                <a16:creationId xmlns:a16="http://schemas.microsoft.com/office/drawing/2014/main" id="{7F02E3CA-0BF5-9EBE-FD3E-161CA473CC8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9856" y="35905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177;p221">
            <a:extLst>
              <a:ext uri="{FF2B5EF4-FFF2-40B4-BE49-F238E27FC236}">
                <a16:creationId xmlns:a16="http://schemas.microsoft.com/office/drawing/2014/main" id="{72FD3529-FE20-2179-1A2B-0116798849DA}"/>
              </a:ext>
            </a:extLst>
          </p:cNvPr>
          <p:cNvSpPr/>
          <p:nvPr/>
        </p:nvSpPr>
        <p:spPr>
          <a:xfrm>
            <a:off x="11379565" y="9844810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8;p221">
            <a:extLst>
              <a:ext uri="{FF2B5EF4-FFF2-40B4-BE49-F238E27FC236}">
                <a16:creationId xmlns:a16="http://schemas.microsoft.com/office/drawing/2014/main" id="{EC68AA04-DCA5-675B-684F-8D989D8132F0}"/>
              </a:ext>
            </a:extLst>
          </p:cNvPr>
          <p:cNvSpPr/>
          <p:nvPr/>
        </p:nvSpPr>
        <p:spPr>
          <a:xfrm>
            <a:off x="13804500" y="9844810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9;p221">
            <a:extLst>
              <a:ext uri="{FF2B5EF4-FFF2-40B4-BE49-F238E27FC236}">
                <a16:creationId xmlns:a16="http://schemas.microsoft.com/office/drawing/2014/main" id="{9964C2A6-72C5-43A3-C79D-541AE08355D3}"/>
              </a:ext>
            </a:extLst>
          </p:cNvPr>
          <p:cNvSpPr/>
          <p:nvPr/>
        </p:nvSpPr>
        <p:spPr>
          <a:xfrm>
            <a:off x="8954629" y="9844810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395596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>
          <a:extLst>
            <a:ext uri="{FF2B5EF4-FFF2-40B4-BE49-F238E27FC236}">
              <a16:creationId xmlns:a16="http://schemas.microsoft.com/office/drawing/2014/main" id="{644803C1-FA55-8813-D1C4-39980AA5F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66" title="231.png">
            <a:extLst>
              <a:ext uri="{FF2B5EF4-FFF2-40B4-BE49-F238E27FC236}">
                <a16:creationId xmlns:a16="http://schemas.microsoft.com/office/drawing/2014/main" id="{14FB1D8A-4515-9692-9B70-4F3EDE08E1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1110" r="32967"/>
          <a:stretch/>
        </p:blipFill>
        <p:spPr>
          <a:xfrm>
            <a:off x="9880500" y="0"/>
            <a:ext cx="8407502" cy="10298661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66">
            <a:extLst>
              <a:ext uri="{FF2B5EF4-FFF2-40B4-BE49-F238E27FC236}">
                <a16:creationId xmlns:a16="http://schemas.microsoft.com/office/drawing/2014/main" id="{E8F8E605-DADF-5943-EFB4-481370A9AC92}"/>
              </a:ext>
            </a:extLst>
          </p:cNvPr>
          <p:cNvSpPr txBox="1"/>
          <p:nvPr/>
        </p:nvSpPr>
        <p:spPr>
          <a:xfrm>
            <a:off x="867850" y="1386978"/>
            <a:ext cx="9912600" cy="230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40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Brasil tem a maior prevalência de transtornos de ansiedade do mundo: 9,3% da população.</a:t>
            </a:r>
            <a:endParaRPr sz="4000" b="1" dirty="0">
              <a:solidFill>
                <a:srgbClr val="0070C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281" name="Google Shape;281;p66">
            <a:extLst>
              <a:ext uri="{FF2B5EF4-FFF2-40B4-BE49-F238E27FC236}">
                <a16:creationId xmlns:a16="http://schemas.microsoft.com/office/drawing/2014/main" id="{0C7D00A0-7B51-B215-5BBE-14F892720F5D}"/>
              </a:ext>
            </a:extLst>
          </p:cNvPr>
          <p:cNvSpPr txBox="1"/>
          <p:nvPr/>
        </p:nvSpPr>
        <p:spPr>
          <a:xfrm>
            <a:off x="867850" y="2541125"/>
            <a:ext cx="2861700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70C0"/>
              </a:solidFill>
            </a:endParaRPr>
          </a:p>
        </p:txBody>
      </p:sp>
      <p:pic>
        <p:nvPicPr>
          <p:cNvPr id="282" name="Google Shape;282;p66">
            <a:extLst>
              <a:ext uri="{FF2B5EF4-FFF2-40B4-BE49-F238E27FC236}">
                <a16:creationId xmlns:a16="http://schemas.microsoft.com/office/drawing/2014/main" id="{0128EE48-AD41-C79A-624F-03D20F72EA3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80450" y="9356627"/>
            <a:ext cx="328525" cy="328545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66">
            <a:extLst>
              <a:ext uri="{FF2B5EF4-FFF2-40B4-BE49-F238E27FC236}">
                <a16:creationId xmlns:a16="http://schemas.microsoft.com/office/drawing/2014/main" id="{72E9FEE3-9599-BDD3-89DC-A1AD027417CC}"/>
              </a:ext>
            </a:extLst>
          </p:cNvPr>
          <p:cNvSpPr txBox="1"/>
          <p:nvPr/>
        </p:nvSpPr>
        <p:spPr>
          <a:xfrm>
            <a:off x="11108975" y="9262149"/>
            <a:ext cx="4691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@</a:t>
            </a:r>
            <a:r>
              <a:rPr lang="pt-BR" sz="1600" dirty="0" err="1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Shana.eleve</a:t>
            </a:r>
            <a:endParaRPr sz="1600" dirty="0">
              <a:solidFill>
                <a:srgbClr val="0070C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Google Shape;280;p66">
            <a:extLst>
              <a:ext uri="{FF2B5EF4-FFF2-40B4-BE49-F238E27FC236}">
                <a16:creationId xmlns:a16="http://schemas.microsoft.com/office/drawing/2014/main" id="{647EA611-20A8-0CF9-C4FB-553F5800FFDA}"/>
              </a:ext>
            </a:extLst>
          </p:cNvPr>
          <p:cNvSpPr txBox="1"/>
          <p:nvPr/>
        </p:nvSpPr>
        <p:spPr>
          <a:xfrm>
            <a:off x="867850" y="4115658"/>
            <a:ext cx="9912600" cy="464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3600" b="1" dirty="0">
                <a:solidFill>
                  <a:srgbClr val="0070C0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Segundo a Organização Mundial da Saúde (OMS), estima-se que a depressão e a ansiedade resultem na perda de cerca de 12 bilhões de dias de trabalho por ano, com um impacto aproximado de US$ 1 trilhão em perda de produtividade para a economia mundial.</a:t>
            </a:r>
            <a:endParaRPr sz="3600" b="1" dirty="0">
              <a:solidFill>
                <a:srgbClr val="0070C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5" name="Google Shape;280;p66">
            <a:extLst>
              <a:ext uri="{FF2B5EF4-FFF2-40B4-BE49-F238E27FC236}">
                <a16:creationId xmlns:a16="http://schemas.microsoft.com/office/drawing/2014/main" id="{320256B6-D0B7-9248-8234-D81C7C6B49CF}"/>
              </a:ext>
            </a:extLst>
          </p:cNvPr>
          <p:cNvSpPr txBox="1"/>
          <p:nvPr/>
        </p:nvSpPr>
        <p:spPr>
          <a:xfrm>
            <a:off x="867850" y="9296248"/>
            <a:ext cx="9912600" cy="397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15000"/>
              </a:lnSpc>
            </a:pPr>
            <a:r>
              <a:rPr lang="pt-BR" sz="1200" dirty="0">
                <a:solidFill>
                  <a:srgbClr val="0070C0"/>
                </a:solidFill>
              </a:rPr>
              <a:t>WORLD HEALTH ORGANIZATION (WHO). </a:t>
            </a:r>
            <a:r>
              <a:rPr lang="pt-BR" sz="1200" i="1" dirty="0">
                <a:solidFill>
                  <a:srgbClr val="0070C0"/>
                </a:solidFill>
              </a:rPr>
              <a:t>Mental </a:t>
            </a:r>
            <a:r>
              <a:rPr lang="pt-BR" sz="1200" i="1" dirty="0" err="1">
                <a:solidFill>
                  <a:srgbClr val="0070C0"/>
                </a:solidFill>
              </a:rPr>
              <a:t>health</a:t>
            </a:r>
            <a:r>
              <a:rPr lang="pt-BR" sz="1200" i="1" dirty="0">
                <a:solidFill>
                  <a:srgbClr val="0070C0"/>
                </a:solidFill>
              </a:rPr>
              <a:t> </a:t>
            </a:r>
            <a:r>
              <a:rPr lang="pt-BR" sz="1200" i="1" dirty="0" err="1">
                <a:solidFill>
                  <a:srgbClr val="0070C0"/>
                </a:solidFill>
              </a:rPr>
              <a:t>at</a:t>
            </a:r>
            <a:r>
              <a:rPr lang="pt-BR" sz="1200" i="1" dirty="0">
                <a:solidFill>
                  <a:srgbClr val="0070C0"/>
                </a:solidFill>
              </a:rPr>
              <a:t> </a:t>
            </a:r>
            <a:r>
              <a:rPr lang="pt-BR" sz="1200" i="1" dirty="0" err="1">
                <a:solidFill>
                  <a:srgbClr val="0070C0"/>
                </a:solidFill>
              </a:rPr>
              <a:t>work</a:t>
            </a:r>
            <a:r>
              <a:rPr lang="pt-BR" sz="1200" dirty="0">
                <a:solidFill>
                  <a:srgbClr val="0070C0"/>
                </a:solidFill>
              </a:rPr>
              <a:t>.</a:t>
            </a:r>
            <a:endParaRPr sz="1200" b="1" dirty="0">
              <a:solidFill>
                <a:srgbClr val="0070C0"/>
              </a:solidFill>
              <a:latin typeface="Poppins" panose="00000500000000000000" pitchFamily="2" charset="0"/>
              <a:ea typeface="Poppins"/>
              <a:cs typeface="Poppins" panose="00000500000000000000" pitchFamily="2" charset="0"/>
              <a:sym typeface="Poppins"/>
            </a:endParaRPr>
          </a:p>
        </p:txBody>
      </p:sp>
      <p:sp>
        <p:nvSpPr>
          <p:cNvPr id="6" name="Google Shape;1174;p221">
            <a:extLst>
              <a:ext uri="{FF2B5EF4-FFF2-40B4-BE49-F238E27FC236}">
                <a16:creationId xmlns:a16="http://schemas.microsoft.com/office/drawing/2014/main" id="{1DD034BC-6029-AB5B-A54F-63FE0361D8D2}"/>
              </a:ext>
            </a:extLst>
          </p:cNvPr>
          <p:cNvSpPr/>
          <p:nvPr/>
        </p:nvSpPr>
        <p:spPr>
          <a:xfrm>
            <a:off x="2431507" y="-36352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7" name="Google Shape;1175;p221">
            <a:extLst>
              <a:ext uri="{FF2B5EF4-FFF2-40B4-BE49-F238E27FC236}">
                <a16:creationId xmlns:a16="http://schemas.microsoft.com/office/drawing/2014/main" id="{B1202356-3EE5-02A1-B341-2F00E6F54E8B}"/>
              </a:ext>
            </a:extLst>
          </p:cNvPr>
          <p:cNvSpPr/>
          <p:nvPr/>
        </p:nvSpPr>
        <p:spPr>
          <a:xfrm>
            <a:off x="4856442" y="-36352"/>
            <a:ext cx="4483500" cy="54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8" name="Google Shape;1176;p221">
            <a:extLst>
              <a:ext uri="{FF2B5EF4-FFF2-40B4-BE49-F238E27FC236}">
                <a16:creationId xmlns:a16="http://schemas.microsoft.com/office/drawing/2014/main" id="{B11FBB48-6D16-1B56-1332-07B9A9E871A6}"/>
              </a:ext>
            </a:extLst>
          </p:cNvPr>
          <p:cNvSpPr/>
          <p:nvPr/>
        </p:nvSpPr>
        <p:spPr>
          <a:xfrm>
            <a:off x="6571" y="-36352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73437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3A0FD3-F7B0-38C4-A9BE-66D7026FA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339;p437" descr="Pessoa segurando um celular&#10;&#10;Descrição gerada automaticamente">
            <a:extLst>
              <a:ext uri="{FF2B5EF4-FFF2-40B4-BE49-F238E27FC236}">
                <a16:creationId xmlns:a16="http://schemas.microsoft.com/office/drawing/2014/main" id="{9388678B-52F7-6BA7-9179-340245A217D2}"/>
              </a:ext>
            </a:extLst>
          </p:cNvPr>
          <p:cNvPicPr preferRelativeResize="0"/>
          <p:nvPr/>
        </p:nvPicPr>
        <p:blipFill rotWithShape="1">
          <a:blip r:embed="rId3"/>
          <a:srcRect l="2239" r="47126"/>
          <a:stretch>
            <a:fillRect/>
          </a:stretch>
        </p:blipFill>
        <p:spPr>
          <a:xfrm>
            <a:off x="7870372" y="10"/>
            <a:ext cx="10417628" cy="10286990"/>
          </a:xfrm>
          <a:prstGeom prst="rect">
            <a:avLst/>
          </a:prstGeom>
          <a:noFill/>
        </p:spPr>
      </p:pic>
      <p:sp>
        <p:nvSpPr>
          <p:cNvPr id="6" name="Google Shape;850;p161">
            <a:extLst>
              <a:ext uri="{FF2B5EF4-FFF2-40B4-BE49-F238E27FC236}">
                <a16:creationId xmlns:a16="http://schemas.microsoft.com/office/drawing/2014/main" id="{39831086-ADAF-C2A0-66AA-6E18C4E92E86}"/>
              </a:ext>
            </a:extLst>
          </p:cNvPr>
          <p:cNvSpPr txBox="1">
            <a:spLocks/>
          </p:cNvSpPr>
          <p:nvPr/>
        </p:nvSpPr>
        <p:spPr>
          <a:xfrm>
            <a:off x="819208" y="1726854"/>
            <a:ext cx="4669888" cy="124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3200" b="1" i="1" spc="-100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(Fear </a:t>
            </a:r>
            <a:r>
              <a:rPr lang="pt-BR" sz="3200" b="1" i="1" spc="-100" dirty="0" err="1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of</a:t>
            </a:r>
            <a:r>
              <a:rPr lang="pt-BR" sz="3200" b="1" i="1" spc="-100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</a:t>
            </a:r>
            <a:r>
              <a:rPr lang="pt-BR" sz="3200" b="1" i="1" spc="-100" dirty="0" err="1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missing</a:t>
            </a:r>
            <a:r>
              <a:rPr lang="pt-BR" sz="3200" b="1" i="1" spc="-100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out)</a:t>
            </a:r>
          </a:p>
        </p:txBody>
      </p:sp>
      <p:sp>
        <p:nvSpPr>
          <p:cNvPr id="7" name="Google Shape;850;p161">
            <a:extLst>
              <a:ext uri="{FF2B5EF4-FFF2-40B4-BE49-F238E27FC236}">
                <a16:creationId xmlns:a16="http://schemas.microsoft.com/office/drawing/2014/main" id="{10A1F1DF-1DDD-5F7B-FEB9-047478B708CB}"/>
              </a:ext>
            </a:extLst>
          </p:cNvPr>
          <p:cNvSpPr txBox="1">
            <a:spLocks/>
          </p:cNvSpPr>
          <p:nvPr/>
        </p:nvSpPr>
        <p:spPr>
          <a:xfrm>
            <a:off x="516419" y="727968"/>
            <a:ext cx="5181543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10000" b="1" spc="-100" dirty="0">
                <a:solidFill>
                  <a:srgbClr val="F77F0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F O M O</a:t>
            </a:r>
          </a:p>
        </p:txBody>
      </p:sp>
      <p:sp>
        <p:nvSpPr>
          <p:cNvPr id="9" name="Google Shape;850;p161">
            <a:extLst>
              <a:ext uri="{FF2B5EF4-FFF2-40B4-BE49-F238E27FC236}">
                <a16:creationId xmlns:a16="http://schemas.microsoft.com/office/drawing/2014/main" id="{8E27B755-A71B-B50B-5120-EC9272F1C49B}"/>
              </a:ext>
            </a:extLst>
          </p:cNvPr>
          <p:cNvSpPr txBox="1">
            <a:spLocks/>
          </p:cNvSpPr>
          <p:nvPr/>
        </p:nvSpPr>
        <p:spPr>
          <a:xfrm>
            <a:off x="519825" y="8876911"/>
            <a:ext cx="4969271" cy="64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1400" b="1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Fonte: OMS, </a:t>
            </a:r>
            <a:r>
              <a:rPr lang="pt-BR" sz="1400" b="1" dirty="0" err="1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Covitel</a:t>
            </a:r>
            <a:r>
              <a:rPr lang="pt-BR" sz="1400" b="1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2024 e </a:t>
            </a:r>
            <a:r>
              <a:rPr lang="pt-BR" sz="1400" b="1" dirty="0" err="1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Towards</a:t>
            </a:r>
            <a:r>
              <a:rPr lang="pt-BR" sz="1400" b="1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Healthcare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74C82D-5B25-F87A-90E2-11F4D67DB754}"/>
              </a:ext>
            </a:extLst>
          </p:cNvPr>
          <p:cNvSpPr/>
          <p:nvPr/>
        </p:nvSpPr>
        <p:spPr>
          <a:xfrm>
            <a:off x="7817693" y="-22174"/>
            <a:ext cx="10470307" cy="10331348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>
              <a:solidFill>
                <a:srgbClr val="0070C0"/>
              </a:solidFill>
              <a:latin typeface="Poppins" pitchFamily="2" charset="77"/>
            </a:endParaRPr>
          </a:p>
        </p:txBody>
      </p:sp>
      <p:sp>
        <p:nvSpPr>
          <p:cNvPr id="8" name="Google Shape;850;p161">
            <a:extLst>
              <a:ext uri="{FF2B5EF4-FFF2-40B4-BE49-F238E27FC236}">
                <a16:creationId xmlns:a16="http://schemas.microsoft.com/office/drawing/2014/main" id="{E7A2E6B5-4534-1DCC-B927-2D0D6ED88BD0}"/>
              </a:ext>
            </a:extLst>
          </p:cNvPr>
          <p:cNvSpPr txBox="1">
            <a:spLocks/>
          </p:cNvSpPr>
          <p:nvPr/>
        </p:nvSpPr>
        <p:spPr>
          <a:xfrm>
            <a:off x="434859" y="3515379"/>
            <a:ext cx="7080045" cy="4806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4400" b="1" cap="all" spc="-100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A </a:t>
            </a:r>
            <a:r>
              <a:rPr lang="pt-BR" sz="4400" b="1" cap="all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hiperconectividade</a:t>
            </a:r>
            <a:r>
              <a:rPr lang="pt-BR" sz="4400" b="1" cap="all" spc="-100" dirty="0">
                <a:solidFill>
                  <a:srgbClr val="0070C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e “O medo de ficar de fora” afeta os momentos de ócio e até mesmo de criatividade.</a:t>
            </a:r>
          </a:p>
        </p:txBody>
      </p:sp>
      <p:sp>
        <p:nvSpPr>
          <p:cNvPr id="3" name="Google Shape;850;p161">
            <a:extLst>
              <a:ext uri="{FF2B5EF4-FFF2-40B4-BE49-F238E27FC236}">
                <a16:creationId xmlns:a16="http://schemas.microsoft.com/office/drawing/2014/main" id="{29FBB1B6-DDDF-E3E9-0C47-11415B5952C2}"/>
              </a:ext>
            </a:extLst>
          </p:cNvPr>
          <p:cNvSpPr txBox="1">
            <a:spLocks/>
          </p:cNvSpPr>
          <p:nvPr/>
        </p:nvSpPr>
        <p:spPr>
          <a:xfrm>
            <a:off x="10944225" y="8873289"/>
            <a:ext cx="6584471" cy="553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r"/>
            <a:r>
              <a:rPr lang="pt-BR" sz="3200" b="1" dirty="0">
                <a:solidFill>
                  <a:schemeClr val="bg1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Impacto na gestão do tempo</a:t>
            </a:r>
          </a:p>
        </p:txBody>
      </p:sp>
      <p:pic>
        <p:nvPicPr>
          <p:cNvPr id="2" name="Google Shape;88;p19">
            <a:extLst>
              <a:ext uri="{FF2B5EF4-FFF2-40B4-BE49-F238E27FC236}">
                <a16:creationId xmlns:a16="http://schemas.microsoft.com/office/drawing/2014/main" id="{32FF956E-0AE1-F367-E2A5-ACE9F5210E2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20143" y="351425"/>
            <a:ext cx="1017106" cy="50879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177;p221">
            <a:extLst>
              <a:ext uri="{FF2B5EF4-FFF2-40B4-BE49-F238E27FC236}">
                <a16:creationId xmlns:a16="http://schemas.microsoft.com/office/drawing/2014/main" id="{BD844E96-6247-0A17-169A-804572886C20}"/>
              </a:ext>
            </a:extLst>
          </p:cNvPr>
          <p:cNvSpPr/>
          <p:nvPr/>
        </p:nvSpPr>
        <p:spPr>
          <a:xfrm>
            <a:off x="10242629" y="9755687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0" name="Google Shape;1178;p221">
            <a:extLst>
              <a:ext uri="{FF2B5EF4-FFF2-40B4-BE49-F238E27FC236}">
                <a16:creationId xmlns:a16="http://schemas.microsoft.com/office/drawing/2014/main" id="{2A714CCA-32C2-1826-7FAC-8E70407E91F2}"/>
              </a:ext>
            </a:extLst>
          </p:cNvPr>
          <p:cNvSpPr/>
          <p:nvPr/>
        </p:nvSpPr>
        <p:spPr>
          <a:xfrm>
            <a:off x="12667564" y="9755686"/>
            <a:ext cx="5620436" cy="553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9;p221">
            <a:extLst>
              <a:ext uri="{FF2B5EF4-FFF2-40B4-BE49-F238E27FC236}">
                <a16:creationId xmlns:a16="http://schemas.microsoft.com/office/drawing/2014/main" id="{A2214A94-A79E-27D6-687C-6683596ADE9A}"/>
              </a:ext>
            </a:extLst>
          </p:cNvPr>
          <p:cNvSpPr/>
          <p:nvPr/>
        </p:nvSpPr>
        <p:spPr>
          <a:xfrm>
            <a:off x="7817693" y="9755687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840767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29801-9646-EDE8-5726-636E670E2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50;p161">
            <a:extLst>
              <a:ext uri="{FF2B5EF4-FFF2-40B4-BE49-F238E27FC236}">
                <a16:creationId xmlns:a16="http://schemas.microsoft.com/office/drawing/2014/main" id="{98856D3A-AF57-2679-9E82-DE967E9D0B30}"/>
              </a:ext>
            </a:extLst>
          </p:cNvPr>
          <p:cNvSpPr txBox="1">
            <a:spLocks/>
          </p:cNvSpPr>
          <p:nvPr/>
        </p:nvSpPr>
        <p:spPr>
          <a:xfrm>
            <a:off x="11034362" y="1817754"/>
            <a:ext cx="4669888" cy="1247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3200" b="1" i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(</a:t>
            </a:r>
            <a:r>
              <a:rPr lang="pt-BR" sz="3200" b="1" i="1" spc="-100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Joy</a:t>
            </a:r>
            <a:r>
              <a:rPr lang="pt-BR" sz="3200" b="1" i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</a:t>
            </a:r>
            <a:r>
              <a:rPr lang="pt-BR" sz="3200" b="1" i="1" spc="-100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of</a:t>
            </a:r>
            <a:r>
              <a:rPr lang="pt-BR" sz="3200" b="1" i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</a:t>
            </a:r>
            <a:r>
              <a:rPr lang="pt-BR" sz="3200" b="1" i="1" spc="-100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missing</a:t>
            </a:r>
            <a:r>
              <a:rPr lang="pt-BR" sz="3200" b="1" i="1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out)</a:t>
            </a:r>
          </a:p>
        </p:txBody>
      </p:sp>
      <p:sp>
        <p:nvSpPr>
          <p:cNvPr id="7" name="Google Shape;850;p161">
            <a:extLst>
              <a:ext uri="{FF2B5EF4-FFF2-40B4-BE49-F238E27FC236}">
                <a16:creationId xmlns:a16="http://schemas.microsoft.com/office/drawing/2014/main" id="{E06CA334-1E5A-4992-398B-6B5300CBB9A7}"/>
              </a:ext>
            </a:extLst>
          </p:cNvPr>
          <p:cNvSpPr txBox="1">
            <a:spLocks/>
          </p:cNvSpPr>
          <p:nvPr/>
        </p:nvSpPr>
        <p:spPr>
          <a:xfrm>
            <a:off x="10731573" y="763749"/>
            <a:ext cx="5181543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10000" b="1" spc="-100" dirty="0">
                <a:solidFill>
                  <a:srgbClr val="F77F00"/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J O M O</a:t>
            </a:r>
          </a:p>
        </p:txBody>
      </p:sp>
      <p:sp>
        <p:nvSpPr>
          <p:cNvPr id="9" name="Google Shape;850;p161">
            <a:extLst>
              <a:ext uri="{FF2B5EF4-FFF2-40B4-BE49-F238E27FC236}">
                <a16:creationId xmlns:a16="http://schemas.microsoft.com/office/drawing/2014/main" id="{1C10601A-B66C-7531-BEE9-94A436EEB8DD}"/>
              </a:ext>
            </a:extLst>
          </p:cNvPr>
          <p:cNvSpPr txBox="1">
            <a:spLocks/>
          </p:cNvSpPr>
          <p:nvPr/>
        </p:nvSpPr>
        <p:spPr>
          <a:xfrm>
            <a:off x="10734979" y="8912692"/>
            <a:ext cx="4969271" cy="643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Fonte: OMS, </a:t>
            </a:r>
            <a:r>
              <a:rPr lang="pt-BR" sz="1400" b="1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Covitel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2024 e </a:t>
            </a:r>
            <a:r>
              <a:rPr lang="pt-BR" sz="1400" b="1" dirty="0" err="1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Towards</a:t>
            </a:r>
            <a:r>
              <a:rPr lang="pt-BR" sz="1400" b="1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 Healthcare</a:t>
            </a:r>
          </a:p>
        </p:txBody>
      </p:sp>
      <p:sp>
        <p:nvSpPr>
          <p:cNvPr id="8" name="Google Shape;850;p161">
            <a:extLst>
              <a:ext uri="{FF2B5EF4-FFF2-40B4-BE49-F238E27FC236}">
                <a16:creationId xmlns:a16="http://schemas.microsoft.com/office/drawing/2014/main" id="{1C09EE34-6AA6-54D7-AD7D-9738EBDA84A9}"/>
              </a:ext>
            </a:extLst>
          </p:cNvPr>
          <p:cNvSpPr txBox="1">
            <a:spLocks/>
          </p:cNvSpPr>
          <p:nvPr/>
        </p:nvSpPr>
        <p:spPr>
          <a:xfrm>
            <a:off x="10650013" y="3551160"/>
            <a:ext cx="7080045" cy="4806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00"/>
              <a:buFont typeface="Poppins"/>
              <a:buNone/>
              <a:defRPr sz="8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oppins"/>
              <a:buNone/>
              <a:defRPr sz="3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algn="l"/>
            <a:r>
              <a:rPr lang="pt-BR" sz="4400" b="1" cap="all" spc="-100" dirty="0">
                <a:solidFill>
                  <a:schemeClr val="tx2">
                    <a:lumMod val="75000"/>
                  </a:schemeClr>
                </a:solidFill>
                <a:latin typeface="Poppins" pitchFamily="2" charset="77"/>
                <a:ea typeface="Poppins"/>
                <a:cs typeface="Poppins" panose="020B0604020202020204" pitchFamily="34" charset="0"/>
                <a:sym typeface="Poppins"/>
              </a:rPr>
              <a:t>“A alegria de escolher ficar de fora” para preservar o seu bem-estar.</a:t>
            </a:r>
          </a:p>
        </p:txBody>
      </p:sp>
      <p:pic>
        <p:nvPicPr>
          <p:cNvPr id="2" name="Imagem 1" descr="uma mulher sentada em um sofá lendo um livro">
            <a:extLst>
              <a:ext uri="{FF2B5EF4-FFF2-40B4-BE49-F238E27FC236}">
                <a16:creationId xmlns:a16="http://schemas.microsoft.com/office/drawing/2014/main" id="{9817A582-F546-18DA-0A5C-2F62393F7F0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420" b="10921"/>
          <a:stretch>
            <a:fillRect/>
          </a:stretch>
        </p:blipFill>
        <p:spPr>
          <a:xfrm>
            <a:off x="-555390" y="-65798"/>
            <a:ext cx="10773096" cy="10418596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2EA2B182-0149-897B-382E-311BCD535456}"/>
              </a:ext>
            </a:extLst>
          </p:cNvPr>
          <p:cNvSpPr/>
          <p:nvPr/>
        </p:nvSpPr>
        <p:spPr>
          <a:xfrm>
            <a:off x="-555389" y="-65798"/>
            <a:ext cx="10773096" cy="10418596"/>
          </a:xfrm>
          <a:prstGeom prst="rect">
            <a:avLst/>
          </a:prstGeom>
          <a:solidFill>
            <a:schemeClr val="tx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13" dirty="0">
              <a:solidFill>
                <a:srgbClr val="0070C0"/>
              </a:solidFill>
              <a:latin typeface="Poppins" pitchFamily="2" charset="77"/>
            </a:endParaRPr>
          </a:p>
        </p:txBody>
      </p:sp>
      <p:sp>
        <p:nvSpPr>
          <p:cNvPr id="10" name="Google Shape;1177;p221">
            <a:extLst>
              <a:ext uri="{FF2B5EF4-FFF2-40B4-BE49-F238E27FC236}">
                <a16:creationId xmlns:a16="http://schemas.microsoft.com/office/drawing/2014/main" id="{A36D4E8F-1B13-39D4-84D2-D50172A2076A}"/>
              </a:ext>
            </a:extLst>
          </p:cNvPr>
          <p:cNvSpPr/>
          <p:nvPr/>
        </p:nvSpPr>
        <p:spPr>
          <a:xfrm>
            <a:off x="1869545" y="9799312"/>
            <a:ext cx="2424900" cy="542400"/>
          </a:xfrm>
          <a:prstGeom prst="rect">
            <a:avLst/>
          </a:prstGeom>
          <a:solidFill>
            <a:srgbClr val="0954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1" name="Google Shape;1178;p221">
            <a:extLst>
              <a:ext uri="{FF2B5EF4-FFF2-40B4-BE49-F238E27FC236}">
                <a16:creationId xmlns:a16="http://schemas.microsoft.com/office/drawing/2014/main" id="{CD6BA27A-7E14-5CDD-01E3-47F5A4A92516}"/>
              </a:ext>
            </a:extLst>
          </p:cNvPr>
          <p:cNvSpPr/>
          <p:nvPr/>
        </p:nvSpPr>
        <p:spPr>
          <a:xfrm>
            <a:off x="4294480" y="9799311"/>
            <a:ext cx="5923226" cy="553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  <p:sp>
        <p:nvSpPr>
          <p:cNvPr id="12" name="Google Shape;1179;p221">
            <a:extLst>
              <a:ext uri="{FF2B5EF4-FFF2-40B4-BE49-F238E27FC236}">
                <a16:creationId xmlns:a16="http://schemas.microsoft.com/office/drawing/2014/main" id="{C3E12E8D-A0D4-0C84-5BB0-CE3AA4B1A094}"/>
              </a:ext>
            </a:extLst>
          </p:cNvPr>
          <p:cNvSpPr/>
          <p:nvPr/>
        </p:nvSpPr>
        <p:spPr>
          <a:xfrm>
            <a:off x="-555391" y="9799312"/>
            <a:ext cx="2424900" cy="542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Poppins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8358981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 mestre @ Eleve Claro">
  <a:themeElements>
    <a:clrScheme name="Simple Light">
      <a:dk1>
        <a:srgbClr val="000000"/>
      </a:dk1>
      <a:lt1>
        <a:srgbClr val="FFFFFF"/>
      </a:lt1>
      <a:dk2>
        <a:srgbClr val="003366"/>
      </a:dk2>
      <a:lt2>
        <a:srgbClr val="0065CA"/>
      </a:lt2>
      <a:accent1>
        <a:srgbClr val="44619A"/>
      </a:accent1>
      <a:accent2>
        <a:srgbClr val="F67F01"/>
      </a:accent2>
      <a:accent3>
        <a:srgbClr val="E5F0FF"/>
      </a:accent3>
      <a:accent4>
        <a:srgbClr val="D10B76"/>
      </a:accent4>
      <a:accent5>
        <a:srgbClr val="777777"/>
      </a:accent5>
      <a:accent6>
        <a:srgbClr val="EFEFEF"/>
      </a:accent6>
      <a:hlink>
        <a:srgbClr val="0065CA"/>
      </a:hlink>
      <a:folHlink>
        <a:srgbClr val="0097A7"/>
      </a:folHlink>
    </a:clrScheme>
    <a:fontScheme name="Office">
      <a:maj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oppin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2016</Words>
  <Application>Microsoft Macintosh PowerPoint</Application>
  <PresentationFormat>Personalizar</PresentationFormat>
  <Paragraphs>255</Paragraphs>
  <Slides>44</Slides>
  <Notes>36</Notes>
  <HiddenSlides>0</HiddenSlides>
  <MMClips>1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44</vt:i4>
      </vt:variant>
    </vt:vector>
  </HeadingPairs>
  <TitlesOfParts>
    <vt:vector size="48" baseType="lpstr">
      <vt:lpstr>Poppins</vt:lpstr>
      <vt:lpstr>Arial</vt:lpstr>
      <vt:lpstr>Simple Light</vt:lpstr>
      <vt:lpstr>Slide mestre @ Eleve Claro</vt:lpstr>
      <vt:lpstr>A Neurociência do Autocuidado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Fabio M Macarroni</cp:lastModifiedBy>
  <cp:revision>47</cp:revision>
  <dcterms:modified xsi:type="dcterms:W3CDTF">2026-08-11T17:28:34Z</dcterms:modified>
</cp:coreProperties>
</file>