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6858000" cy="9906000" type="A4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C5D893"/>
    <a:srgbClr val="A1C1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64"/>
    <p:restoredTop sz="94610"/>
  </p:normalViewPr>
  <p:slideViewPr>
    <p:cSldViewPr snapToGrid="0" snapToObjects="1">
      <p:cViewPr>
        <p:scale>
          <a:sx n="152" d="100"/>
          <a:sy n="152" d="100"/>
        </p:scale>
        <p:origin x="264" y="-4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1956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35269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21820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19880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769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67734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73016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43180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80190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49076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61654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92287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00691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0521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46370" y="3281363"/>
            <a:ext cx="1080135" cy="1080135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3" name="Shape 1"/>
          <p:cNvSpPr/>
          <p:nvPr/>
        </p:nvSpPr>
        <p:spPr>
          <a:xfrm>
            <a:off x="6377940" y="3178493"/>
            <a:ext cx="308610" cy="308610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4" name="Shape 2"/>
          <p:cNvSpPr/>
          <p:nvPr/>
        </p:nvSpPr>
        <p:spPr>
          <a:xfrm>
            <a:off x="5051497" y="1939410"/>
            <a:ext cx="694373" cy="694373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5" name="Shape 3"/>
          <p:cNvSpPr/>
          <p:nvPr/>
        </p:nvSpPr>
        <p:spPr>
          <a:xfrm>
            <a:off x="5452110" y="4515802"/>
            <a:ext cx="385763" cy="385763"/>
          </a:xfrm>
          <a:prstGeom prst="rect">
            <a:avLst/>
          </a:prstGeom>
          <a:solidFill>
            <a:srgbClr val="8E9195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6" name="Shape 4"/>
          <p:cNvSpPr/>
          <p:nvPr/>
        </p:nvSpPr>
        <p:spPr>
          <a:xfrm>
            <a:off x="4783455" y="5390198"/>
            <a:ext cx="874395" cy="874395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7" name="Shape 5"/>
          <p:cNvSpPr/>
          <p:nvPr/>
        </p:nvSpPr>
        <p:spPr>
          <a:xfrm>
            <a:off x="6120765" y="5184458"/>
            <a:ext cx="308610" cy="308610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8" name="Shape 6"/>
          <p:cNvSpPr/>
          <p:nvPr/>
        </p:nvSpPr>
        <p:spPr>
          <a:xfrm>
            <a:off x="4757737" y="2494657"/>
            <a:ext cx="462915" cy="462915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9" name="Shape 7"/>
          <p:cNvSpPr/>
          <p:nvPr/>
        </p:nvSpPr>
        <p:spPr>
          <a:xfrm>
            <a:off x="264148" y="8397508"/>
            <a:ext cx="1034331" cy="932323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10" name="Text 8"/>
          <p:cNvSpPr txBox="1"/>
          <p:nvPr/>
        </p:nvSpPr>
        <p:spPr>
          <a:xfrm>
            <a:off x="468544" y="514227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GUIA PRÁTICO · MATERIAL DE BOLSO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468544" y="1585143"/>
            <a:ext cx="4360713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2588"/>
              </a:lnSpc>
            </a:pPr>
            <a:r>
              <a:rPr lang="en-US" sz="40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Comunicação</a:t>
            </a:r>
            <a:endParaRPr lang="en-US" sz="4000" dirty="0"/>
          </a:p>
          <a:p>
            <a:pPr>
              <a:lnSpc>
                <a:spcPts val="2588"/>
              </a:lnSpc>
            </a:pPr>
            <a:r>
              <a:rPr lang="en-US" sz="40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</a:t>
            </a:r>
            <a:endParaRPr lang="en-US" sz="4000" dirty="0"/>
          </a:p>
          <a:p>
            <a:pPr>
              <a:lnSpc>
                <a:spcPts val="2588"/>
              </a:lnSpc>
            </a:pPr>
            <a:r>
              <a:rPr lang="en-US" sz="4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Impacto</a:t>
            </a:r>
            <a:endParaRPr lang="en-US" sz="4000" dirty="0"/>
          </a:p>
        </p:txBody>
      </p:sp>
      <p:sp>
        <p:nvSpPr>
          <p:cNvPr id="12" name="Text 10"/>
          <p:cNvSpPr txBox="1"/>
          <p:nvPr/>
        </p:nvSpPr>
        <p:spPr>
          <a:xfrm>
            <a:off x="415118" y="3239746"/>
            <a:ext cx="4983566" cy="5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Storytelling + adaptação + conversa de valor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17108" y="3919775"/>
            <a:ext cx="3659591" cy="4629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Versão compacta, com menos páginas e foco total na aplicação prática. Um material de bolso para apoiar os representantes na preparação, condução e revisão das conversas com médicos.</a:t>
            </a:r>
            <a:endParaRPr lang="en-US" sz="1050" dirty="0"/>
          </a:p>
        </p:txBody>
      </p:sp>
      <p:sp>
        <p:nvSpPr>
          <p:cNvPr id="14" name="Text 12"/>
          <p:cNvSpPr txBox="1"/>
          <p:nvPr/>
        </p:nvSpPr>
        <p:spPr>
          <a:xfrm>
            <a:off x="276528" y="7457268"/>
            <a:ext cx="2855681" cy="724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SEMA</a:t>
            </a:r>
            <a:r>
              <a:rPr lang="en-US" sz="2800" dirty="0">
                <a:solidFill>
                  <a:srgbClr val="7C7C7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CLIQUE</a:t>
            </a:r>
            <a:endParaRPr lang="en-US" sz="2800" dirty="0"/>
          </a:p>
        </p:txBody>
      </p:sp>
      <p:sp>
        <p:nvSpPr>
          <p:cNvPr id="15" name="Text 13"/>
          <p:cNvSpPr txBox="1"/>
          <p:nvPr/>
        </p:nvSpPr>
        <p:spPr>
          <a:xfrm>
            <a:off x="329869" y="8007855"/>
            <a:ext cx="1543050" cy="2160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semaglutida</a:t>
            </a:r>
            <a:endParaRPr lang="en-US" sz="1600" dirty="0"/>
          </a:p>
        </p:txBody>
      </p:sp>
      <p:sp>
        <p:nvSpPr>
          <p:cNvPr id="16" name="Text 14"/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dirty="0"/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BEA17144-1318-E2DB-5471-5CD9356505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1666811">
            <a:off x="1688452" y="4338173"/>
            <a:ext cx="3481094" cy="3966995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A65B6D6D-4FE8-AE8C-8471-A3BC7AD93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pic>
        <p:nvPicPr>
          <p:cNvPr id="26" name="object 19">
            <a:extLst>
              <a:ext uri="{FF2B5EF4-FFF2-40B4-BE49-F238E27FC236}">
                <a16:creationId xmlns:a16="http://schemas.microsoft.com/office/drawing/2014/main" id="{8D536747-F071-0910-9A56-6719FB84B8A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18413" y="9481573"/>
            <a:ext cx="519054" cy="2596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37873" y="4976144"/>
            <a:ext cx="617220" cy="617220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3" name="Shape 1"/>
          <p:cNvSpPr/>
          <p:nvPr/>
        </p:nvSpPr>
        <p:spPr>
          <a:xfrm>
            <a:off x="5704427" y="5799497"/>
            <a:ext cx="411480" cy="411480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pPr>
              <a:lnSpc>
                <a:spcPct val="150000"/>
              </a:lnSpc>
            </a:pPr>
            <a:endParaRPr lang="pt-BR" sz="1400"/>
          </a:p>
        </p:txBody>
      </p:sp>
      <p:sp>
        <p:nvSpPr>
          <p:cNvPr id="4" name="Shape 2"/>
          <p:cNvSpPr/>
          <p:nvPr/>
        </p:nvSpPr>
        <p:spPr>
          <a:xfrm>
            <a:off x="260936" y="8921306"/>
            <a:ext cx="514350" cy="514350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5" name="Text 3"/>
          <p:cNvSpPr txBox="1"/>
          <p:nvPr/>
        </p:nvSpPr>
        <p:spPr>
          <a:xfrm>
            <a:off x="437198" y="514305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· VISÃO GERAL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463295" y="1062301"/>
            <a:ext cx="6121337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Não é para decorar. É para </a:t>
            </a:r>
            <a:r>
              <a:rPr lang="en-US" sz="24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usar</a:t>
            </a:r>
            <a:r>
              <a:rPr lang="en-US" sz="24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.</a:t>
            </a:r>
            <a:endParaRPr lang="en-US" sz="2400" dirty="0"/>
          </a:p>
        </p:txBody>
      </p:sp>
      <p:sp>
        <p:nvSpPr>
          <p:cNvPr id="7" name="Text 5"/>
          <p:cNvSpPr txBox="1"/>
          <p:nvPr/>
        </p:nvSpPr>
        <p:spPr>
          <a:xfrm>
            <a:off x="480917" y="1979058"/>
            <a:ext cx="5999893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 conteúdo do treinamento parte de uma lógica simples: conhecer o produto não basta. Em um ambiente com muitos dados, a diferença está em transformar evidência em significado e adaptar a conversa ao contexto do médico.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03967" y="2998543"/>
            <a:ext cx="5683568" cy="370332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400"/>
          </a:p>
        </p:txBody>
      </p:sp>
      <p:sp>
        <p:nvSpPr>
          <p:cNvPr id="9" name="Shape 7"/>
          <p:cNvSpPr/>
          <p:nvPr/>
        </p:nvSpPr>
        <p:spPr>
          <a:xfrm>
            <a:off x="503967" y="2998543"/>
            <a:ext cx="28289" cy="370332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400"/>
          </a:p>
        </p:txBody>
      </p:sp>
      <p:sp>
        <p:nvSpPr>
          <p:cNvPr id="10" name="Text 8"/>
          <p:cNvSpPr txBox="1"/>
          <p:nvPr/>
        </p:nvSpPr>
        <p:spPr>
          <a:xfrm>
            <a:off x="637698" y="3065408"/>
            <a:ext cx="5426393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8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LÓGICA CENTRAL</a:t>
            </a:r>
            <a:endParaRPr lang="en-US" sz="900" dirty="0"/>
          </a:p>
        </p:txBody>
      </p:sp>
      <p:sp>
        <p:nvSpPr>
          <p:cNvPr id="11" name="Text 9"/>
          <p:cNvSpPr txBox="1"/>
          <p:nvPr/>
        </p:nvSpPr>
        <p:spPr>
          <a:xfrm>
            <a:off x="637698" y="3230986"/>
            <a:ext cx="5426393" cy="1131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Dado informa. Contexto dá significado. Narrativa conecta os dois.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1204" y="3727635"/>
            <a:ext cx="1800225" cy="1652276"/>
          </a:xfrm>
          <a:prstGeom prst="roundRect">
            <a:avLst>
              <a:gd name="adj" fmla="val 5172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400"/>
          </a:p>
        </p:txBody>
      </p:sp>
      <p:sp>
        <p:nvSpPr>
          <p:cNvPr id="13" name="Text 11"/>
          <p:cNvSpPr txBox="1"/>
          <p:nvPr/>
        </p:nvSpPr>
        <p:spPr>
          <a:xfrm>
            <a:off x="604361" y="3809931"/>
            <a:ext cx="1573911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68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ANTES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4" name="Text 12"/>
          <p:cNvSpPr txBox="1"/>
          <p:nvPr/>
        </p:nvSpPr>
        <p:spPr>
          <a:xfrm>
            <a:off x="604361" y="3984810"/>
            <a:ext cx="1573911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9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Planeje a conversa, escolha o paciente que precisa entrar no campo de visão e defina a evidência realmente útil.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2420017" y="3727635"/>
            <a:ext cx="1800225" cy="1629986"/>
          </a:xfrm>
          <a:prstGeom prst="roundRect">
            <a:avLst>
              <a:gd name="adj" fmla="val 5172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400"/>
          </a:p>
        </p:txBody>
      </p:sp>
      <p:sp>
        <p:nvSpPr>
          <p:cNvPr id="16" name="Text 14"/>
          <p:cNvSpPr txBox="1"/>
          <p:nvPr/>
        </p:nvSpPr>
        <p:spPr>
          <a:xfrm>
            <a:off x="2533174" y="3809931"/>
            <a:ext cx="1573911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68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DURANTE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7" name="Text 15"/>
          <p:cNvSpPr txBox="1"/>
          <p:nvPr/>
        </p:nvSpPr>
        <p:spPr>
          <a:xfrm>
            <a:off x="2533174" y="3984810"/>
            <a:ext cx="1573911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9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Pergunte antes de apresentar. Escute para compreender. Regule a reação e adapte a conversa.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348829" y="3727635"/>
            <a:ext cx="1800225" cy="1627558"/>
          </a:xfrm>
          <a:prstGeom prst="roundRect">
            <a:avLst>
              <a:gd name="adj" fmla="val 5172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400"/>
          </a:p>
        </p:txBody>
      </p:sp>
      <p:sp>
        <p:nvSpPr>
          <p:cNvPr id="19" name="Text 17"/>
          <p:cNvSpPr txBox="1"/>
          <p:nvPr/>
        </p:nvSpPr>
        <p:spPr>
          <a:xfrm>
            <a:off x="4461986" y="3809931"/>
            <a:ext cx="1573911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68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DEPOIS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20" name="Text 18"/>
          <p:cNvSpPr txBox="1"/>
          <p:nvPr/>
        </p:nvSpPr>
        <p:spPr>
          <a:xfrm>
            <a:off x="4461986" y="3984810"/>
            <a:ext cx="1573911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9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Valide o entendimento, registre o que aprendeu e defina o próximo passo.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573166" y="6557627"/>
            <a:ext cx="5693379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Storytelling, neste contexto, não é “contar uma história”, mas organizar a mensagem a partir do outro: contexto, paciente, ponto cego, evidência e significado.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39496" y="7031901"/>
            <a:ext cx="1337310" cy="1525359"/>
          </a:xfrm>
          <a:prstGeom prst="roundRect">
            <a:avLst>
              <a:gd name="adj" fmla="val 4615"/>
            </a:avLst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pt-BR" sz="1400"/>
          </a:p>
        </p:txBody>
      </p:sp>
      <p:sp>
        <p:nvSpPr>
          <p:cNvPr id="23" name="Text 21"/>
          <p:cNvSpPr txBox="1"/>
          <p:nvPr/>
        </p:nvSpPr>
        <p:spPr>
          <a:xfrm>
            <a:off x="652653" y="7114197"/>
            <a:ext cx="1110996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9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1. PACIENTE</a:t>
            </a:r>
            <a:endParaRPr lang="en-US" sz="900" dirty="0"/>
          </a:p>
        </p:txBody>
      </p:sp>
      <p:sp>
        <p:nvSpPr>
          <p:cNvPr id="24" name="Text 22"/>
          <p:cNvSpPr txBox="1"/>
          <p:nvPr/>
        </p:nvSpPr>
        <p:spPr>
          <a:xfrm>
            <a:off x="652653" y="7289076"/>
            <a:ext cx="11109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9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Quem eu quero fazer o médico enxergar?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1979676" y="7031901"/>
            <a:ext cx="1337310" cy="1525359"/>
          </a:xfrm>
          <a:prstGeom prst="roundRect">
            <a:avLst>
              <a:gd name="adj" fmla="val 4615"/>
            </a:avLst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pt-BR" sz="1400"/>
          </a:p>
        </p:txBody>
      </p:sp>
      <p:sp>
        <p:nvSpPr>
          <p:cNvPr id="26" name="Text 24"/>
          <p:cNvSpPr txBox="1"/>
          <p:nvPr/>
        </p:nvSpPr>
        <p:spPr>
          <a:xfrm>
            <a:off x="2092833" y="7114197"/>
            <a:ext cx="1110996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9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2. PONTO CEGO</a:t>
            </a:r>
            <a:endParaRPr lang="en-US" sz="900" dirty="0"/>
          </a:p>
        </p:txBody>
      </p:sp>
      <p:sp>
        <p:nvSpPr>
          <p:cNvPr id="27" name="Text 25"/>
          <p:cNvSpPr txBox="1"/>
          <p:nvPr/>
        </p:nvSpPr>
        <p:spPr>
          <a:xfrm>
            <a:off x="2092833" y="7289076"/>
            <a:ext cx="11109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9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O que ele talvez ainda não esteja considerando?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419856" y="7031901"/>
            <a:ext cx="1337310" cy="1525359"/>
          </a:xfrm>
          <a:prstGeom prst="roundRect">
            <a:avLst>
              <a:gd name="adj" fmla="val 4615"/>
            </a:avLst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pt-BR" sz="1400"/>
          </a:p>
        </p:txBody>
      </p:sp>
      <p:sp>
        <p:nvSpPr>
          <p:cNvPr id="29" name="Text 27"/>
          <p:cNvSpPr txBox="1"/>
          <p:nvPr/>
        </p:nvSpPr>
        <p:spPr>
          <a:xfrm>
            <a:off x="3533013" y="7114197"/>
            <a:ext cx="1110996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9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3. EVIDÊNCIA</a:t>
            </a:r>
            <a:endParaRPr lang="en-US" sz="900" dirty="0"/>
          </a:p>
        </p:txBody>
      </p:sp>
      <p:sp>
        <p:nvSpPr>
          <p:cNvPr id="30" name="Text 28"/>
          <p:cNvSpPr txBox="1"/>
          <p:nvPr/>
        </p:nvSpPr>
        <p:spPr>
          <a:xfrm>
            <a:off x="3533013" y="7289076"/>
            <a:ext cx="11109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9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Qual dado aprovado ajuda a iluminar esse ponto?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860036" y="7031901"/>
            <a:ext cx="1337310" cy="1512044"/>
          </a:xfrm>
          <a:prstGeom prst="roundRect">
            <a:avLst>
              <a:gd name="adj" fmla="val 4615"/>
            </a:avLst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pt-BR" sz="1400"/>
          </a:p>
        </p:txBody>
      </p:sp>
      <p:sp>
        <p:nvSpPr>
          <p:cNvPr id="32" name="Text 30"/>
          <p:cNvSpPr txBox="1"/>
          <p:nvPr/>
        </p:nvSpPr>
        <p:spPr>
          <a:xfrm>
            <a:off x="4973193" y="7114197"/>
            <a:ext cx="1110996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9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4. SIGNIFICADO</a:t>
            </a:r>
            <a:endParaRPr lang="en-US" sz="900" dirty="0"/>
          </a:p>
        </p:txBody>
      </p:sp>
      <p:sp>
        <p:nvSpPr>
          <p:cNvPr id="33" name="Text 31"/>
          <p:cNvSpPr txBox="1"/>
          <p:nvPr/>
        </p:nvSpPr>
        <p:spPr>
          <a:xfrm>
            <a:off x="4973193" y="7289076"/>
            <a:ext cx="11109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9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O que essa evidência muda na prática?</a:t>
            </a:r>
            <a:endParaRPr lang="en-US" sz="900" dirty="0"/>
          </a:p>
        </p:txBody>
      </p:sp>
      <p:sp>
        <p:nvSpPr>
          <p:cNvPr id="37" name="Text 33"/>
          <p:cNvSpPr txBox="1"/>
          <p:nvPr/>
        </p:nvSpPr>
        <p:spPr>
          <a:xfrm>
            <a:off x="6413373" y="7865148"/>
            <a:ext cx="2057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50000"/>
              </a:lnSpc>
            </a:pPr>
            <a:endParaRPr lang="en-US" sz="900" dirty="0"/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E609515E-A77F-A71E-FF0A-7FBDA4423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sp>
        <p:nvSpPr>
          <p:cNvPr id="40" name="Text 14">
            <a:extLst>
              <a:ext uri="{FF2B5EF4-FFF2-40B4-BE49-F238E27FC236}">
                <a16:creationId xmlns:a16="http://schemas.microsoft.com/office/drawing/2014/main" id="{B0636996-9DF0-DD21-3AF9-3457E686D2A4}"/>
              </a:ext>
            </a:extLst>
          </p:cNvPr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dirty="0"/>
          </a:p>
        </p:txBody>
      </p:sp>
      <p:pic>
        <p:nvPicPr>
          <p:cNvPr id="42" name="object 19">
            <a:extLst>
              <a:ext uri="{FF2B5EF4-FFF2-40B4-BE49-F238E27FC236}">
                <a16:creationId xmlns:a16="http://schemas.microsoft.com/office/drawing/2014/main" id="{2BF3CDA6-D4DE-6DB4-4B96-405E96ED981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18413" y="9481573"/>
            <a:ext cx="519054" cy="2596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80735" y="4488993"/>
            <a:ext cx="565785" cy="565785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3" name="Shape 1"/>
          <p:cNvSpPr/>
          <p:nvPr/>
        </p:nvSpPr>
        <p:spPr>
          <a:xfrm>
            <a:off x="6137910" y="8411143"/>
            <a:ext cx="308610" cy="308610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4" name="Shape 2"/>
          <p:cNvSpPr/>
          <p:nvPr/>
        </p:nvSpPr>
        <p:spPr>
          <a:xfrm>
            <a:off x="464058" y="1953570"/>
            <a:ext cx="488633" cy="488633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5" name="Text 3"/>
          <p:cNvSpPr txBox="1"/>
          <p:nvPr/>
        </p:nvSpPr>
        <p:spPr>
          <a:xfrm>
            <a:off x="452628" y="496729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 · OS 3 TEMPEROS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452628" y="818343"/>
            <a:ext cx="4937760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Pimenta, sal e </a:t>
            </a:r>
            <a:r>
              <a:rPr lang="en-US" sz="24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azeite</a:t>
            </a:r>
            <a:endParaRPr lang="en-US" sz="2400" dirty="0"/>
          </a:p>
        </p:txBody>
      </p:sp>
      <p:sp>
        <p:nvSpPr>
          <p:cNvPr id="7" name="Text 5"/>
          <p:cNvSpPr txBox="1"/>
          <p:nvPr/>
        </p:nvSpPr>
        <p:spPr>
          <a:xfrm>
            <a:off x="478346" y="1492141"/>
            <a:ext cx="545211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Uma conversa forte depende do equilíbrio entre três dimensões: como percebo e adapto, como entrego a mensagem e o que seleciono para dizer.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41198" y="3048282"/>
            <a:ext cx="1800225" cy="1766136"/>
          </a:xfrm>
          <a:prstGeom prst="roundRect">
            <a:avLst>
              <a:gd name="adj" fmla="val 4615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013"/>
          </a:p>
        </p:txBody>
      </p:sp>
      <p:sp>
        <p:nvSpPr>
          <p:cNvPr id="9" name="Text 7"/>
          <p:cNvSpPr txBox="1"/>
          <p:nvPr/>
        </p:nvSpPr>
        <p:spPr>
          <a:xfrm>
            <a:off x="554355" y="3288642"/>
            <a:ext cx="1573911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68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PIMENTA | IE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0" name="Text 8"/>
          <p:cNvSpPr txBox="1"/>
          <p:nvPr/>
        </p:nvSpPr>
        <p:spPr>
          <a:xfrm>
            <a:off x="554355" y="3602166"/>
            <a:ext cx="1573911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Como percebo e adapto? Autogestão, autoconfiança, leitura do contexto e adaptação.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370011" y="3048282"/>
            <a:ext cx="1800225" cy="1766136"/>
          </a:xfrm>
          <a:prstGeom prst="roundRect">
            <a:avLst>
              <a:gd name="adj" fmla="val 4615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013"/>
          </a:p>
        </p:txBody>
      </p:sp>
      <p:sp>
        <p:nvSpPr>
          <p:cNvPr id="12" name="Text 10"/>
          <p:cNvSpPr txBox="1"/>
          <p:nvPr/>
        </p:nvSpPr>
        <p:spPr>
          <a:xfrm>
            <a:off x="2483168" y="3288642"/>
            <a:ext cx="1573911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68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 | PERFORMANCE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3" name="Text 11"/>
          <p:cNvSpPr txBox="1"/>
          <p:nvPr/>
        </p:nvSpPr>
        <p:spPr>
          <a:xfrm>
            <a:off x="2483168" y="3602166"/>
            <a:ext cx="1573911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Como entrego? Voz, ritmo, pausa, articulação, dicção, expressão facial, corporal e imagem.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298823" y="3048282"/>
            <a:ext cx="1800225" cy="1766136"/>
          </a:xfrm>
          <a:prstGeom prst="roundRect">
            <a:avLst>
              <a:gd name="adj" fmla="val 4615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013"/>
          </a:p>
        </p:txBody>
      </p:sp>
      <p:sp>
        <p:nvSpPr>
          <p:cNvPr id="15" name="Text 13"/>
          <p:cNvSpPr txBox="1"/>
          <p:nvPr/>
        </p:nvSpPr>
        <p:spPr>
          <a:xfrm>
            <a:off x="4411980" y="3288642"/>
            <a:ext cx="1573911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68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AZEITE | CONTEÚDO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6" name="Text 14"/>
          <p:cNvSpPr txBox="1"/>
          <p:nvPr/>
        </p:nvSpPr>
        <p:spPr>
          <a:xfrm>
            <a:off x="4411980" y="3602166"/>
            <a:ext cx="1573911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O que seleciono? Evidência, contexto, impacto e próximo passo.</a:t>
            </a:r>
            <a:endParaRPr lang="en-US" sz="1000" dirty="0"/>
          </a:p>
        </p:txBody>
      </p:sp>
      <p:sp>
        <p:nvSpPr>
          <p:cNvPr id="17" name="Text 15"/>
          <p:cNvSpPr txBox="1"/>
          <p:nvPr/>
        </p:nvSpPr>
        <p:spPr>
          <a:xfrm>
            <a:off x="533781" y="5266192"/>
            <a:ext cx="545211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Diagnóstico rápido: </a:t>
            </a:r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marque mentalmente onde está sua maior oportunidade de evolução.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19431" y="5734347"/>
            <a:ext cx="2751773" cy="1299994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19" name="Text 17"/>
          <p:cNvSpPr txBox="1"/>
          <p:nvPr/>
        </p:nvSpPr>
        <p:spPr>
          <a:xfrm>
            <a:off x="632588" y="5816643"/>
            <a:ext cx="2525459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IE</a:t>
            </a:r>
            <a:endParaRPr lang="en-US" sz="1000" dirty="0"/>
          </a:p>
        </p:txBody>
      </p:sp>
      <p:sp>
        <p:nvSpPr>
          <p:cNvPr id="20" name="Text 18"/>
          <p:cNvSpPr txBox="1"/>
          <p:nvPr/>
        </p:nvSpPr>
        <p:spPr>
          <a:xfrm>
            <a:off x="632588" y="6232808"/>
            <a:ext cx="2525459" cy="2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Consigo manter presença quando surge uma objeção inesperada?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399791" y="5734347"/>
            <a:ext cx="2751773" cy="1299994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2" name="Text 20"/>
          <p:cNvSpPr txBox="1"/>
          <p:nvPr/>
        </p:nvSpPr>
        <p:spPr>
          <a:xfrm>
            <a:off x="3512948" y="5816643"/>
            <a:ext cx="2525459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PERFORMANCE</a:t>
            </a:r>
            <a:endParaRPr lang="en-US" sz="1000" dirty="0"/>
          </a:p>
        </p:txBody>
      </p:sp>
      <p:sp>
        <p:nvSpPr>
          <p:cNvPr id="23" name="Text 21"/>
          <p:cNvSpPr txBox="1"/>
          <p:nvPr/>
        </p:nvSpPr>
        <p:spPr>
          <a:xfrm>
            <a:off x="3509295" y="6232808"/>
            <a:ext cx="2525459" cy="2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Minha voz, meu ritmo e minhas pausas ajudam a mensagem a ser compreendida?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519431" y="7109549"/>
            <a:ext cx="2751773" cy="1299994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5" name="Text 23"/>
          <p:cNvSpPr txBox="1"/>
          <p:nvPr/>
        </p:nvSpPr>
        <p:spPr>
          <a:xfrm>
            <a:off x="632588" y="7191845"/>
            <a:ext cx="2525459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CONTEÚDO</a:t>
            </a:r>
            <a:endParaRPr lang="en-US" sz="1000" dirty="0"/>
          </a:p>
        </p:txBody>
      </p:sp>
      <p:sp>
        <p:nvSpPr>
          <p:cNvPr id="26" name="Text 24"/>
          <p:cNvSpPr txBox="1"/>
          <p:nvPr/>
        </p:nvSpPr>
        <p:spPr>
          <a:xfrm>
            <a:off x="632588" y="7628628"/>
            <a:ext cx="2525459" cy="2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Seleciono o essencial em vez de tentar falar tudo?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3399791" y="7109548"/>
            <a:ext cx="2751773" cy="1299995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8" name="Text 26"/>
          <p:cNvSpPr txBox="1"/>
          <p:nvPr/>
        </p:nvSpPr>
        <p:spPr>
          <a:xfrm>
            <a:off x="3512948" y="7191845"/>
            <a:ext cx="2525459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ADAPTAÇÃO</a:t>
            </a:r>
            <a:endParaRPr lang="en-US" sz="1000" dirty="0"/>
          </a:p>
        </p:txBody>
      </p:sp>
      <p:sp>
        <p:nvSpPr>
          <p:cNvPr id="29" name="Text 27"/>
          <p:cNvSpPr txBox="1"/>
          <p:nvPr/>
        </p:nvSpPr>
        <p:spPr>
          <a:xfrm>
            <a:off x="3509295" y="7615143"/>
            <a:ext cx="2525459" cy="2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Ajusto a conversa ao perfil do médico e às respostas que recebo?</a:t>
            </a:r>
            <a:endParaRPr lang="en-US" sz="1000" dirty="0"/>
          </a:p>
        </p:txBody>
      </p:sp>
      <p:pic>
        <p:nvPicPr>
          <p:cNvPr id="34" name="Imagem 33">
            <a:extLst>
              <a:ext uri="{FF2B5EF4-FFF2-40B4-BE49-F238E27FC236}">
                <a16:creationId xmlns:a16="http://schemas.microsoft.com/office/drawing/2014/main" id="{5FEEDC37-2CB1-A0FF-C554-2C2D84AD2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sp>
        <p:nvSpPr>
          <p:cNvPr id="35" name="Text 14">
            <a:extLst>
              <a:ext uri="{FF2B5EF4-FFF2-40B4-BE49-F238E27FC236}">
                <a16:creationId xmlns:a16="http://schemas.microsoft.com/office/drawing/2014/main" id="{7986E6CF-BCFF-4A05-A428-AE541847B2DC}"/>
              </a:ext>
            </a:extLst>
          </p:cNvPr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dirty="0"/>
          </a:p>
        </p:txBody>
      </p:sp>
      <p:pic>
        <p:nvPicPr>
          <p:cNvPr id="40" name="object 28">
            <a:extLst>
              <a:ext uri="{FF2B5EF4-FFF2-40B4-BE49-F238E27FC236}">
                <a16:creationId xmlns:a16="http://schemas.microsoft.com/office/drawing/2014/main" id="{755CF607-B2FD-7299-1C02-E998E03FF526}"/>
              </a:ext>
            </a:extLst>
          </p:cNvPr>
          <p:cNvPicPr/>
          <p:nvPr/>
        </p:nvPicPr>
        <p:blipFill>
          <a:blip r:embed="rId4" cstate="print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12368" y="2302122"/>
            <a:ext cx="795973" cy="884411"/>
          </a:xfrm>
          <a:prstGeom prst="rect">
            <a:avLst/>
          </a:prstGeom>
        </p:spPr>
      </p:pic>
      <p:pic>
        <p:nvPicPr>
          <p:cNvPr id="41" name="object 29">
            <a:extLst>
              <a:ext uri="{FF2B5EF4-FFF2-40B4-BE49-F238E27FC236}">
                <a16:creationId xmlns:a16="http://schemas.microsoft.com/office/drawing/2014/main" id="{1BB8A059-FF16-E313-4C17-15F6248ED0D6}"/>
              </a:ext>
            </a:extLst>
          </p:cNvPr>
          <p:cNvPicPr/>
          <p:nvPr/>
        </p:nvPicPr>
        <p:blipFill>
          <a:blip r:embed="rId5" cstate="print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75678" y="2317818"/>
            <a:ext cx="752632" cy="715694"/>
          </a:xfrm>
          <a:prstGeom prst="rect">
            <a:avLst/>
          </a:prstGeom>
        </p:spPr>
      </p:pic>
      <p:pic>
        <p:nvPicPr>
          <p:cNvPr id="42" name="object 27">
            <a:extLst>
              <a:ext uri="{FF2B5EF4-FFF2-40B4-BE49-F238E27FC236}">
                <a16:creationId xmlns:a16="http://schemas.microsoft.com/office/drawing/2014/main" id="{2D3F93A2-08C1-89DC-C571-DFC23501C924}"/>
              </a:ext>
            </a:extLst>
          </p:cNvPr>
          <p:cNvPicPr/>
          <p:nvPr/>
        </p:nvPicPr>
        <p:blipFill>
          <a:blip r:embed="rId6" cstate="print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43323" y="2300457"/>
            <a:ext cx="795973" cy="758925"/>
          </a:xfrm>
          <a:prstGeom prst="rect">
            <a:avLst/>
          </a:prstGeom>
        </p:spPr>
      </p:pic>
      <p:pic>
        <p:nvPicPr>
          <p:cNvPr id="43" name="object 19">
            <a:extLst>
              <a:ext uri="{FF2B5EF4-FFF2-40B4-BE49-F238E27FC236}">
                <a16:creationId xmlns:a16="http://schemas.microsoft.com/office/drawing/2014/main" id="{20EEEAFE-96C9-ABC6-D621-616337D2E6DC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18413" y="9481573"/>
            <a:ext cx="519054" cy="2596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37873" y="4801066"/>
            <a:ext cx="540068" cy="540068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3" name="Shape 1"/>
          <p:cNvSpPr/>
          <p:nvPr/>
        </p:nvSpPr>
        <p:spPr>
          <a:xfrm>
            <a:off x="342042" y="2365511"/>
            <a:ext cx="360045" cy="360045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4" name="Shape 2"/>
          <p:cNvSpPr/>
          <p:nvPr/>
        </p:nvSpPr>
        <p:spPr>
          <a:xfrm>
            <a:off x="-257175" y="7528849"/>
            <a:ext cx="462915" cy="462915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5" name="Text 3"/>
          <p:cNvSpPr txBox="1"/>
          <p:nvPr/>
        </p:nvSpPr>
        <p:spPr>
          <a:xfrm>
            <a:off x="452628" y="496729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 · PIMENTA + SAL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480917" y="1070090"/>
            <a:ext cx="5999893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Regular e entregar com </a:t>
            </a:r>
            <a:r>
              <a:rPr lang="en-US" sz="24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presença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452628" y="2525985"/>
            <a:ext cx="2751773" cy="2524608"/>
          </a:xfrm>
          <a:prstGeom prst="roundRect">
            <a:avLst>
              <a:gd name="adj" fmla="val 2703"/>
            </a:avLst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8" name="Text 6"/>
          <p:cNvSpPr txBox="1"/>
          <p:nvPr/>
        </p:nvSpPr>
        <p:spPr>
          <a:xfrm>
            <a:off x="555498" y="2583945"/>
            <a:ext cx="3328035" cy="2160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68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PIMENTA | INTELIGÊNCIA EMOCIONAL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9" name="Text 7"/>
          <p:cNvSpPr txBox="1"/>
          <p:nvPr/>
        </p:nvSpPr>
        <p:spPr>
          <a:xfrm>
            <a:off x="578643" y="3422664"/>
            <a:ext cx="254603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Perceba gatilhos e sinais de ansiedade.</a:t>
            </a:r>
            <a:endParaRPr lang="en-US" sz="1000" dirty="0"/>
          </a:p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Respire em 3 e solte em 7 antes da conversa; use pausas durante.</a:t>
            </a:r>
            <a:endParaRPr lang="en-US" sz="1000" dirty="0"/>
          </a:p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Planeje, ensaie e pratique.</a:t>
            </a:r>
            <a:endParaRPr lang="en-US" sz="1000" dirty="0"/>
          </a:p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Observe corpo, tensão e ritmo como biofeedback.</a:t>
            </a:r>
            <a:endParaRPr lang="en-US" sz="1000" dirty="0"/>
          </a:p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Transforme nervosismo em entusiasmo.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384423" y="2525985"/>
            <a:ext cx="2751773" cy="2524608"/>
          </a:xfrm>
          <a:prstGeom prst="roundRect">
            <a:avLst>
              <a:gd name="adj" fmla="val 2703"/>
            </a:avLst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11" name="Text 9"/>
          <p:cNvSpPr txBox="1"/>
          <p:nvPr/>
        </p:nvSpPr>
        <p:spPr>
          <a:xfrm>
            <a:off x="3480863" y="2625094"/>
            <a:ext cx="257175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68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 | PERFORMANCE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2" name="Text 10"/>
          <p:cNvSpPr txBox="1"/>
          <p:nvPr/>
        </p:nvSpPr>
        <p:spPr>
          <a:xfrm>
            <a:off x="3538728" y="3567052"/>
            <a:ext cx="254603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A forma também comunica: voz, ritmo, pausa e articulação.</a:t>
            </a:r>
            <a:endParaRPr lang="en-US" sz="1000" dirty="0"/>
          </a:p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Evite correr; clareza vale mais do que volume de informação.</a:t>
            </a:r>
            <a:endParaRPr lang="en-US" sz="1000" dirty="0"/>
          </a:p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Observe dicção, expressão facial, corpo e imagem profissional.</a:t>
            </a:r>
            <a:endParaRPr lang="en-US" sz="1000" dirty="0"/>
          </a:p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Grave uma fala de 45 segundos para revisar presença e objetividade.</a:t>
            </a:r>
            <a:endParaRPr lang="en-US" sz="1000" dirty="0"/>
          </a:p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Se você precisa correr para caber, ainda há conteúdo demais.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93776" y="5784363"/>
            <a:ext cx="5683568" cy="1108443"/>
          </a:xfrm>
          <a:prstGeom prst="roundRect">
            <a:avLst>
              <a:gd name="adj" fmla="val 5814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14" name="Shape 12"/>
          <p:cNvSpPr/>
          <p:nvPr/>
        </p:nvSpPr>
        <p:spPr>
          <a:xfrm>
            <a:off x="493776" y="5784363"/>
            <a:ext cx="45719" cy="1108443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15" name="Text 13"/>
          <p:cNvSpPr txBox="1"/>
          <p:nvPr/>
        </p:nvSpPr>
        <p:spPr>
          <a:xfrm>
            <a:off x="627507" y="5851228"/>
            <a:ext cx="5426393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8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REGRA PRÁTICA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660939" y="6319543"/>
            <a:ext cx="5426393" cy="1851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Diante de objeções, não responda no automático. Regule a reação, investigue o que está por trás da fala e só então escolha a evidência ou o argumento.</a:t>
            </a:r>
            <a:endParaRPr lang="en-US" sz="1050" dirty="0"/>
          </a:p>
        </p:txBody>
      </p:sp>
      <p:sp>
        <p:nvSpPr>
          <p:cNvPr id="17" name="Text 15"/>
          <p:cNvSpPr txBox="1"/>
          <p:nvPr/>
        </p:nvSpPr>
        <p:spPr>
          <a:xfrm>
            <a:off x="578643" y="7659564"/>
            <a:ext cx="2057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1200" dirty="0"/>
          </a:p>
        </p:txBody>
      </p:sp>
      <p:sp>
        <p:nvSpPr>
          <p:cNvPr id="18" name="Text 16"/>
          <p:cNvSpPr txBox="1"/>
          <p:nvPr/>
        </p:nvSpPr>
        <p:spPr>
          <a:xfrm>
            <a:off x="899160" y="7577134"/>
            <a:ext cx="2436399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Que situação tende a me acelerar ou me deixar defensivo(a)?</a:t>
            </a:r>
            <a:endParaRPr lang="en-US" sz="1050" dirty="0"/>
          </a:p>
        </p:txBody>
      </p:sp>
      <p:sp>
        <p:nvSpPr>
          <p:cNvPr id="19" name="Text 17"/>
          <p:cNvSpPr txBox="1"/>
          <p:nvPr/>
        </p:nvSpPr>
        <p:spPr>
          <a:xfrm>
            <a:off x="3459003" y="7659564"/>
            <a:ext cx="2057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3784664" y="7577134"/>
            <a:ext cx="2436399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Como percebo isso no meu corpo e na minha fala?</a:t>
            </a:r>
            <a:endParaRPr lang="en-US" sz="1050" dirty="0"/>
          </a:p>
        </p:txBody>
      </p:sp>
      <p:sp>
        <p:nvSpPr>
          <p:cNvPr id="21" name="Text 19"/>
          <p:cNvSpPr txBox="1"/>
          <p:nvPr/>
        </p:nvSpPr>
        <p:spPr>
          <a:xfrm>
            <a:off x="578643" y="8515858"/>
            <a:ext cx="2057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1200" dirty="0"/>
          </a:p>
        </p:txBody>
      </p:sp>
      <p:sp>
        <p:nvSpPr>
          <p:cNvPr id="22" name="Text 20"/>
          <p:cNvSpPr txBox="1"/>
          <p:nvPr/>
        </p:nvSpPr>
        <p:spPr>
          <a:xfrm>
            <a:off x="899160" y="8433562"/>
            <a:ext cx="2436399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Qual recurso vou usar para me regular?</a:t>
            </a:r>
            <a:endParaRPr lang="en-US" sz="1050" dirty="0"/>
          </a:p>
        </p:txBody>
      </p:sp>
      <p:sp>
        <p:nvSpPr>
          <p:cNvPr id="23" name="Text 21"/>
          <p:cNvSpPr txBox="1"/>
          <p:nvPr/>
        </p:nvSpPr>
        <p:spPr>
          <a:xfrm>
            <a:off x="3459003" y="8515858"/>
            <a:ext cx="2057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1200" dirty="0"/>
          </a:p>
        </p:txBody>
      </p:sp>
      <p:sp>
        <p:nvSpPr>
          <p:cNvPr id="24" name="Text 22"/>
          <p:cNvSpPr txBox="1"/>
          <p:nvPr/>
        </p:nvSpPr>
        <p:spPr>
          <a:xfrm>
            <a:off x="3784664" y="8433562"/>
            <a:ext cx="2436399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Qual único ajuste de performance vou testar na próxima visita?</a:t>
            </a:r>
            <a:endParaRPr lang="en-US" sz="1050" dirty="0"/>
          </a:p>
        </p:txBody>
      </p:sp>
      <p:sp>
        <p:nvSpPr>
          <p:cNvPr id="29" name="Text 14">
            <a:extLst>
              <a:ext uri="{FF2B5EF4-FFF2-40B4-BE49-F238E27FC236}">
                <a16:creationId xmlns:a16="http://schemas.microsoft.com/office/drawing/2014/main" id="{87346B8B-6138-47E6-5C7A-241B38E2FD18}"/>
              </a:ext>
            </a:extLst>
          </p:cNvPr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dirty="0"/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E12B5B90-DF52-C57D-82C7-CA31DDDE1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pic>
        <p:nvPicPr>
          <p:cNvPr id="32" name="object 28">
            <a:extLst>
              <a:ext uri="{FF2B5EF4-FFF2-40B4-BE49-F238E27FC236}">
                <a16:creationId xmlns:a16="http://schemas.microsoft.com/office/drawing/2014/main" id="{239FC507-6A1D-FF98-F9ED-2F1C2D686333}"/>
              </a:ext>
            </a:extLst>
          </p:cNvPr>
          <p:cNvPicPr/>
          <p:nvPr/>
        </p:nvPicPr>
        <p:blipFill>
          <a:blip r:embed="rId4" cstate="print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68117" y="1598740"/>
            <a:ext cx="1015842" cy="1056515"/>
          </a:xfrm>
          <a:prstGeom prst="rect">
            <a:avLst/>
          </a:prstGeom>
        </p:spPr>
      </p:pic>
      <p:pic>
        <p:nvPicPr>
          <p:cNvPr id="33" name="object 27">
            <a:extLst>
              <a:ext uri="{FF2B5EF4-FFF2-40B4-BE49-F238E27FC236}">
                <a16:creationId xmlns:a16="http://schemas.microsoft.com/office/drawing/2014/main" id="{12E4CE08-705A-0272-686F-8634C72B12CB}"/>
              </a:ext>
            </a:extLst>
          </p:cNvPr>
          <p:cNvPicPr/>
          <p:nvPr/>
        </p:nvPicPr>
        <p:blipFill>
          <a:blip r:embed="rId5" cstate="print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67816" y="1708756"/>
            <a:ext cx="795973" cy="758925"/>
          </a:xfrm>
          <a:prstGeom prst="rect">
            <a:avLst/>
          </a:prstGeom>
        </p:spPr>
      </p:pic>
      <p:pic>
        <p:nvPicPr>
          <p:cNvPr id="34" name="object 19">
            <a:extLst>
              <a:ext uri="{FF2B5EF4-FFF2-40B4-BE49-F238E27FC236}">
                <a16:creationId xmlns:a16="http://schemas.microsoft.com/office/drawing/2014/main" id="{3289065A-2B09-9EA6-071B-B21BAA74A146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118413" y="9481573"/>
            <a:ext cx="519054" cy="2596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14385" y="5525678"/>
            <a:ext cx="632820" cy="591503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3" name="Shape 1"/>
          <p:cNvSpPr/>
          <p:nvPr/>
        </p:nvSpPr>
        <p:spPr>
          <a:xfrm>
            <a:off x="6457664" y="7413151"/>
            <a:ext cx="282893" cy="282893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4" name="Shape 2"/>
          <p:cNvSpPr/>
          <p:nvPr/>
        </p:nvSpPr>
        <p:spPr>
          <a:xfrm>
            <a:off x="305178" y="3612922"/>
            <a:ext cx="577792" cy="540068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5" name="Text 3"/>
          <p:cNvSpPr txBox="1"/>
          <p:nvPr/>
        </p:nvSpPr>
        <p:spPr>
          <a:xfrm>
            <a:off x="452628" y="496729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· AZEITE</a:t>
            </a:r>
            <a:endParaRPr lang="en-US" sz="1050" dirty="0"/>
          </a:p>
        </p:txBody>
      </p:sp>
      <p:sp>
        <p:nvSpPr>
          <p:cNvPr id="6" name="Text 4"/>
          <p:cNvSpPr txBox="1"/>
          <p:nvPr/>
        </p:nvSpPr>
        <p:spPr>
          <a:xfrm>
            <a:off x="452628" y="1084446"/>
            <a:ext cx="4937760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Selecionar é parte da </a:t>
            </a:r>
            <a:r>
              <a:rPr lang="en-US" sz="24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estratégia</a:t>
            </a:r>
            <a:endParaRPr lang="en-US" sz="2400" dirty="0"/>
          </a:p>
        </p:txBody>
      </p:sp>
      <p:sp>
        <p:nvSpPr>
          <p:cNvPr id="7" name="Text 5"/>
          <p:cNvSpPr txBox="1"/>
          <p:nvPr/>
        </p:nvSpPr>
        <p:spPr>
          <a:xfrm>
            <a:off x="480917" y="2852059"/>
            <a:ext cx="5683568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Uma conversa de valor não começa pelo que eu quero falar. Ela começa pelo contexto do médico. Conteúdo de impacto é aquilo que é relevante para aquele interlocutor naquele momento.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80918" y="3967061"/>
            <a:ext cx="3037534" cy="216027"/>
          </a:xfrm>
          <a:prstGeom prst="rect">
            <a:avLst/>
          </a:prstGeom>
          <a:solidFill>
            <a:srgbClr val="F4F4F1"/>
          </a:solidFill>
          <a:ln/>
        </p:spPr>
        <p:txBody>
          <a:bodyPr/>
          <a:lstStyle/>
          <a:p>
            <a:endParaRPr lang="pt-BR" sz="1400"/>
          </a:p>
        </p:txBody>
      </p:sp>
      <p:sp>
        <p:nvSpPr>
          <p:cNvPr id="9" name="Shape 7"/>
          <p:cNvSpPr/>
          <p:nvPr/>
        </p:nvSpPr>
        <p:spPr>
          <a:xfrm>
            <a:off x="3320129" y="3967061"/>
            <a:ext cx="3241359" cy="216027"/>
          </a:xfrm>
          <a:prstGeom prst="rect">
            <a:avLst/>
          </a:prstGeom>
          <a:solidFill>
            <a:srgbClr val="F2F6E8"/>
          </a:solidFill>
          <a:ln/>
        </p:spPr>
        <p:txBody>
          <a:bodyPr/>
          <a:lstStyle/>
          <a:p>
            <a:endParaRPr lang="pt-BR" sz="1400"/>
          </a:p>
        </p:txBody>
      </p:sp>
      <p:sp>
        <p:nvSpPr>
          <p:cNvPr id="10" name="Text 8"/>
          <p:cNvSpPr txBox="1"/>
          <p:nvPr/>
        </p:nvSpPr>
        <p:spPr>
          <a:xfrm>
            <a:off x="594074" y="4008209"/>
            <a:ext cx="2751389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68" dirty="0">
                <a:solidFill>
                  <a:srgbClr val="7C7C7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COMUNICAÇÃO EXPOSITIVA</a:t>
            </a:r>
            <a:endParaRPr lang="en-US" sz="900" dirty="0"/>
          </a:p>
        </p:txBody>
      </p:sp>
      <p:sp>
        <p:nvSpPr>
          <p:cNvPr id="11" name="Text 9"/>
          <p:cNvSpPr txBox="1"/>
          <p:nvPr/>
        </p:nvSpPr>
        <p:spPr>
          <a:xfrm>
            <a:off x="3433286" y="4008209"/>
            <a:ext cx="2751389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68" dirty="0">
                <a:solidFill>
                  <a:srgbClr val="7C9B3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CONVERSA DE VALOR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80917" y="4333985"/>
            <a:ext cx="6080571" cy="226314"/>
          </a:xfrm>
          <a:prstGeom prst="rect">
            <a:avLst/>
          </a:prstGeom>
          <a:solidFill>
            <a:srgbClr val="FFFFFF"/>
          </a:solidFill>
          <a:ln w="6350">
            <a:solidFill>
              <a:srgbClr val="F0F0EC"/>
            </a:solidFill>
            <a:prstDash val="solid"/>
          </a:ln>
        </p:spPr>
        <p:txBody>
          <a:bodyPr/>
          <a:lstStyle/>
          <a:p>
            <a:endParaRPr lang="pt-BR" sz="1400"/>
          </a:p>
        </p:txBody>
      </p:sp>
      <p:sp>
        <p:nvSpPr>
          <p:cNvPr id="13" name="Text 11"/>
          <p:cNvSpPr txBox="1"/>
          <p:nvPr/>
        </p:nvSpPr>
        <p:spPr>
          <a:xfrm>
            <a:off x="594075" y="4385420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Começa pelo que quer falar</a:t>
            </a:r>
            <a:endParaRPr lang="en-US" sz="900" dirty="0"/>
          </a:p>
        </p:txBody>
      </p:sp>
      <p:sp>
        <p:nvSpPr>
          <p:cNvPr id="14" name="Text 12"/>
          <p:cNvSpPr txBox="1"/>
          <p:nvPr/>
        </p:nvSpPr>
        <p:spPr>
          <a:xfrm>
            <a:off x="3433287" y="4385420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Começa pelo contexto do médico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80917" y="4560299"/>
            <a:ext cx="6080571" cy="226314"/>
          </a:xfrm>
          <a:prstGeom prst="rect">
            <a:avLst/>
          </a:prstGeom>
          <a:solidFill>
            <a:srgbClr val="FFFFFF"/>
          </a:solidFill>
          <a:ln w="6350">
            <a:solidFill>
              <a:srgbClr val="F0F0EC"/>
            </a:solidFill>
            <a:prstDash val="solid"/>
          </a:ln>
        </p:spPr>
        <p:txBody>
          <a:bodyPr/>
          <a:lstStyle/>
          <a:p>
            <a:endParaRPr lang="pt-BR" sz="1400"/>
          </a:p>
        </p:txBody>
      </p:sp>
      <p:sp>
        <p:nvSpPr>
          <p:cNvPr id="16" name="Text 14"/>
          <p:cNvSpPr txBox="1"/>
          <p:nvPr/>
        </p:nvSpPr>
        <p:spPr>
          <a:xfrm>
            <a:off x="594075" y="4611734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Entrega informação antes de entender</a:t>
            </a:r>
            <a:endParaRPr lang="en-US" sz="900" dirty="0"/>
          </a:p>
        </p:txBody>
      </p:sp>
      <p:sp>
        <p:nvSpPr>
          <p:cNvPr id="17" name="Text 15"/>
          <p:cNvSpPr txBox="1"/>
          <p:nvPr/>
        </p:nvSpPr>
        <p:spPr>
          <a:xfrm>
            <a:off x="3433287" y="4611734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Pergunta antes de apresentar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80917" y="4786613"/>
            <a:ext cx="6080571" cy="226314"/>
          </a:xfrm>
          <a:prstGeom prst="rect">
            <a:avLst/>
          </a:prstGeom>
          <a:solidFill>
            <a:srgbClr val="FFFFFF"/>
          </a:solidFill>
          <a:ln w="6350">
            <a:solidFill>
              <a:srgbClr val="F0F0EC"/>
            </a:solidFill>
            <a:prstDash val="solid"/>
          </a:ln>
        </p:spPr>
        <p:txBody>
          <a:bodyPr/>
          <a:lstStyle/>
          <a:p>
            <a:endParaRPr lang="pt-BR" sz="1400"/>
          </a:p>
        </p:txBody>
      </p:sp>
      <p:sp>
        <p:nvSpPr>
          <p:cNvPr id="19" name="Text 17"/>
          <p:cNvSpPr txBox="1"/>
          <p:nvPr/>
        </p:nvSpPr>
        <p:spPr>
          <a:xfrm>
            <a:off x="594075" y="4838048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Escuta para responder</a:t>
            </a:r>
            <a:endParaRPr lang="en-US" sz="900" dirty="0"/>
          </a:p>
        </p:txBody>
      </p:sp>
      <p:sp>
        <p:nvSpPr>
          <p:cNvPr id="20" name="Text 18"/>
          <p:cNvSpPr txBox="1"/>
          <p:nvPr/>
        </p:nvSpPr>
        <p:spPr>
          <a:xfrm>
            <a:off x="3433287" y="4838048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Escuta para compreender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80917" y="5012927"/>
            <a:ext cx="6080571" cy="226314"/>
          </a:xfrm>
          <a:prstGeom prst="rect">
            <a:avLst/>
          </a:prstGeom>
          <a:solidFill>
            <a:srgbClr val="FFFFFF"/>
          </a:solidFill>
          <a:ln w="6350">
            <a:solidFill>
              <a:srgbClr val="F0F0EC"/>
            </a:solidFill>
            <a:prstDash val="solid"/>
          </a:ln>
        </p:spPr>
        <p:txBody>
          <a:bodyPr/>
          <a:lstStyle/>
          <a:p>
            <a:endParaRPr lang="pt-BR" sz="1400"/>
          </a:p>
        </p:txBody>
      </p:sp>
      <p:sp>
        <p:nvSpPr>
          <p:cNvPr id="22" name="Text 20"/>
          <p:cNvSpPr txBox="1"/>
          <p:nvPr/>
        </p:nvSpPr>
        <p:spPr>
          <a:xfrm>
            <a:off x="594075" y="5064362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Reage rapidamente à objeção</a:t>
            </a:r>
            <a:endParaRPr lang="en-US" sz="900" dirty="0"/>
          </a:p>
        </p:txBody>
      </p:sp>
      <p:sp>
        <p:nvSpPr>
          <p:cNvPr id="23" name="Text 21"/>
          <p:cNvSpPr txBox="1"/>
          <p:nvPr/>
        </p:nvSpPr>
        <p:spPr>
          <a:xfrm>
            <a:off x="3433287" y="5064362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Regula a reação e investiga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80917" y="5239241"/>
            <a:ext cx="6080571" cy="226314"/>
          </a:xfrm>
          <a:prstGeom prst="rect">
            <a:avLst/>
          </a:prstGeom>
          <a:solidFill>
            <a:srgbClr val="FFFFFF"/>
          </a:solidFill>
          <a:ln w="6350">
            <a:solidFill>
              <a:srgbClr val="F0F0EC"/>
            </a:solidFill>
            <a:prstDash val="solid"/>
          </a:ln>
        </p:spPr>
        <p:txBody>
          <a:bodyPr/>
          <a:lstStyle/>
          <a:p>
            <a:endParaRPr lang="pt-BR" sz="1400"/>
          </a:p>
        </p:txBody>
      </p:sp>
      <p:sp>
        <p:nvSpPr>
          <p:cNvPr id="25" name="Text 23"/>
          <p:cNvSpPr txBox="1"/>
          <p:nvPr/>
        </p:nvSpPr>
        <p:spPr>
          <a:xfrm>
            <a:off x="594075" y="5290676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Mantém o mesmo discurso</a:t>
            </a:r>
            <a:endParaRPr lang="en-US" sz="900" dirty="0"/>
          </a:p>
        </p:txBody>
      </p:sp>
      <p:sp>
        <p:nvSpPr>
          <p:cNvPr id="26" name="Text 24"/>
          <p:cNvSpPr txBox="1"/>
          <p:nvPr/>
        </p:nvSpPr>
        <p:spPr>
          <a:xfrm>
            <a:off x="3433287" y="5290676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Adapta a conversa ao que percebe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80917" y="5465555"/>
            <a:ext cx="6080571" cy="226314"/>
          </a:xfrm>
          <a:prstGeom prst="rect">
            <a:avLst/>
          </a:prstGeom>
          <a:solidFill>
            <a:srgbClr val="FFFFFF"/>
          </a:solidFill>
          <a:ln w="6350">
            <a:solidFill>
              <a:srgbClr val="F0F0EC"/>
            </a:solidFill>
            <a:prstDash val="solid"/>
          </a:ln>
        </p:spPr>
        <p:txBody>
          <a:bodyPr/>
          <a:lstStyle/>
          <a:p>
            <a:endParaRPr lang="pt-BR" sz="1400"/>
          </a:p>
        </p:txBody>
      </p:sp>
      <p:sp>
        <p:nvSpPr>
          <p:cNvPr id="28" name="Text 26"/>
          <p:cNvSpPr txBox="1"/>
          <p:nvPr/>
        </p:nvSpPr>
        <p:spPr>
          <a:xfrm>
            <a:off x="594075" y="5516990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Termina sem validar entendimento</a:t>
            </a:r>
            <a:endParaRPr lang="en-US" sz="900" dirty="0"/>
          </a:p>
        </p:txBody>
      </p:sp>
      <p:sp>
        <p:nvSpPr>
          <p:cNvPr id="29" name="Text 27"/>
          <p:cNvSpPr txBox="1"/>
          <p:nvPr/>
        </p:nvSpPr>
        <p:spPr>
          <a:xfrm>
            <a:off x="3433287" y="5516990"/>
            <a:ext cx="3099901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Confirma percepção e constrói o próximo passo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80917" y="7310282"/>
            <a:ext cx="5683568" cy="442341"/>
          </a:xfrm>
          <a:prstGeom prst="roundRect">
            <a:avLst>
              <a:gd name="adj" fmla="val 5814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013"/>
          </a:p>
        </p:txBody>
      </p:sp>
      <p:sp>
        <p:nvSpPr>
          <p:cNvPr id="31" name="Shape 29"/>
          <p:cNvSpPr/>
          <p:nvPr/>
        </p:nvSpPr>
        <p:spPr>
          <a:xfrm>
            <a:off x="480917" y="7310282"/>
            <a:ext cx="28289" cy="442341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32" name="Text 30"/>
          <p:cNvSpPr txBox="1"/>
          <p:nvPr/>
        </p:nvSpPr>
        <p:spPr>
          <a:xfrm>
            <a:off x="532351" y="6931379"/>
            <a:ext cx="5426393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8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FILTRO DE CONTEÚDO</a:t>
            </a:r>
            <a:endParaRPr lang="en-US" sz="900" dirty="0"/>
          </a:p>
        </p:txBody>
      </p:sp>
      <p:sp>
        <p:nvSpPr>
          <p:cNvPr id="33" name="Text 31"/>
          <p:cNvSpPr txBox="1"/>
          <p:nvPr/>
        </p:nvSpPr>
        <p:spPr>
          <a:xfrm>
            <a:off x="609504" y="7451285"/>
            <a:ext cx="5426393" cy="1851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Antes de falar, pergunte: “O que é essencial para este médico compreender, considerar ou decidir agora</a:t>
            </a:r>
            <a:r>
              <a:rPr lang="en-US" sz="12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?”</a:t>
            </a:r>
            <a:endParaRPr lang="en-US" sz="1000" dirty="0"/>
          </a:p>
        </p:txBody>
      </p:sp>
      <p:sp>
        <p:nvSpPr>
          <p:cNvPr id="38" name="Text 14">
            <a:extLst>
              <a:ext uri="{FF2B5EF4-FFF2-40B4-BE49-F238E27FC236}">
                <a16:creationId xmlns:a16="http://schemas.microsoft.com/office/drawing/2014/main" id="{47591B24-6EC4-6C30-D453-BDD66D52D340}"/>
              </a:ext>
            </a:extLst>
          </p:cNvPr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dirty="0"/>
          </a:p>
        </p:txBody>
      </p:sp>
      <p:pic>
        <p:nvPicPr>
          <p:cNvPr id="40" name="Imagem 39">
            <a:extLst>
              <a:ext uri="{FF2B5EF4-FFF2-40B4-BE49-F238E27FC236}">
                <a16:creationId xmlns:a16="http://schemas.microsoft.com/office/drawing/2014/main" id="{D745CDA8-483C-7890-AB81-5847C23BE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pic>
        <p:nvPicPr>
          <p:cNvPr id="41" name="object 29">
            <a:extLst>
              <a:ext uri="{FF2B5EF4-FFF2-40B4-BE49-F238E27FC236}">
                <a16:creationId xmlns:a16="http://schemas.microsoft.com/office/drawing/2014/main" id="{A24EA7B3-507A-9989-681F-96B912610695}"/>
              </a:ext>
            </a:extLst>
          </p:cNvPr>
          <p:cNvPicPr/>
          <p:nvPr/>
        </p:nvPicPr>
        <p:blipFill>
          <a:blip r:embed="rId4" cstate="print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32005" y="1136727"/>
            <a:ext cx="1436370" cy="1380772"/>
          </a:xfrm>
          <a:prstGeom prst="rect">
            <a:avLst/>
          </a:prstGeom>
        </p:spPr>
      </p:pic>
      <p:pic>
        <p:nvPicPr>
          <p:cNvPr id="42" name="object 19">
            <a:extLst>
              <a:ext uri="{FF2B5EF4-FFF2-40B4-BE49-F238E27FC236}">
                <a16:creationId xmlns:a16="http://schemas.microsoft.com/office/drawing/2014/main" id="{2BFAF12E-1506-4B39-7E65-8D8CD51D17E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18413" y="9481573"/>
            <a:ext cx="519054" cy="2596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6615683" y="8425572"/>
            <a:ext cx="370332" cy="455051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4" name="Shape 2"/>
          <p:cNvSpPr/>
          <p:nvPr/>
        </p:nvSpPr>
        <p:spPr>
          <a:xfrm>
            <a:off x="5804438" y="4006875"/>
            <a:ext cx="488633" cy="488633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5" name="Text 3"/>
          <p:cNvSpPr txBox="1"/>
          <p:nvPr/>
        </p:nvSpPr>
        <p:spPr>
          <a:xfrm>
            <a:off x="452628" y="563595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 · ADAPTAÇÃO</a:t>
            </a:r>
            <a:endParaRPr lang="en-US" sz="1050" dirty="0"/>
          </a:p>
        </p:txBody>
      </p:sp>
      <p:sp>
        <p:nvSpPr>
          <p:cNvPr id="6" name="Text 4"/>
          <p:cNvSpPr txBox="1"/>
          <p:nvPr/>
        </p:nvSpPr>
        <p:spPr>
          <a:xfrm>
            <a:off x="452628" y="1319689"/>
            <a:ext cx="4937760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mesma estratégia, </a:t>
            </a:r>
            <a:r>
              <a:rPr lang="en-US" sz="24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conversas diferentes</a:t>
            </a:r>
            <a:endParaRPr lang="en-US" sz="2400" dirty="0"/>
          </a:p>
        </p:txBody>
      </p:sp>
      <p:sp>
        <p:nvSpPr>
          <p:cNvPr id="7" name="Text 5"/>
          <p:cNvSpPr txBox="1"/>
          <p:nvPr/>
        </p:nvSpPr>
        <p:spPr>
          <a:xfrm>
            <a:off x="493776" y="3615223"/>
            <a:ext cx="3816477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 treinamento, a prática foi feita com três perfis de médicos. A ideia não é decorar um script, mas entender a lógica e ajustar a conversa.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93776" y="4605453"/>
            <a:ext cx="1800225" cy="3006230"/>
          </a:xfrm>
          <a:prstGeom prst="roundRect">
            <a:avLst>
              <a:gd name="adj" fmla="val 2308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9" name="Text 7"/>
          <p:cNvSpPr txBox="1"/>
          <p:nvPr/>
        </p:nvSpPr>
        <p:spPr>
          <a:xfrm>
            <a:off x="657034" y="4763495"/>
            <a:ext cx="1594485" cy="2160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56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MÉDICO ALTAMENTE EXPERIENTE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0" name="Text 8"/>
          <p:cNvSpPr txBox="1"/>
          <p:nvPr/>
        </p:nvSpPr>
        <p:spPr>
          <a:xfrm>
            <a:off x="699516" y="5654043"/>
            <a:ext cx="159448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Foco: </a:t>
            </a:r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elegibilidade, pacientes ainda fora da jornada e flexibilidade para iniciar, titular e manter.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654558" y="6749682"/>
            <a:ext cx="159448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Pergunta-chave: </a:t>
            </a:r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“Quando o senhor olha para os seus pacientes elegíveis, quantos ainda poderiam se beneficiar da semaglutida e não iniciaram essa jornada?”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422589" y="4605454"/>
            <a:ext cx="1800225" cy="3006230"/>
          </a:xfrm>
          <a:prstGeom prst="roundRect">
            <a:avLst>
              <a:gd name="adj" fmla="val 2308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13" name="Text 11"/>
          <p:cNvSpPr txBox="1"/>
          <p:nvPr/>
        </p:nvSpPr>
        <p:spPr>
          <a:xfrm>
            <a:off x="2535746" y="4825930"/>
            <a:ext cx="1594485" cy="2160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56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MÉDICO NÃO ESPECIALISTA / POUCO ADERENTE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" name="Text 12"/>
          <p:cNvSpPr txBox="1"/>
          <p:nvPr/>
        </p:nvSpPr>
        <p:spPr>
          <a:xfrm>
            <a:off x="2592324" y="5640364"/>
            <a:ext cx="159448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Foco: </a:t>
            </a:r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pacientes já presentes na rotina, simplicidade no uso e segurança para considerar a classe.</a:t>
            </a:r>
            <a:endParaRPr lang="en-US" sz="1000" dirty="0"/>
          </a:p>
        </p:txBody>
      </p:sp>
      <p:sp>
        <p:nvSpPr>
          <p:cNvPr id="15" name="Text 13"/>
          <p:cNvSpPr txBox="1"/>
          <p:nvPr/>
        </p:nvSpPr>
        <p:spPr>
          <a:xfrm>
            <a:off x="2535746" y="6505474"/>
            <a:ext cx="159448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Pergunta-chave: </a:t>
            </a:r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“Como Semaclique pode ajudar a incluir pacientes nessa jornada de tratamento?”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351401" y="4605453"/>
            <a:ext cx="1800225" cy="3006231"/>
          </a:xfrm>
          <a:prstGeom prst="roundRect">
            <a:avLst>
              <a:gd name="adj" fmla="val 2308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17" name="Text 15"/>
          <p:cNvSpPr txBox="1"/>
          <p:nvPr/>
        </p:nvSpPr>
        <p:spPr>
          <a:xfrm>
            <a:off x="4454270" y="4814403"/>
            <a:ext cx="1594485" cy="2160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56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MÉDICO QUE PRECISA ENXERGAR A OPORTUNIDADE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8" name="Text 16"/>
          <p:cNvSpPr txBox="1"/>
          <p:nvPr/>
        </p:nvSpPr>
        <p:spPr>
          <a:xfrm>
            <a:off x="4477415" y="5640364"/>
            <a:ext cx="159448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Foco: </a:t>
            </a:r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ampliar o campo de visão e tornar visível o número de pacientes elegíveis ainda fora da jornada.</a:t>
            </a:r>
            <a:endParaRPr lang="en-US" sz="1000" dirty="0"/>
          </a:p>
        </p:txBody>
      </p:sp>
      <p:sp>
        <p:nvSpPr>
          <p:cNvPr id="19" name="Text 17"/>
          <p:cNvSpPr txBox="1"/>
          <p:nvPr/>
        </p:nvSpPr>
        <p:spPr>
          <a:xfrm>
            <a:off x="4477415" y="6650422"/>
            <a:ext cx="159448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Pergunta-chave: </a:t>
            </a:r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“Quando o senhor olha para a sua prática, quantos pacientes elegíveis ainda estão fora dessa jornada?”</a:t>
            </a:r>
            <a:endParaRPr lang="en-US" sz="1000" dirty="0"/>
          </a:p>
        </p:txBody>
      </p:sp>
      <p:sp>
        <p:nvSpPr>
          <p:cNvPr id="20" name="Text 18"/>
          <p:cNvSpPr txBox="1"/>
          <p:nvPr/>
        </p:nvSpPr>
        <p:spPr>
          <a:xfrm>
            <a:off x="565785" y="8107207"/>
            <a:ext cx="411480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Desafio de 45 segundos </a:t>
            </a:r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| Estrutura sugerida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84631" y="8384424"/>
            <a:ext cx="1399032" cy="950701"/>
          </a:xfrm>
          <a:prstGeom prst="rect">
            <a:avLst/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2" name="Text 20"/>
          <p:cNvSpPr txBox="1"/>
          <p:nvPr/>
        </p:nvSpPr>
        <p:spPr>
          <a:xfrm>
            <a:off x="587501" y="8451290"/>
            <a:ext cx="1234440" cy="1516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1. Contexto</a:t>
            </a:r>
            <a:endParaRPr lang="en-US" sz="1000" dirty="0"/>
          </a:p>
        </p:txBody>
      </p:sp>
      <p:sp>
        <p:nvSpPr>
          <p:cNvPr id="23" name="Text 21"/>
          <p:cNvSpPr txBox="1"/>
          <p:nvPr/>
        </p:nvSpPr>
        <p:spPr>
          <a:xfrm>
            <a:off x="569497" y="8811041"/>
            <a:ext cx="1234440" cy="3539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Comece pelo contexto do médico ou do paciente.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1914524" y="8384424"/>
            <a:ext cx="1399032" cy="950701"/>
          </a:xfrm>
          <a:prstGeom prst="rect">
            <a:avLst/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5" name="Text 23"/>
          <p:cNvSpPr txBox="1"/>
          <p:nvPr/>
        </p:nvSpPr>
        <p:spPr>
          <a:xfrm>
            <a:off x="2017394" y="8451290"/>
            <a:ext cx="1234440" cy="1516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2. Pergunta</a:t>
            </a:r>
            <a:endParaRPr lang="en-US" sz="1000" dirty="0"/>
          </a:p>
        </p:txBody>
      </p:sp>
      <p:sp>
        <p:nvSpPr>
          <p:cNvPr id="26" name="Text 24"/>
          <p:cNvSpPr txBox="1"/>
          <p:nvPr/>
        </p:nvSpPr>
        <p:spPr>
          <a:xfrm>
            <a:off x="1999390" y="8811041"/>
            <a:ext cx="1234440" cy="3539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Amplie o campo de visão antes de apresentar.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3344417" y="8384425"/>
            <a:ext cx="1399032" cy="957980"/>
          </a:xfrm>
          <a:prstGeom prst="rect">
            <a:avLst/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8" name="Text 26"/>
          <p:cNvSpPr txBox="1"/>
          <p:nvPr/>
        </p:nvSpPr>
        <p:spPr>
          <a:xfrm>
            <a:off x="3447287" y="8451290"/>
            <a:ext cx="1234440" cy="1516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3. Evidência</a:t>
            </a:r>
            <a:endParaRPr lang="en-US" sz="1000" dirty="0"/>
          </a:p>
        </p:txBody>
      </p:sp>
      <p:sp>
        <p:nvSpPr>
          <p:cNvPr id="29" name="Text 27"/>
          <p:cNvSpPr txBox="1"/>
          <p:nvPr/>
        </p:nvSpPr>
        <p:spPr>
          <a:xfrm>
            <a:off x="3429283" y="8811041"/>
            <a:ext cx="1234440" cy="3539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Traga o dado aprovado e essencial.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74310" y="8384425"/>
            <a:ext cx="1399032" cy="957980"/>
          </a:xfrm>
          <a:prstGeom prst="rect">
            <a:avLst/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31" name="Text 29"/>
          <p:cNvSpPr txBox="1"/>
          <p:nvPr/>
        </p:nvSpPr>
        <p:spPr>
          <a:xfrm>
            <a:off x="4877180" y="8451290"/>
            <a:ext cx="1234440" cy="1516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4. Significado</a:t>
            </a:r>
            <a:endParaRPr lang="en-US" sz="1000" dirty="0"/>
          </a:p>
        </p:txBody>
      </p:sp>
      <p:sp>
        <p:nvSpPr>
          <p:cNvPr id="32" name="Text 30"/>
          <p:cNvSpPr txBox="1"/>
          <p:nvPr/>
        </p:nvSpPr>
        <p:spPr>
          <a:xfrm>
            <a:off x="4859176" y="8811041"/>
            <a:ext cx="1234440" cy="3539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Mostre o que isso muda na prática.</a:t>
            </a:r>
            <a:endParaRPr lang="en-US" sz="1000" dirty="0"/>
          </a:p>
        </p:txBody>
      </p:sp>
      <p:pic>
        <p:nvPicPr>
          <p:cNvPr id="37" name="Imagem 36">
            <a:extLst>
              <a:ext uri="{FF2B5EF4-FFF2-40B4-BE49-F238E27FC236}">
                <a16:creationId xmlns:a16="http://schemas.microsoft.com/office/drawing/2014/main" id="{5EA6A610-5625-C0B1-0098-2494CCDA9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pic>
        <p:nvPicPr>
          <p:cNvPr id="38" name="object 19">
            <a:extLst>
              <a:ext uri="{FF2B5EF4-FFF2-40B4-BE49-F238E27FC236}">
                <a16:creationId xmlns:a16="http://schemas.microsoft.com/office/drawing/2014/main" id="{D534B943-5295-ADC0-C677-E2827971424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18413" y="9481573"/>
            <a:ext cx="519054" cy="259650"/>
          </a:xfrm>
          <a:prstGeom prst="rect">
            <a:avLst/>
          </a:prstGeom>
        </p:spPr>
      </p:pic>
      <p:sp>
        <p:nvSpPr>
          <p:cNvPr id="39" name="Text 14">
            <a:extLst>
              <a:ext uri="{FF2B5EF4-FFF2-40B4-BE49-F238E27FC236}">
                <a16:creationId xmlns:a16="http://schemas.microsoft.com/office/drawing/2014/main" id="{940C8CA9-1FE9-B1EF-246D-0B7782D67634}"/>
              </a:ext>
            </a:extLst>
          </p:cNvPr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dirty="0"/>
          </a:p>
        </p:txBody>
      </p:sp>
      <p:pic>
        <p:nvPicPr>
          <p:cNvPr id="41" name="object 4">
            <a:extLst>
              <a:ext uri="{FF2B5EF4-FFF2-40B4-BE49-F238E27FC236}">
                <a16:creationId xmlns:a16="http://schemas.microsoft.com/office/drawing/2014/main" id="{9B18FE8E-54B6-E06B-19AC-6E003D13684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38840" y="1874044"/>
            <a:ext cx="1671638" cy="2304859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110229" y="1705451"/>
            <a:ext cx="565785" cy="565785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6236971" y="1625725"/>
            <a:ext cx="308610" cy="308610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4" name="Shape 2"/>
          <p:cNvSpPr/>
          <p:nvPr/>
        </p:nvSpPr>
        <p:spPr>
          <a:xfrm>
            <a:off x="341258" y="7722050"/>
            <a:ext cx="462915" cy="462915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5" name="Text 3"/>
          <p:cNvSpPr txBox="1"/>
          <p:nvPr/>
        </p:nvSpPr>
        <p:spPr>
          <a:xfrm>
            <a:off x="452628" y="563595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 · STORYBOARD + OBJEÇÕES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452628" y="1422559"/>
            <a:ext cx="4937760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Planeje e </a:t>
            </a:r>
            <a:r>
              <a:rPr lang="en-US" sz="24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investigue</a:t>
            </a:r>
            <a:r>
              <a:rPr lang="en-US" sz="24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antes de responder</a:t>
            </a:r>
            <a:endParaRPr lang="en-US" sz="2400" dirty="0"/>
          </a:p>
        </p:txBody>
      </p:sp>
      <p:sp>
        <p:nvSpPr>
          <p:cNvPr id="7" name="Text 5"/>
          <p:cNvSpPr txBox="1"/>
          <p:nvPr/>
        </p:nvSpPr>
        <p:spPr>
          <a:xfrm>
            <a:off x="452628" y="2297853"/>
            <a:ext cx="5925312" cy="2366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 storyboard ajuda a transformar intenção em conversa. Já o trabalho com objeções parte de um princípio: investigar antes de argumentar.</a:t>
            </a:r>
            <a:endParaRPr lang="en-US" sz="1100" dirty="0"/>
          </a:p>
        </p:txBody>
      </p:sp>
      <p:sp>
        <p:nvSpPr>
          <p:cNvPr id="8" name="Text 6"/>
          <p:cNvSpPr txBox="1"/>
          <p:nvPr/>
        </p:nvSpPr>
        <p:spPr>
          <a:xfrm>
            <a:off x="511271" y="3076191"/>
            <a:ext cx="20574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1100" dirty="0"/>
          </a:p>
        </p:txBody>
      </p:sp>
      <p:sp>
        <p:nvSpPr>
          <p:cNvPr id="9" name="Text 7"/>
          <p:cNvSpPr txBox="1"/>
          <p:nvPr/>
        </p:nvSpPr>
        <p:spPr>
          <a:xfrm>
            <a:off x="799814" y="3076191"/>
            <a:ext cx="2520315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 que quero que o médico perceba, considere ou reflita?</a:t>
            </a:r>
            <a:endParaRPr lang="en-US" sz="1050" dirty="0"/>
          </a:p>
        </p:txBody>
      </p:sp>
      <p:sp>
        <p:nvSpPr>
          <p:cNvPr id="10" name="Text 8"/>
          <p:cNvSpPr txBox="1"/>
          <p:nvPr/>
        </p:nvSpPr>
        <p:spPr>
          <a:xfrm>
            <a:off x="3500630" y="3066652"/>
            <a:ext cx="20574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1100" dirty="0"/>
          </a:p>
        </p:txBody>
      </p:sp>
      <p:sp>
        <p:nvSpPr>
          <p:cNvPr id="11" name="Text 9"/>
          <p:cNvSpPr txBox="1"/>
          <p:nvPr/>
        </p:nvSpPr>
        <p:spPr>
          <a:xfrm>
            <a:off x="3870961" y="3133517"/>
            <a:ext cx="2520315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Como ele enxerga esse cenário hoje? O que sabe, valoriza e que crença influencia a decisão?</a:t>
            </a:r>
            <a:endParaRPr lang="en-US" sz="1050" dirty="0"/>
          </a:p>
        </p:txBody>
      </p:sp>
      <p:sp>
        <p:nvSpPr>
          <p:cNvPr id="12" name="Text 10"/>
          <p:cNvSpPr txBox="1"/>
          <p:nvPr/>
        </p:nvSpPr>
        <p:spPr>
          <a:xfrm>
            <a:off x="505301" y="3745363"/>
            <a:ext cx="20574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1100" dirty="0"/>
          </a:p>
        </p:txBody>
      </p:sp>
      <p:sp>
        <p:nvSpPr>
          <p:cNvPr id="13" name="Text 11"/>
          <p:cNvSpPr txBox="1"/>
          <p:nvPr/>
        </p:nvSpPr>
        <p:spPr>
          <a:xfrm>
            <a:off x="829342" y="3832069"/>
            <a:ext cx="2520315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Quem quero fazê-lo enxergar? Que perfil de paciente torna a conversa mais relevante?</a:t>
            </a:r>
            <a:endParaRPr lang="en-US" sz="1050" dirty="0"/>
          </a:p>
        </p:txBody>
      </p:sp>
      <p:sp>
        <p:nvSpPr>
          <p:cNvPr id="14" name="Text 12"/>
          <p:cNvSpPr txBox="1"/>
          <p:nvPr/>
        </p:nvSpPr>
        <p:spPr>
          <a:xfrm>
            <a:off x="3524417" y="3758748"/>
            <a:ext cx="20574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1100" dirty="0"/>
          </a:p>
        </p:txBody>
      </p:sp>
      <p:sp>
        <p:nvSpPr>
          <p:cNvPr id="15" name="Text 13"/>
          <p:cNvSpPr txBox="1"/>
          <p:nvPr/>
        </p:nvSpPr>
        <p:spPr>
          <a:xfrm>
            <a:off x="3870962" y="3764497"/>
            <a:ext cx="2520315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 que talvez ainda não esteja no campo de visão?</a:t>
            </a:r>
            <a:endParaRPr lang="en-US" sz="1050" dirty="0"/>
          </a:p>
        </p:txBody>
      </p:sp>
      <p:sp>
        <p:nvSpPr>
          <p:cNvPr id="16" name="Text 14"/>
          <p:cNvSpPr txBox="1"/>
          <p:nvPr/>
        </p:nvSpPr>
        <p:spPr>
          <a:xfrm>
            <a:off x="505301" y="4531422"/>
            <a:ext cx="20574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1100" dirty="0"/>
          </a:p>
        </p:txBody>
      </p:sp>
      <p:sp>
        <p:nvSpPr>
          <p:cNvPr id="17" name="Text 15"/>
          <p:cNvSpPr txBox="1"/>
          <p:nvPr/>
        </p:nvSpPr>
        <p:spPr>
          <a:xfrm>
            <a:off x="837057" y="4623672"/>
            <a:ext cx="2520315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Como vou ampliar essa visão? Pergunta + evidência + recurso narrativo.</a:t>
            </a:r>
            <a:endParaRPr lang="en-US" sz="1050" dirty="0"/>
          </a:p>
        </p:txBody>
      </p:sp>
      <p:sp>
        <p:nvSpPr>
          <p:cNvPr id="18" name="Text 16"/>
          <p:cNvSpPr txBox="1"/>
          <p:nvPr/>
        </p:nvSpPr>
        <p:spPr>
          <a:xfrm>
            <a:off x="3526348" y="4551746"/>
            <a:ext cx="20574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3872962" y="4642768"/>
            <a:ext cx="2520315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 que pode impedir esse novo olhar? Que pergunta farei antes de responder?</a:t>
            </a:r>
            <a:endParaRPr lang="en-US" sz="1050" dirty="0"/>
          </a:p>
        </p:txBody>
      </p:sp>
      <p:sp>
        <p:nvSpPr>
          <p:cNvPr id="20" name="Text 18"/>
          <p:cNvSpPr txBox="1"/>
          <p:nvPr/>
        </p:nvSpPr>
        <p:spPr>
          <a:xfrm>
            <a:off x="509938" y="5213519"/>
            <a:ext cx="20574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1100" dirty="0"/>
          </a:p>
        </p:txBody>
      </p:sp>
      <p:sp>
        <p:nvSpPr>
          <p:cNvPr id="21" name="Text 19"/>
          <p:cNvSpPr txBox="1"/>
          <p:nvPr/>
        </p:nvSpPr>
        <p:spPr>
          <a:xfrm>
            <a:off x="837057" y="5300425"/>
            <a:ext cx="2366011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Quando eu sair, o que quero deixar na cabeça dele? Qual é o próximo movimento?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05301" y="6138968"/>
            <a:ext cx="1399032" cy="1142412"/>
          </a:xfrm>
          <a:prstGeom prst="rect">
            <a:avLst/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3" name="Text 21"/>
          <p:cNvSpPr txBox="1"/>
          <p:nvPr/>
        </p:nvSpPr>
        <p:spPr>
          <a:xfrm>
            <a:off x="551593" y="6194750"/>
            <a:ext cx="1234440" cy="249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1. Regule</a:t>
            </a:r>
            <a:endParaRPr lang="en-US" sz="1000" dirty="0"/>
          </a:p>
        </p:txBody>
      </p:sp>
      <p:sp>
        <p:nvSpPr>
          <p:cNvPr id="24" name="Text 22"/>
          <p:cNvSpPr txBox="1"/>
          <p:nvPr/>
        </p:nvSpPr>
        <p:spPr>
          <a:xfrm>
            <a:off x="594294" y="6511992"/>
            <a:ext cx="1234440" cy="623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Respire, desacelere e evite responder no impulso.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1935194" y="6138968"/>
            <a:ext cx="1399032" cy="1142412"/>
          </a:xfrm>
          <a:prstGeom prst="rect">
            <a:avLst/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6" name="Text 24"/>
          <p:cNvSpPr txBox="1"/>
          <p:nvPr/>
        </p:nvSpPr>
        <p:spPr>
          <a:xfrm>
            <a:off x="1981486" y="6194750"/>
            <a:ext cx="1234440" cy="249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2. Investigue</a:t>
            </a:r>
            <a:endParaRPr lang="en-US" sz="1000" dirty="0"/>
          </a:p>
        </p:txBody>
      </p:sp>
      <p:sp>
        <p:nvSpPr>
          <p:cNvPr id="27" name="Text 25"/>
          <p:cNvSpPr txBox="1"/>
          <p:nvPr/>
        </p:nvSpPr>
        <p:spPr>
          <a:xfrm>
            <a:off x="2024187" y="6511992"/>
            <a:ext cx="1234440" cy="623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Entenda o motivo, a experiência e o critério por trás da objeção.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3365087" y="6138968"/>
            <a:ext cx="1399032" cy="1142412"/>
          </a:xfrm>
          <a:prstGeom prst="rect">
            <a:avLst/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9" name="Text 27"/>
          <p:cNvSpPr txBox="1"/>
          <p:nvPr/>
        </p:nvSpPr>
        <p:spPr>
          <a:xfrm>
            <a:off x="3411379" y="6194750"/>
            <a:ext cx="1234440" cy="249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3. Conecte</a:t>
            </a:r>
            <a:endParaRPr lang="en-US" sz="1000" dirty="0"/>
          </a:p>
        </p:txBody>
      </p:sp>
      <p:sp>
        <p:nvSpPr>
          <p:cNvPr id="30" name="Text 28"/>
          <p:cNvSpPr txBox="1"/>
          <p:nvPr/>
        </p:nvSpPr>
        <p:spPr>
          <a:xfrm>
            <a:off x="3454080" y="6511992"/>
            <a:ext cx="1234440" cy="623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Selecione apenas a evidência aprovada que responde ao ponto central.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794980" y="6138968"/>
            <a:ext cx="1399032" cy="1142412"/>
          </a:xfrm>
          <a:prstGeom prst="rect">
            <a:avLst/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32" name="Text 30"/>
          <p:cNvSpPr txBox="1"/>
          <p:nvPr/>
        </p:nvSpPr>
        <p:spPr>
          <a:xfrm>
            <a:off x="4841272" y="6194750"/>
            <a:ext cx="1234440" cy="249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4. Valide</a:t>
            </a:r>
            <a:endParaRPr lang="en-US" sz="1000" dirty="0"/>
          </a:p>
        </p:txBody>
      </p:sp>
      <p:sp>
        <p:nvSpPr>
          <p:cNvPr id="33" name="Text 31"/>
          <p:cNvSpPr txBox="1"/>
          <p:nvPr/>
        </p:nvSpPr>
        <p:spPr>
          <a:xfrm>
            <a:off x="4883973" y="6511992"/>
            <a:ext cx="1234440" cy="623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Confirme se a resposta fez sentido e combine o próximo passo.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496347" y="7912360"/>
            <a:ext cx="5683568" cy="1315291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35" name="Text 33"/>
          <p:cNvSpPr txBox="1"/>
          <p:nvPr/>
        </p:nvSpPr>
        <p:spPr>
          <a:xfrm>
            <a:off x="536893" y="7953508"/>
            <a:ext cx="3086100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PERGUNTAS ÚTEIS PARA INVESTIGAÇÃO</a:t>
            </a:r>
            <a:endParaRPr lang="en-US" sz="1000" dirty="0"/>
          </a:p>
        </p:txBody>
      </p:sp>
      <p:sp>
        <p:nvSpPr>
          <p:cNvPr id="36" name="Text 34"/>
          <p:cNvSpPr txBox="1"/>
          <p:nvPr/>
        </p:nvSpPr>
        <p:spPr>
          <a:xfrm>
            <a:off x="623602" y="8483441"/>
            <a:ext cx="545211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92879" indent="-192879">
              <a:spcAft>
                <a:spcPts val="56"/>
              </a:spcAft>
              <a:buSzPct val="100000"/>
              <a:buChar char="•"/>
            </a:pPr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“O que mais pesa para o senhor nessa decisão?”</a:t>
            </a:r>
            <a:endParaRPr lang="en-US" sz="1000" dirty="0"/>
          </a:p>
          <a:p>
            <a:pPr marL="192879" indent="-192879">
              <a:spcAft>
                <a:spcPts val="56"/>
              </a:spcAft>
              <a:buSzPct val="100000"/>
              <a:buChar char="•"/>
            </a:pPr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“Quando o senhor diz isso, está pensando em qual perfil de paciente?”</a:t>
            </a:r>
            <a:endParaRPr lang="en-US" sz="1000" dirty="0"/>
          </a:p>
          <a:p>
            <a:pPr marL="192879" indent="-192879">
              <a:spcAft>
                <a:spcPts val="56"/>
              </a:spcAft>
              <a:buSzPct val="100000"/>
              <a:buChar char="•"/>
            </a:pPr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“O que precisaria estar claro para considerar essa opção?”</a:t>
            </a:r>
            <a:endParaRPr lang="en-US" sz="1000" dirty="0"/>
          </a:p>
          <a:p>
            <a:pPr marL="192879" indent="-192879">
              <a:spcAft>
                <a:spcPts val="56"/>
              </a:spcAft>
              <a:buSzPct val="100000"/>
              <a:buChar char="•"/>
            </a:pPr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“Na sua experiência, em que momento essa barreira aparece com mais força?”</a:t>
            </a:r>
            <a:endParaRPr lang="en-US" sz="1000" dirty="0"/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id="{9AAB817F-00AC-4554-0572-4F93B124A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pic>
        <p:nvPicPr>
          <p:cNvPr id="43" name="object 19">
            <a:extLst>
              <a:ext uri="{FF2B5EF4-FFF2-40B4-BE49-F238E27FC236}">
                <a16:creationId xmlns:a16="http://schemas.microsoft.com/office/drawing/2014/main" id="{7DDC191A-1D27-9741-7067-B91DFB8DF0C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18413" y="9481573"/>
            <a:ext cx="519054" cy="259650"/>
          </a:xfrm>
          <a:prstGeom prst="rect">
            <a:avLst/>
          </a:prstGeom>
        </p:spPr>
      </p:pic>
      <p:sp>
        <p:nvSpPr>
          <p:cNvPr id="44" name="Text 14">
            <a:extLst>
              <a:ext uri="{FF2B5EF4-FFF2-40B4-BE49-F238E27FC236}">
                <a16:creationId xmlns:a16="http://schemas.microsoft.com/office/drawing/2014/main" id="{206CCB79-5EE2-61D5-3792-81CDC4AFB923}"/>
              </a:ext>
            </a:extLst>
          </p:cNvPr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48337" y="5223392"/>
            <a:ext cx="540068" cy="540068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47" name="Shape 24">
            <a:extLst>
              <a:ext uri="{FF2B5EF4-FFF2-40B4-BE49-F238E27FC236}">
                <a16:creationId xmlns:a16="http://schemas.microsoft.com/office/drawing/2014/main" id="{A3576FB8-1030-35A0-FB44-BAF2E687418A}"/>
              </a:ext>
            </a:extLst>
          </p:cNvPr>
          <p:cNvSpPr/>
          <p:nvPr/>
        </p:nvSpPr>
        <p:spPr>
          <a:xfrm>
            <a:off x="4729667" y="4271756"/>
            <a:ext cx="1399032" cy="1254026"/>
          </a:xfrm>
          <a:prstGeom prst="rect">
            <a:avLst/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3" name="Shape 1"/>
          <p:cNvSpPr/>
          <p:nvPr/>
        </p:nvSpPr>
        <p:spPr>
          <a:xfrm>
            <a:off x="6192807" y="8210136"/>
            <a:ext cx="360045" cy="360045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4" name="Shape 2"/>
          <p:cNvSpPr/>
          <p:nvPr/>
        </p:nvSpPr>
        <p:spPr>
          <a:xfrm>
            <a:off x="-308610" y="5030153"/>
            <a:ext cx="514350" cy="514350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5" name="Text 3"/>
          <p:cNvSpPr txBox="1"/>
          <p:nvPr/>
        </p:nvSpPr>
        <p:spPr>
          <a:xfrm>
            <a:off x="452628" y="563595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· PLANO DE PRÁTICA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480917" y="1405915"/>
            <a:ext cx="4937760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Transforme o treinamento em </a:t>
            </a:r>
            <a:r>
              <a:rPr lang="en-US" sz="28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hábito</a:t>
            </a:r>
            <a:endParaRPr lang="en-US" sz="2800" dirty="0"/>
          </a:p>
        </p:txBody>
      </p:sp>
      <p:sp>
        <p:nvSpPr>
          <p:cNvPr id="7" name="Text 5"/>
          <p:cNvSpPr txBox="1"/>
          <p:nvPr/>
        </p:nvSpPr>
        <p:spPr>
          <a:xfrm>
            <a:off x="452627" y="2272981"/>
            <a:ext cx="5665785" cy="2160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en-US" sz="105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evolução acontece quando a prática deixa de ser evento e entra na rotina de preparação, execução e revisão.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29701" y="2909765"/>
            <a:ext cx="1399032" cy="1254027"/>
          </a:xfrm>
          <a:prstGeom prst="rect">
            <a:avLst/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9" name="Text 7"/>
          <p:cNvSpPr txBox="1"/>
          <p:nvPr/>
        </p:nvSpPr>
        <p:spPr>
          <a:xfrm>
            <a:off x="532571" y="2976630"/>
            <a:ext cx="1234440" cy="242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Dia 1</a:t>
            </a:r>
            <a:endParaRPr lang="en-US" sz="1000" dirty="0"/>
          </a:p>
        </p:txBody>
      </p:sp>
      <p:sp>
        <p:nvSpPr>
          <p:cNvPr id="10" name="Text 8"/>
          <p:cNvSpPr txBox="1"/>
          <p:nvPr/>
        </p:nvSpPr>
        <p:spPr>
          <a:xfrm>
            <a:off x="520498" y="3123893"/>
            <a:ext cx="1234440" cy="768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Escolha 1 médico e preencha o storyboard.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1859594" y="2909765"/>
            <a:ext cx="1399032" cy="1254027"/>
          </a:xfrm>
          <a:prstGeom prst="rect">
            <a:avLst/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12" name="Text 10"/>
          <p:cNvSpPr txBox="1"/>
          <p:nvPr/>
        </p:nvSpPr>
        <p:spPr>
          <a:xfrm>
            <a:off x="1962464" y="2976630"/>
            <a:ext cx="1234440" cy="242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Dia 2</a:t>
            </a:r>
            <a:endParaRPr lang="en-US" sz="1000" dirty="0"/>
          </a:p>
        </p:txBody>
      </p:sp>
      <p:sp>
        <p:nvSpPr>
          <p:cNvPr id="13" name="Text 11"/>
          <p:cNvSpPr txBox="1"/>
          <p:nvPr/>
        </p:nvSpPr>
        <p:spPr>
          <a:xfrm>
            <a:off x="1962464" y="3115505"/>
            <a:ext cx="1234440" cy="768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Grave uma fala de 45 segundos e avalie presença.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289487" y="2909765"/>
            <a:ext cx="1399032" cy="1254027"/>
          </a:xfrm>
          <a:prstGeom prst="rect">
            <a:avLst/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15" name="Text 13"/>
          <p:cNvSpPr txBox="1"/>
          <p:nvPr/>
        </p:nvSpPr>
        <p:spPr>
          <a:xfrm>
            <a:off x="3392357" y="2976630"/>
            <a:ext cx="1234440" cy="242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Dia 3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3392357" y="3265215"/>
            <a:ext cx="1234440" cy="768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Prepare 3 perguntas de investigação para objeções frequentes.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719380" y="2909765"/>
            <a:ext cx="1399032" cy="1254027"/>
          </a:xfrm>
          <a:prstGeom prst="rect">
            <a:avLst/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18" name="Text 16"/>
          <p:cNvSpPr txBox="1"/>
          <p:nvPr/>
        </p:nvSpPr>
        <p:spPr>
          <a:xfrm>
            <a:off x="4822250" y="2976630"/>
            <a:ext cx="1234440" cy="242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Dia 4</a:t>
            </a:r>
            <a:endParaRPr lang="en-US" sz="1000" dirty="0"/>
          </a:p>
        </p:txBody>
      </p:sp>
      <p:sp>
        <p:nvSpPr>
          <p:cNvPr id="19" name="Text 17"/>
          <p:cNvSpPr txBox="1"/>
          <p:nvPr/>
        </p:nvSpPr>
        <p:spPr>
          <a:xfrm>
            <a:off x="4801457" y="3181689"/>
            <a:ext cx="1234440" cy="768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Faça uma visita começando pelo contexto, não pelo conteúdo.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29701" y="4276889"/>
            <a:ext cx="1399032" cy="1254027"/>
          </a:xfrm>
          <a:prstGeom prst="rect">
            <a:avLst/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1" name="Text 19"/>
          <p:cNvSpPr txBox="1"/>
          <p:nvPr/>
        </p:nvSpPr>
        <p:spPr>
          <a:xfrm>
            <a:off x="532571" y="4343754"/>
            <a:ext cx="1234440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Dia 5</a:t>
            </a:r>
            <a:endParaRPr lang="en-US" sz="1000" dirty="0"/>
          </a:p>
        </p:txBody>
      </p:sp>
      <p:sp>
        <p:nvSpPr>
          <p:cNvPr id="22" name="Text 20"/>
          <p:cNvSpPr txBox="1"/>
          <p:nvPr/>
        </p:nvSpPr>
        <p:spPr>
          <a:xfrm>
            <a:off x="532571" y="4706112"/>
            <a:ext cx="1234440" cy="390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Após a visita, registre o ponto cego que apareceu.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1859594" y="4276888"/>
            <a:ext cx="1399032" cy="1254027"/>
          </a:xfrm>
          <a:prstGeom prst="rect">
            <a:avLst/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4" name="Text 22"/>
          <p:cNvSpPr txBox="1"/>
          <p:nvPr/>
        </p:nvSpPr>
        <p:spPr>
          <a:xfrm>
            <a:off x="1962464" y="4343754"/>
            <a:ext cx="1234440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Dia 6</a:t>
            </a:r>
            <a:endParaRPr lang="en-US" sz="1000" dirty="0"/>
          </a:p>
        </p:txBody>
      </p:sp>
      <p:sp>
        <p:nvSpPr>
          <p:cNvPr id="25" name="Text 23"/>
          <p:cNvSpPr txBox="1"/>
          <p:nvPr/>
        </p:nvSpPr>
        <p:spPr>
          <a:xfrm>
            <a:off x="1962464" y="4686002"/>
            <a:ext cx="1234440" cy="390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Refaça a mesma mensagem para um perfil diferente de médico.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289487" y="4276889"/>
            <a:ext cx="1399032" cy="1254026"/>
          </a:xfrm>
          <a:prstGeom prst="rect">
            <a:avLst/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7" name="Text 25"/>
          <p:cNvSpPr txBox="1"/>
          <p:nvPr/>
        </p:nvSpPr>
        <p:spPr>
          <a:xfrm>
            <a:off x="3392357" y="4343754"/>
            <a:ext cx="1234440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Dia 7</a:t>
            </a:r>
            <a:endParaRPr lang="en-US" sz="1000" dirty="0"/>
          </a:p>
        </p:txBody>
      </p:sp>
      <p:sp>
        <p:nvSpPr>
          <p:cNvPr id="28" name="Text 26"/>
          <p:cNvSpPr txBox="1"/>
          <p:nvPr/>
        </p:nvSpPr>
        <p:spPr>
          <a:xfrm>
            <a:off x="3392357" y="4677144"/>
            <a:ext cx="1234440" cy="390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Revise: o que ficou mais simples, assertivo e adaptável?</a:t>
            </a:r>
            <a:endParaRPr lang="en-US" sz="1000" dirty="0"/>
          </a:p>
        </p:txBody>
      </p:sp>
      <p:sp>
        <p:nvSpPr>
          <p:cNvPr id="30" name="Text 28"/>
          <p:cNvSpPr txBox="1"/>
          <p:nvPr/>
        </p:nvSpPr>
        <p:spPr>
          <a:xfrm>
            <a:off x="4822250" y="4343754"/>
            <a:ext cx="1234440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Lembrete</a:t>
            </a:r>
            <a:endParaRPr lang="en-US" sz="1000" dirty="0"/>
          </a:p>
        </p:txBody>
      </p:sp>
      <p:sp>
        <p:nvSpPr>
          <p:cNvPr id="31" name="Text 29"/>
          <p:cNvSpPr txBox="1"/>
          <p:nvPr/>
        </p:nvSpPr>
        <p:spPr>
          <a:xfrm>
            <a:off x="4851469" y="4809215"/>
            <a:ext cx="1234440" cy="390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Use somente dados, mensagens, materiais e alegações aprovados. O guia estrutura a conversa; não substitui o conteúdo científico/comercial validado.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480916" y="6180162"/>
            <a:ext cx="5819215" cy="798079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33" name="Shape 31"/>
          <p:cNvSpPr/>
          <p:nvPr/>
        </p:nvSpPr>
        <p:spPr>
          <a:xfrm>
            <a:off x="474779" y="6180162"/>
            <a:ext cx="45719" cy="798079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34" name="Text 32"/>
          <p:cNvSpPr txBox="1"/>
          <p:nvPr/>
        </p:nvSpPr>
        <p:spPr>
          <a:xfrm>
            <a:off x="627506" y="6236127"/>
            <a:ext cx="5555902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8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AUTOAVALIAÇÃO PÓS-VISITA</a:t>
            </a:r>
            <a:endParaRPr lang="en-US" sz="1000" dirty="0"/>
          </a:p>
        </p:txBody>
      </p:sp>
      <p:sp>
        <p:nvSpPr>
          <p:cNvPr id="35" name="Text 33"/>
          <p:cNvSpPr txBox="1"/>
          <p:nvPr/>
        </p:nvSpPr>
        <p:spPr>
          <a:xfrm>
            <a:off x="609504" y="6579201"/>
            <a:ext cx="576758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Comecei pelo contexto? Perguntei antes de apresentar? Escutei para compreender? Selecionei o essencial? Adaptei minha entrega? Validei entendimento e defini próximo passo?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474779" y="7453323"/>
            <a:ext cx="5930667" cy="93683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37" name="Text 35"/>
          <p:cNvSpPr txBox="1"/>
          <p:nvPr/>
        </p:nvSpPr>
        <p:spPr>
          <a:xfrm>
            <a:off x="633799" y="7646623"/>
            <a:ext cx="5452110" cy="1440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Storytelling com adaptação é o estado da arte da comunicação.</a:t>
            </a:r>
            <a:endParaRPr lang="en-US" sz="1100" dirty="0"/>
          </a:p>
        </p:txBody>
      </p:sp>
      <p:sp>
        <p:nvSpPr>
          <p:cNvPr id="38" name="Text 36"/>
          <p:cNvSpPr txBox="1"/>
          <p:nvPr/>
        </p:nvSpPr>
        <p:spPr>
          <a:xfrm>
            <a:off x="627506" y="8063965"/>
            <a:ext cx="5793411" cy="244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Leve para o campo: pergunte antes de apresentar, escute para compreender, selecione o essencial, dê significado à evidência, adapte e avance.</a:t>
            </a:r>
            <a:endParaRPr lang="en-US" sz="1000" dirty="0"/>
          </a:p>
        </p:txBody>
      </p:sp>
      <p:pic>
        <p:nvPicPr>
          <p:cNvPr id="43" name="object 19">
            <a:extLst>
              <a:ext uri="{FF2B5EF4-FFF2-40B4-BE49-F238E27FC236}">
                <a16:creationId xmlns:a16="http://schemas.microsoft.com/office/drawing/2014/main" id="{0D4223E8-DF56-6F2D-0D2E-25A46D05E2A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8413" y="9481573"/>
            <a:ext cx="519054" cy="259650"/>
          </a:xfrm>
          <a:prstGeom prst="rect">
            <a:avLst/>
          </a:prstGeom>
        </p:spPr>
      </p:pic>
      <p:sp>
        <p:nvSpPr>
          <p:cNvPr id="44" name="Text 14">
            <a:extLst>
              <a:ext uri="{FF2B5EF4-FFF2-40B4-BE49-F238E27FC236}">
                <a16:creationId xmlns:a16="http://schemas.microsoft.com/office/drawing/2014/main" id="{8C45AB3F-0075-4427-FB13-50CCE9F0430B}"/>
              </a:ext>
            </a:extLst>
          </p:cNvPr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dirty="0"/>
          </a:p>
        </p:txBody>
      </p:sp>
      <p:pic>
        <p:nvPicPr>
          <p:cNvPr id="45" name="Imagem 44">
            <a:extLst>
              <a:ext uri="{FF2B5EF4-FFF2-40B4-BE49-F238E27FC236}">
                <a16:creationId xmlns:a16="http://schemas.microsoft.com/office/drawing/2014/main" id="{9D1F1E5A-4050-4357-4AA5-DD536DBBE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pic>
        <p:nvPicPr>
          <p:cNvPr id="46" name="object 15">
            <a:extLst>
              <a:ext uri="{FF2B5EF4-FFF2-40B4-BE49-F238E27FC236}">
                <a16:creationId xmlns:a16="http://schemas.microsoft.com/office/drawing/2014/main" id="{B36EA319-9B64-6944-0B5E-F0FA184F310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42806" y="7060316"/>
            <a:ext cx="1138004" cy="93056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97805" y="3384233"/>
            <a:ext cx="1028700" cy="1028700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3" name="Shape 1"/>
          <p:cNvSpPr/>
          <p:nvPr/>
        </p:nvSpPr>
        <p:spPr>
          <a:xfrm>
            <a:off x="6429375" y="3229927"/>
            <a:ext cx="282893" cy="282893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4" name="Shape 2"/>
          <p:cNvSpPr/>
          <p:nvPr/>
        </p:nvSpPr>
        <p:spPr>
          <a:xfrm>
            <a:off x="4526280" y="4361498"/>
            <a:ext cx="617220" cy="617220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5" name="Shape 3"/>
          <p:cNvSpPr/>
          <p:nvPr/>
        </p:nvSpPr>
        <p:spPr>
          <a:xfrm>
            <a:off x="4366223" y="5903832"/>
            <a:ext cx="771525" cy="771525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6" name="Shape 4"/>
          <p:cNvSpPr/>
          <p:nvPr/>
        </p:nvSpPr>
        <p:spPr>
          <a:xfrm>
            <a:off x="5966460" y="5235893"/>
            <a:ext cx="360045" cy="360045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7" name="Shape 5"/>
          <p:cNvSpPr/>
          <p:nvPr/>
        </p:nvSpPr>
        <p:spPr>
          <a:xfrm>
            <a:off x="3215704" y="4670108"/>
            <a:ext cx="1472493" cy="1490110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8" name="Text 6"/>
          <p:cNvSpPr txBox="1"/>
          <p:nvPr/>
        </p:nvSpPr>
        <p:spPr>
          <a:xfrm>
            <a:off x="637186" y="563595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BONS RESULTADOS NO CAMPO</a:t>
            </a:r>
            <a:endParaRPr lang="en-US" sz="1000" dirty="0"/>
          </a:p>
        </p:txBody>
      </p:sp>
      <p:sp>
        <p:nvSpPr>
          <p:cNvPr id="9" name="Text 7"/>
          <p:cNvSpPr txBox="1"/>
          <p:nvPr/>
        </p:nvSpPr>
        <p:spPr>
          <a:xfrm>
            <a:off x="589829" y="1137240"/>
            <a:ext cx="5942415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2138"/>
              </a:lnSpc>
            </a:pPr>
            <a:r>
              <a:rPr lang="en-US" sz="24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Continue a conversa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 a </a:t>
            </a:r>
            <a:endParaRPr lang="en-US" sz="2400" dirty="0"/>
          </a:p>
          <a:p>
            <a:r>
              <a:rPr lang="en-US" sz="44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Eleve</a:t>
            </a:r>
            <a:endParaRPr lang="en-US" sz="4400" dirty="0"/>
          </a:p>
        </p:txBody>
      </p:sp>
      <p:sp>
        <p:nvSpPr>
          <p:cNvPr id="10" name="Text 8"/>
          <p:cNvSpPr txBox="1"/>
          <p:nvPr/>
        </p:nvSpPr>
        <p:spPr>
          <a:xfrm>
            <a:off x="660111" y="2140222"/>
            <a:ext cx="4663411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Acompanhe conteúdos sobre comunicação, liderança e desenvolvimento nas nossas redes.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60111" y="2783159"/>
            <a:ext cx="1594485" cy="576072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12" name="Text 10"/>
          <p:cNvSpPr txBox="1"/>
          <p:nvPr/>
        </p:nvSpPr>
        <p:spPr>
          <a:xfrm>
            <a:off x="762981" y="2855168"/>
            <a:ext cx="1388745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INSTAGRAM</a:t>
            </a:r>
            <a:endParaRPr lang="en-US" sz="800" dirty="0"/>
          </a:p>
        </p:txBody>
      </p:sp>
      <p:sp>
        <p:nvSpPr>
          <p:cNvPr id="13" name="Text 11"/>
          <p:cNvSpPr txBox="1"/>
          <p:nvPr/>
        </p:nvSpPr>
        <p:spPr>
          <a:xfrm>
            <a:off x="762981" y="2999186"/>
            <a:ext cx="1388745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@shana.eleve</a:t>
            </a:r>
            <a:endParaRPr lang="en-US" sz="800" dirty="0"/>
          </a:p>
          <a:p>
            <a:r>
              <a:rPr lang="en-US" sz="8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@eleveconsulting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2357466" y="2783159"/>
            <a:ext cx="1594485" cy="576072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15" name="Text 13"/>
          <p:cNvSpPr txBox="1"/>
          <p:nvPr/>
        </p:nvSpPr>
        <p:spPr>
          <a:xfrm>
            <a:off x="2460336" y="2855168"/>
            <a:ext cx="1388745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LINKEDIN</a:t>
            </a:r>
            <a:endParaRPr lang="en-US" sz="800" dirty="0"/>
          </a:p>
        </p:txBody>
      </p:sp>
      <p:sp>
        <p:nvSpPr>
          <p:cNvPr id="16" name="Text 14"/>
          <p:cNvSpPr txBox="1"/>
          <p:nvPr/>
        </p:nvSpPr>
        <p:spPr>
          <a:xfrm>
            <a:off x="2460336" y="2999186"/>
            <a:ext cx="1388745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Eleve Consulting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660111" y="3420953"/>
            <a:ext cx="1594485" cy="576072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18" name="Text 16"/>
          <p:cNvSpPr txBox="1"/>
          <p:nvPr/>
        </p:nvSpPr>
        <p:spPr>
          <a:xfrm>
            <a:off x="762981" y="3492962"/>
            <a:ext cx="1388745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YOUTUBE</a:t>
            </a:r>
            <a:endParaRPr lang="en-US" sz="800" dirty="0"/>
          </a:p>
        </p:txBody>
      </p:sp>
      <p:sp>
        <p:nvSpPr>
          <p:cNvPr id="19" name="Text 17"/>
          <p:cNvSpPr txBox="1"/>
          <p:nvPr/>
        </p:nvSpPr>
        <p:spPr>
          <a:xfrm>
            <a:off x="762981" y="3636980"/>
            <a:ext cx="1388745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Shana-Eleve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2357466" y="3420953"/>
            <a:ext cx="1594485" cy="576072"/>
          </a:xfrm>
          <a:prstGeom prst="roundRect">
            <a:avLst>
              <a:gd name="adj" fmla="val 5357"/>
            </a:avLst>
          </a:prstGeom>
          <a:solidFill>
            <a:srgbClr val="F7F9F1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21" name="Text 19"/>
          <p:cNvSpPr txBox="1"/>
          <p:nvPr/>
        </p:nvSpPr>
        <p:spPr>
          <a:xfrm>
            <a:off x="2460336" y="3492962"/>
            <a:ext cx="1388745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MATERIAL</a:t>
            </a:r>
            <a:endParaRPr lang="en-US" sz="800" dirty="0"/>
          </a:p>
        </p:txBody>
      </p:sp>
      <p:sp>
        <p:nvSpPr>
          <p:cNvPr id="22" name="Text 20"/>
          <p:cNvSpPr txBox="1"/>
          <p:nvPr/>
        </p:nvSpPr>
        <p:spPr>
          <a:xfrm>
            <a:off x="2460336" y="3636980"/>
            <a:ext cx="1388745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Guia de sustentação pós-treinamento · Brace Pharma | Semaclique</a:t>
            </a:r>
            <a:endParaRPr lang="en-US" sz="800" dirty="0"/>
          </a:p>
        </p:txBody>
      </p:sp>
      <p:pic>
        <p:nvPicPr>
          <p:cNvPr id="27" name="object 19">
            <a:extLst>
              <a:ext uri="{FF2B5EF4-FFF2-40B4-BE49-F238E27FC236}">
                <a16:creationId xmlns:a16="http://schemas.microsoft.com/office/drawing/2014/main" id="{7579F23B-9265-DBD1-1F95-242ED206213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8413" y="9481573"/>
            <a:ext cx="519054" cy="259650"/>
          </a:xfrm>
          <a:prstGeom prst="rect">
            <a:avLst/>
          </a:prstGeom>
        </p:spPr>
      </p:pic>
      <p:sp>
        <p:nvSpPr>
          <p:cNvPr id="28" name="Text 14">
            <a:extLst>
              <a:ext uri="{FF2B5EF4-FFF2-40B4-BE49-F238E27FC236}">
                <a16:creationId xmlns:a16="http://schemas.microsoft.com/office/drawing/2014/main" id="{BA2A25AE-C12F-DFF9-87C2-C50E4849AA51}"/>
              </a:ext>
            </a:extLst>
          </p:cNvPr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dirty="0"/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3BD1D0F3-ABF4-D788-DD0A-C6A79B608C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 2013 - 2022">
  <a:themeElements>
    <a:clrScheme name="Tema do 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1561</Words>
  <Application>Microsoft Macintosh PowerPoint</Application>
  <PresentationFormat>Papel A4 (210 x 297 mm)</PresentationFormat>
  <Paragraphs>194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Poppins</vt:lpstr>
      <vt:lpstr>Tema do Office 2013 - 2022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Comunicação de Impacto · Guia Prático</dc:title>
  <dc:subject>PptxGenJS Presentation</dc:subject>
  <dc:creator>Eleve Consulting</dc:creator>
  <cp:lastModifiedBy>Fabio M Macarroni</cp:lastModifiedBy>
  <cp:revision>4</cp:revision>
  <dcterms:created xsi:type="dcterms:W3CDTF">2026-09-16T13:11:24Z</dcterms:created>
  <dcterms:modified xsi:type="dcterms:W3CDTF">2026-09-16T17:17:56Z</dcterms:modified>
</cp:coreProperties>
</file>