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906000" type="A4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DCDC"/>
    <a:srgbClr val="C5D893"/>
    <a:srgbClr val="A1C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4"/>
    <p:restoredTop sz="94610"/>
  </p:normalViewPr>
  <p:slideViewPr>
    <p:cSldViewPr snapToGrid="0" snapToObjects="1">
      <p:cViewPr>
        <p:scale>
          <a:sx n="76" d="100"/>
          <a:sy n="76" d="100"/>
        </p:scale>
        <p:origin x="192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1956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35269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2182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19880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769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67734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73016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43180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80190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9076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1654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2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92287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2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0691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521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ject 2">
            <a:extLst>
              <a:ext uri="{FF2B5EF4-FFF2-40B4-BE49-F238E27FC236}">
                <a16:creationId xmlns:a16="http://schemas.microsoft.com/office/drawing/2014/main" id="{2D7B31FB-951D-AFBB-84D8-0C1444F5254E}"/>
              </a:ext>
            </a:extLst>
          </p:cNvPr>
          <p:cNvPicPr/>
          <p:nvPr/>
        </p:nvPicPr>
        <p:blipFill>
          <a:blip r:embed="rId3" cstate="print"/>
          <a:srcRect l="22057" r="2585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10" name="Text 8"/>
          <p:cNvSpPr txBox="1"/>
          <p:nvPr/>
        </p:nvSpPr>
        <p:spPr>
          <a:xfrm>
            <a:off x="468544" y="514227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GUIA PRÁTICO · MATERIAL DE BOLSO</a:t>
            </a:r>
            <a:endParaRPr lang="en-US" sz="1000" dirty="0"/>
          </a:p>
        </p:txBody>
      </p:sp>
      <p:sp>
        <p:nvSpPr>
          <p:cNvPr id="11" name="Text 9"/>
          <p:cNvSpPr txBox="1"/>
          <p:nvPr/>
        </p:nvSpPr>
        <p:spPr>
          <a:xfrm>
            <a:off x="0" y="1585143"/>
            <a:ext cx="6858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ts val="2588"/>
              </a:lnSpc>
            </a:pPr>
            <a:r>
              <a:rPr lang="en-US" sz="40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Comunicação</a:t>
            </a:r>
            <a:endParaRPr lang="en-US" sz="4000" dirty="0">
              <a:solidFill>
                <a:schemeClr val="bg1"/>
              </a:solidFill>
            </a:endParaRPr>
          </a:p>
          <a:p>
            <a:pPr algn="ctr">
              <a:lnSpc>
                <a:spcPts val="2588"/>
              </a:lnSpc>
            </a:pPr>
            <a:r>
              <a:rPr lang="en-US" sz="40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</a:t>
            </a:r>
            <a:endParaRPr lang="en-US" sz="4000" dirty="0">
              <a:solidFill>
                <a:schemeClr val="bg1"/>
              </a:solidFill>
            </a:endParaRPr>
          </a:p>
          <a:p>
            <a:pPr algn="ctr">
              <a:lnSpc>
                <a:spcPts val="2588"/>
              </a:lnSpc>
            </a:pPr>
            <a:r>
              <a:rPr lang="en-US" sz="40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Impacto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0" y="2495381"/>
            <a:ext cx="6858000" cy="565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 + adaptação + conversa de valor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 txBox="1"/>
          <p:nvPr/>
        </p:nvSpPr>
        <p:spPr>
          <a:xfrm>
            <a:off x="1599204" y="3395537"/>
            <a:ext cx="3659591" cy="4629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Versão compacta, com menos páginas e foco total na aplicação prática. Um material de bolso para apoiar os representantes na preparação, condução e revisão das conversas com médicos.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1189978" y="9537766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A65B6D6D-4FE8-AE8C-8471-A3BC7AD93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D0A5877D-C461-084D-2E5E-878F4ECC9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7950" y="8833850"/>
            <a:ext cx="1562100" cy="584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37873" y="4976144"/>
            <a:ext cx="617220" cy="61722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3" name="Shape 1"/>
          <p:cNvSpPr/>
          <p:nvPr/>
        </p:nvSpPr>
        <p:spPr>
          <a:xfrm>
            <a:off x="5704427" y="5799497"/>
            <a:ext cx="411480" cy="411480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 b="1"/>
          </a:p>
        </p:txBody>
      </p:sp>
      <p:sp>
        <p:nvSpPr>
          <p:cNvPr id="4" name="Shape 2"/>
          <p:cNvSpPr/>
          <p:nvPr/>
        </p:nvSpPr>
        <p:spPr>
          <a:xfrm>
            <a:off x="260936" y="8921306"/>
            <a:ext cx="514350" cy="51435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5" name="Text 3"/>
          <p:cNvSpPr txBox="1"/>
          <p:nvPr/>
        </p:nvSpPr>
        <p:spPr>
          <a:xfrm>
            <a:off x="437198" y="51430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 · VISÃO GERAL</a:t>
            </a:r>
            <a:endParaRPr lang="en-US" sz="1000" b="1" dirty="0"/>
          </a:p>
        </p:txBody>
      </p:sp>
      <p:sp>
        <p:nvSpPr>
          <p:cNvPr id="6" name="Text 4"/>
          <p:cNvSpPr txBox="1"/>
          <p:nvPr/>
        </p:nvSpPr>
        <p:spPr>
          <a:xfrm>
            <a:off x="463295" y="1062301"/>
            <a:ext cx="6121337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Não é para decorar. É para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usar</a:t>
            </a:r>
            <a:r>
              <a:rPr lang="en-US" sz="24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</a:t>
            </a:r>
            <a:endParaRPr lang="en-US" sz="2400" b="1" dirty="0"/>
          </a:p>
        </p:txBody>
      </p:sp>
      <p:sp>
        <p:nvSpPr>
          <p:cNvPr id="7" name="Text 5"/>
          <p:cNvSpPr txBox="1"/>
          <p:nvPr/>
        </p:nvSpPr>
        <p:spPr>
          <a:xfrm>
            <a:off x="480917" y="1979058"/>
            <a:ext cx="5999893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conteúdo do treinamento parte de uma lógica simples: conhecer o produto não basta. Em um ambiente com muitos dados, a diferença está em transformar evidência em significado e adaptar a conversa ao contexto do médico.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503967" y="2998543"/>
            <a:ext cx="5683568" cy="370332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9" name="Shape 7"/>
          <p:cNvSpPr/>
          <p:nvPr/>
        </p:nvSpPr>
        <p:spPr>
          <a:xfrm>
            <a:off x="503967" y="2998543"/>
            <a:ext cx="28289" cy="370332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400" b="1"/>
          </a:p>
        </p:txBody>
      </p:sp>
      <p:sp>
        <p:nvSpPr>
          <p:cNvPr id="10" name="Text 8"/>
          <p:cNvSpPr txBox="1"/>
          <p:nvPr/>
        </p:nvSpPr>
        <p:spPr>
          <a:xfrm>
            <a:off x="637698" y="3065408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LÓGICA CENTRAL</a:t>
            </a:r>
            <a:endParaRPr lang="en-US" sz="900" b="1" dirty="0"/>
          </a:p>
        </p:txBody>
      </p:sp>
      <p:sp>
        <p:nvSpPr>
          <p:cNvPr id="11" name="Text 9"/>
          <p:cNvSpPr txBox="1"/>
          <p:nvPr/>
        </p:nvSpPr>
        <p:spPr>
          <a:xfrm>
            <a:off x="637698" y="3230986"/>
            <a:ext cx="5426393" cy="1131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Dado informa. Contexto dá significado. Narrativa conecta os dois.</a:t>
            </a:r>
            <a:endParaRPr lang="en-US" sz="1000" b="1" dirty="0"/>
          </a:p>
        </p:txBody>
      </p:sp>
      <p:sp>
        <p:nvSpPr>
          <p:cNvPr id="12" name="Shape 10"/>
          <p:cNvSpPr/>
          <p:nvPr/>
        </p:nvSpPr>
        <p:spPr>
          <a:xfrm>
            <a:off x="491204" y="3727635"/>
            <a:ext cx="1800225" cy="1652276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3" name="Text 11"/>
          <p:cNvSpPr txBox="1"/>
          <p:nvPr/>
        </p:nvSpPr>
        <p:spPr>
          <a:xfrm>
            <a:off x="604361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604361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Planeje a conversa, escolha o paciente que precisa entrar no campo de visão e defina a evidência realmente útil.</a:t>
            </a:r>
            <a:endParaRPr lang="en-US" sz="900" b="1" dirty="0"/>
          </a:p>
        </p:txBody>
      </p:sp>
      <p:sp>
        <p:nvSpPr>
          <p:cNvPr id="15" name="Shape 13"/>
          <p:cNvSpPr/>
          <p:nvPr/>
        </p:nvSpPr>
        <p:spPr>
          <a:xfrm>
            <a:off x="2420017" y="3727635"/>
            <a:ext cx="1800225" cy="1629986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6" name="Text 14"/>
          <p:cNvSpPr txBox="1"/>
          <p:nvPr/>
        </p:nvSpPr>
        <p:spPr>
          <a:xfrm>
            <a:off x="2533174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DURANTE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7" name="Text 15"/>
          <p:cNvSpPr txBox="1"/>
          <p:nvPr/>
        </p:nvSpPr>
        <p:spPr>
          <a:xfrm>
            <a:off x="2533174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Pergunte antes de apresentar. Escute para compreender. Regule a reação e adapte a conversa.</a:t>
            </a:r>
            <a:endParaRPr lang="en-US" sz="900" b="1" dirty="0"/>
          </a:p>
        </p:txBody>
      </p:sp>
      <p:sp>
        <p:nvSpPr>
          <p:cNvPr id="18" name="Shape 16"/>
          <p:cNvSpPr/>
          <p:nvPr/>
        </p:nvSpPr>
        <p:spPr>
          <a:xfrm>
            <a:off x="4348829" y="3727635"/>
            <a:ext cx="1800225" cy="1627558"/>
          </a:xfrm>
          <a:prstGeom prst="roundRect">
            <a:avLst>
              <a:gd name="adj" fmla="val 5172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9" name="Text 17"/>
          <p:cNvSpPr txBox="1"/>
          <p:nvPr/>
        </p:nvSpPr>
        <p:spPr>
          <a:xfrm>
            <a:off x="4461986" y="3809931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DEPOIS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4461986" y="3984810"/>
            <a:ext cx="15739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Valide o entendimento, registre o que aprendeu e defina o próximo passo.</a:t>
            </a:r>
            <a:endParaRPr lang="en-US" sz="900" b="1" dirty="0"/>
          </a:p>
        </p:txBody>
      </p:sp>
      <p:sp>
        <p:nvSpPr>
          <p:cNvPr id="21" name="Text 19"/>
          <p:cNvSpPr txBox="1"/>
          <p:nvPr/>
        </p:nvSpPr>
        <p:spPr>
          <a:xfrm>
            <a:off x="573166" y="6557627"/>
            <a:ext cx="569337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Storytelling, neste contexto, não é “contar uma história”, mas organizar a mensagem a partir do outro: contexto, paciente, ponto cego, evidência e significado.</a:t>
            </a:r>
            <a:endParaRPr lang="en-US" sz="1050" b="1" dirty="0"/>
          </a:p>
        </p:txBody>
      </p:sp>
      <p:sp>
        <p:nvSpPr>
          <p:cNvPr id="22" name="Shape 20"/>
          <p:cNvSpPr/>
          <p:nvPr/>
        </p:nvSpPr>
        <p:spPr>
          <a:xfrm>
            <a:off x="53949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 b="1"/>
          </a:p>
        </p:txBody>
      </p:sp>
      <p:sp>
        <p:nvSpPr>
          <p:cNvPr id="23" name="Text 21"/>
          <p:cNvSpPr txBox="1"/>
          <p:nvPr/>
        </p:nvSpPr>
        <p:spPr>
          <a:xfrm>
            <a:off x="65265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PACIENTE</a:t>
            </a:r>
            <a:endParaRPr lang="en-US" sz="900" b="1" dirty="0"/>
          </a:p>
        </p:txBody>
      </p:sp>
      <p:sp>
        <p:nvSpPr>
          <p:cNvPr id="24" name="Text 22"/>
          <p:cNvSpPr txBox="1"/>
          <p:nvPr/>
        </p:nvSpPr>
        <p:spPr>
          <a:xfrm>
            <a:off x="65265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Quem eu quero fazer o médico enxergar?</a:t>
            </a:r>
            <a:endParaRPr lang="en-US" sz="900" b="1" dirty="0"/>
          </a:p>
        </p:txBody>
      </p:sp>
      <p:sp>
        <p:nvSpPr>
          <p:cNvPr id="25" name="Shape 23"/>
          <p:cNvSpPr/>
          <p:nvPr/>
        </p:nvSpPr>
        <p:spPr>
          <a:xfrm>
            <a:off x="197967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 b="1"/>
          </a:p>
        </p:txBody>
      </p:sp>
      <p:sp>
        <p:nvSpPr>
          <p:cNvPr id="26" name="Text 24"/>
          <p:cNvSpPr txBox="1"/>
          <p:nvPr/>
        </p:nvSpPr>
        <p:spPr>
          <a:xfrm>
            <a:off x="209283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PONTO CEGO</a:t>
            </a:r>
            <a:endParaRPr lang="en-US" sz="900" b="1" dirty="0"/>
          </a:p>
        </p:txBody>
      </p:sp>
      <p:sp>
        <p:nvSpPr>
          <p:cNvPr id="27" name="Text 25"/>
          <p:cNvSpPr txBox="1"/>
          <p:nvPr/>
        </p:nvSpPr>
        <p:spPr>
          <a:xfrm>
            <a:off x="209283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ele talvez ainda não esteja considerando?</a:t>
            </a:r>
            <a:endParaRPr lang="en-US" sz="900" b="1" dirty="0"/>
          </a:p>
        </p:txBody>
      </p:sp>
      <p:sp>
        <p:nvSpPr>
          <p:cNvPr id="28" name="Shape 26"/>
          <p:cNvSpPr/>
          <p:nvPr/>
        </p:nvSpPr>
        <p:spPr>
          <a:xfrm>
            <a:off x="3419856" y="7031901"/>
            <a:ext cx="1337310" cy="1525359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 b="1"/>
          </a:p>
        </p:txBody>
      </p:sp>
      <p:sp>
        <p:nvSpPr>
          <p:cNvPr id="29" name="Text 27"/>
          <p:cNvSpPr txBox="1"/>
          <p:nvPr/>
        </p:nvSpPr>
        <p:spPr>
          <a:xfrm>
            <a:off x="353301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EVIDÊNCIA</a:t>
            </a:r>
            <a:endParaRPr lang="en-US" sz="900" b="1" dirty="0"/>
          </a:p>
        </p:txBody>
      </p:sp>
      <p:sp>
        <p:nvSpPr>
          <p:cNvPr id="30" name="Text 28"/>
          <p:cNvSpPr txBox="1"/>
          <p:nvPr/>
        </p:nvSpPr>
        <p:spPr>
          <a:xfrm>
            <a:off x="353301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Qual dado aprovado ajuda a iluminar esse ponto?</a:t>
            </a:r>
            <a:endParaRPr lang="en-US" sz="900" b="1" dirty="0"/>
          </a:p>
        </p:txBody>
      </p:sp>
      <p:sp>
        <p:nvSpPr>
          <p:cNvPr id="31" name="Shape 29"/>
          <p:cNvSpPr/>
          <p:nvPr/>
        </p:nvSpPr>
        <p:spPr>
          <a:xfrm>
            <a:off x="4860036" y="7031901"/>
            <a:ext cx="1337310" cy="1512044"/>
          </a:xfrm>
          <a:prstGeom prst="roundRect">
            <a:avLst>
              <a:gd name="adj" fmla="val 4615"/>
            </a:avLst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pPr>
              <a:lnSpc>
                <a:spcPct val="150000"/>
              </a:lnSpc>
            </a:pPr>
            <a:endParaRPr lang="pt-BR" sz="1400" b="1"/>
          </a:p>
        </p:txBody>
      </p:sp>
      <p:sp>
        <p:nvSpPr>
          <p:cNvPr id="32" name="Text 30"/>
          <p:cNvSpPr txBox="1"/>
          <p:nvPr/>
        </p:nvSpPr>
        <p:spPr>
          <a:xfrm>
            <a:off x="4973193" y="7114197"/>
            <a:ext cx="1110996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9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SIGNIFICADO</a:t>
            </a:r>
            <a:endParaRPr lang="en-US" sz="900" b="1" dirty="0"/>
          </a:p>
        </p:txBody>
      </p:sp>
      <p:sp>
        <p:nvSpPr>
          <p:cNvPr id="33" name="Text 31"/>
          <p:cNvSpPr txBox="1"/>
          <p:nvPr/>
        </p:nvSpPr>
        <p:spPr>
          <a:xfrm>
            <a:off x="4973193" y="7289076"/>
            <a:ext cx="111099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50000"/>
              </a:lnSpc>
            </a:pPr>
            <a:r>
              <a:rPr lang="en-US" sz="9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essa evidência muda na prática?</a:t>
            </a:r>
            <a:endParaRPr lang="en-US" sz="900" b="1" dirty="0"/>
          </a:p>
        </p:txBody>
      </p:sp>
      <p:sp>
        <p:nvSpPr>
          <p:cNvPr id="37" name="Text 33"/>
          <p:cNvSpPr txBox="1"/>
          <p:nvPr/>
        </p:nvSpPr>
        <p:spPr>
          <a:xfrm>
            <a:off x="6413373" y="786514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50000"/>
              </a:lnSpc>
            </a:pPr>
            <a:endParaRPr lang="en-US" sz="900" b="1" dirty="0"/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609515E-A77F-A71E-FF0A-7FBDA4423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40" name="Text 14">
            <a:extLst>
              <a:ext uri="{FF2B5EF4-FFF2-40B4-BE49-F238E27FC236}">
                <a16:creationId xmlns:a16="http://schemas.microsoft.com/office/drawing/2014/main" id="{B0636996-9DF0-DD21-3AF9-3457E686D2A4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b="1" dirty="0"/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D5BD1481-6449-791D-023D-EE07915850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80735" y="4488993"/>
            <a:ext cx="565785" cy="56578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3" name="Shape 1"/>
          <p:cNvSpPr/>
          <p:nvPr/>
        </p:nvSpPr>
        <p:spPr>
          <a:xfrm>
            <a:off x="6137910" y="8411143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4" name="Shape 2"/>
          <p:cNvSpPr/>
          <p:nvPr/>
        </p:nvSpPr>
        <p:spPr>
          <a:xfrm>
            <a:off x="464058" y="1953570"/>
            <a:ext cx="488633" cy="488633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 · OS 3 TEMPEROS</a:t>
            </a:r>
            <a:endParaRPr lang="en-US" sz="1000" b="1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818343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Pimenta, sal e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azeite</a:t>
            </a:r>
            <a:endParaRPr lang="en-US" sz="2400" b="1" dirty="0"/>
          </a:p>
        </p:txBody>
      </p:sp>
      <p:sp>
        <p:nvSpPr>
          <p:cNvPr id="7" name="Text 5"/>
          <p:cNvSpPr txBox="1"/>
          <p:nvPr/>
        </p:nvSpPr>
        <p:spPr>
          <a:xfrm>
            <a:off x="478346" y="1492141"/>
            <a:ext cx="5452110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Uma conversa forte depende do equilíbrio entre três dimensões: como percebo e adapto, como entrego a mensagem e o que seleciono para dizer</a:t>
            </a:r>
            <a:r>
              <a:rPr lang="en-US" sz="105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.</a:t>
            </a:r>
            <a:endParaRPr lang="en-US" sz="1050" b="1" dirty="0"/>
          </a:p>
        </p:txBody>
      </p:sp>
      <p:sp>
        <p:nvSpPr>
          <p:cNvPr id="8" name="Shape 6"/>
          <p:cNvSpPr/>
          <p:nvPr/>
        </p:nvSpPr>
        <p:spPr>
          <a:xfrm>
            <a:off x="441198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 b="1"/>
          </a:p>
        </p:txBody>
      </p:sp>
      <p:sp>
        <p:nvSpPr>
          <p:cNvPr id="9" name="Text 7"/>
          <p:cNvSpPr txBox="1"/>
          <p:nvPr/>
        </p:nvSpPr>
        <p:spPr>
          <a:xfrm>
            <a:off x="554355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 | IE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554355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Como percebo e adapto? Autogestão, autoconfiança, leitura do contexto e adaptação.</a:t>
            </a:r>
            <a:endParaRPr lang="en-US" sz="1000" b="1" dirty="0"/>
          </a:p>
        </p:txBody>
      </p:sp>
      <p:sp>
        <p:nvSpPr>
          <p:cNvPr id="11" name="Shape 9"/>
          <p:cNvSpPr/>
          <p:nvPr/>
        </p:nvSpPr>
        <p:spPr>
          <a:xfrm>
            <a:off x="2370011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 b="1"/>
          </a:p>
        </p:txBody>
      </p:sp>
      <p:sp>
        <p:nvSpPr>
          <p:cNvPr id="12" name="Text 10"/>
          <p:cNvSpPr txBox="1"/>
          <p:nvPr/>
        </p:nvSpPr>
        <p:spPr>
          <a:xfrm>
            <a:off x="2483168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 | PERFORMANCE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3" name="Text 11"/>
          <p:cNvSpPr txBox="1"/>
          <p:nvPr/>
        </p:nvSpPr>
        <p:spPr>
          <a:xfrm>
            <a:off x="2483168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Como entrego? Voz, ritmo, pausa, articulação, dicção, expressão facial, corporal e imagem.</a:t>
            </a:r>
            <a:endParaRPr lang="en-US" sz="1000" b="1" dirty="0"/>
          </a:p>
        </p:txBody>
      </p:sp>
      <p:sp>
        <p:nvSpPr>
          <p:cNvPr id="14" name="Shape 12"/>
          <p:cNvSpPr/>
          <p:nvPr/>
        </p:nvSpPr>
        <p:spPr>
          <a:xfrm>
            <a:off x="4298823" y="3048282"/>
            <a:ext cx="1800225" cy="1766136"/>
          </a:xfrm>
          <a:prstGeom prst="roundRect">
            <a:avLst>
              <a:gd name="adj" fmla="val 4615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 b="1"/>
          </a:p>
        </p:txBody>
      </p:sp>
      <p:sp>
        <p:nvSpPr>
          <p:cNvPr id="15" name="Text 13"/>
          <p:cNvSpPr txBox="1"/>
          <p:nvPr/>
        </p:nvSpPr>
        <p:spPr>
          <a:xfrm>
            <a:off x="4411980" y="3288642"/>
            <a:ext cx="1573911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AZEITE | CONTEÚDO</a:t>
            </a:r>
            <a:endParaRPr lang="en-US" sz="900" b="1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4411980" y="3602166"/>
            <a:ext cx="1573911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 que seleciono? Evidência, contexto, impacto e próximo passo.</a:t>
            </a:r>
            <a:endParaRPr lang="en-US" sz="1000" b="1" dirty="0"/>
          </a:p>
        </p:txBody>
      </p:sp>
      <p:sp>
        <p:nvSpPr>
          <p:cNvPr id="17" name="Text 15"/>
          <p:cNvSpPr txBox="1"/>
          <p:nvPr/>
        </p:nvSpPr>
        <p:spPr>
          <a:xfrm>
            <a:off x="533781" y="5266192"/>
            <a:ext cx="545211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Diagnóstico rápido: </a:t>
            </a:r>
            <a:r>
              <a:rPr lang="en-US" sz="105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marque mentalmente onde está sua maior oportunidade de evolução.</a:t>
            </a:r>
            <a:endParaRPr lang="en-US" sz="1050" b="1" dirty="0"/>
          </a:p>
        </p:txBody>
      </p:sp>
      <p:sp>
        <p:nvSpPr>
          <p:cNvPr id="18" name="Shape 16"/>
          <p:cNvSpPr/>
          <p:nvPr/>
        </p:nvSpPr>
        <p:spPr>
          <a:xfrm>
            <a:off x="519431" y="5734347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19" name="Text 17"/>
          <p:cNvSpPr txBox="1"/>
          <p:nvPr/>
        </p:nvSpPr>
        <p:spPr>
          <a:xfrm>
            <a:off x="632588" y="5816643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IE</a:t>
            </a:r>
            <a:endParaRPr lang="en-US" sz="1000" b="1" dirty="0"/>
          </a:p>
        </p:txBody>
      </p:sp>
      <p:sp>
        <p:nvSpPr>
          <p:cNvPr id="20" name="Text 18"/>
          <p:cNvSpPr txBox="1"/>
          <p:nvPr/>
        </p:nvSpPr>
        <p:spPr>
          <a:xfrm>
            <a:off x="632588" y="623280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Consigo manter presença quando surge uma objeção inesperada?</a:t>
            </a:r>
            <a:endParaRPr lang="en-US" sz="1000" b="1" dirty="0"/>
          </a:p>
        </p:txBody>
      </p:sp>
      <p:sp>
        <p:nvSpPr>
          <p:cNvPr id="21" name="Shape 19"/>
          <p:cNvSpPr/>
          <p:nvPr/>
        </p:nvSpPr>
        <p:spPr>
          <a:xfrm>
            <a:off x="3399791" y="5734347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2" name="Text 20"/>
          <p:cNvSpPr txBox="1"/>
          <p:nvPr/>
        </p:nvSpPr>
        <p:spPr>
          <a:xfrm>
            <a:off x="3512948" y="5816643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PERFORMANCE</a:t>
            </a:r>
            <a:endParaRPr lang="en-US" sz="1000" b="1" dirty="0"/>
          </a:p>
        </p:txBody>
      </p:sp>
      <p:sp>
        <p:nvSpPr>
          <p:cNvPr id="23" name="Text 21"/>
          <p:cNvSpPr txBox="1"/>
          <p:nvPr/>
        </p:nvSpPr>
        <p:spPr>
          <a:xfrm>
            <a:off x="3509295" y="623280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Minha voz, meu ritmo e minhas pausas ajudam a mensagem a ser compreendida?</a:t>
            </a:r>
            <a:endParaRPr lang="en-US" sz="1000" b="1" dirty="0"/>
          </a:p>
        </p:txBody>
      </p:sp>
      <p:sp>
        <p:nvSpPr>
          <p:cNvPr id="24" name="Shape 22"/>
          <p:cNvSpPr/>
          <p:nvPr/>
        </p:nvSpPr>
        <p:spPr>
          <a:xfrm>
            <a:off x="519431" y="7109549"/>
            <a:ext cx="2751773" cy="1299994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5" name="Text 23"/>
          <p:cNvSpPr txBox="1"/>
          <p:nvPr/>
        </p:nvSpPr>
        <p:spPr>
          <a:xfrm>
            <a:off x="632588" y="7191845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CONTEÚDO</a:t>
            </a:r>
            <a:endParaRPr lang="en-US" sz="1000" b="1" dirty="0"/>
          </a:p>
        </p:txBody>
      </p:sp>
      <p:sp>
        <p:nvSpPr>
          <p:cNvPr id="26" name="Text 24"/>
          <p:cNvSpPr txBox="1"/>
          <p:nvPr/>
        </p:nvSpPr>
        <p:spPr>
          <a:xfrm>
            <a:off x="632588" y="7628628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Seleciono o essencial em vez de tentar falar tudo?</a:t>
            </a:r>
            <a:endParaRPr lang="en-US" sz="1000" b="1" dirty="0"/>
          </a:p>
        </p:txBody>
      </p:sp>
      <p:sp>
        <p:nvSpPr>
          <p:cNvPr id="27" name="Shape 25"/>
          <p:cNvSpPr/>
          <p:nvPr/>
        </p:nvSpPr>
        <p:spPr>
          <a:xfrm>
            <a:off x="3399791" y="7109548"/>
            <a:ext cx="2751773" cy="1299995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8" name="Text 26"/>
          <p:cNvSpPr txBox="1"/>
          <p:nvPr/>
        </p:nvSpPr>
        <p:spPr>
          <a:xfrm>
            <a:off x="3512948" y="7191845"/>
            <a:ext cx="2525459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ADAPTAÇÃO</a:t>
            </a:r>
            <a:endParaRPr lang="en-US" sz="1000" b="1" dirty="0"/>
          </a:p>
        </p:txBody>
      </p:sp>
      <p:sp>
        <p:nvSpPr>
          <p:cNvPr id="29" name="Text 27"/>
          <p:cNvSpPr txBox="1"/>
          <p:nvPr/>
        </p:nvSpPr>
        <p:spPr>
          <a:xfrm>
            <a:off x="3509295" y="7615143"/>
            <a:ext cx="2525459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Ajusto a conversa ao perfil do médico e às respostas que recebo?</a:t>
            </a:r>
            <a:endParaRPr lang="en-US" sz="1000" b="1" dirty="0"/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5FEEDC37-2CB1-A0FF-C554-2C2D84AD2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35" name="Text 14">
            <a:extLst>
              <a:ext uri="{FF2B5EF4-FFF2-40B4-BE49-F238E27FC236}">
                <a16:creationId xmlns:a16="http://schemas.microsoft.com/office/drawing/2014/main" id="{7986E6CF-BCFF-4A05-A428-AE541847B2DC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b="1" dirty="0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71D26D81-CE06-846F-1BD9-C45353780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  <p:pic>
        <p:nvPicPr>
          <p:cNvPr id="52" name="Imagem 51">
            <a:extLst>
              <a:ext uri="{FF2B5EF4-FFF2-40B4-BE49-F238E27FC236}">
                <a16:creationId xmlns:a16="http://schemas.microsoft.com/office/drawing/2014/main" id="{DD4A0237-0B92-4F74-AAAA-ABE4F0C19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6985" y="2209878"/>
            <a:ext cx="1025799" cy="1281616"/>
          </a:xfrm>
          <a:prstGeom prst="rect">
            <a:avLst/>
          </a:prstGeom>
        </p:spPr>
      </p:pic>
      <p:pic>
        <p:nvPicPr>
          <p:cNvPr id="54" name="Imagem 53">
            <a:extLst>
              <a:ext uri="{FF2B5EF4-FFF2-40B4-BE49-F238E27FC236}">
                <a16:creationId xmlns:a16="http://schemas.microsoft.com/office/drawing/2014/main" id="{375D3E5C-AEBB-7E0F-125B-067518D20F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6445" y="2295524"/>
            <a:ext cx="1025799" cy="1281616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133781DC-5074-D329-313A-C791CB5923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0790" y="2189620"/>
            <a:ext cx="1025799" cy="12816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837873" y="4801066"/>
            <a:ext cx="540068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3" name="Shape 1"/>
          <p:cNvSpPr/>
          <p:nvPr/>
        </p:nvSpPr>
        <p:spPr>
          <a:xfrm>
            <a:off x="342042" y="2365511"/>
            <a:ext cx="360045" cy="36004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4" name="Shape 2"/>
          <p:cNvSpPr/>
          <p:nvPr/>
        </p:nvSpPr>
        <p:spPr>
          <a:xfrm>
            <a:off x="-257175" y="7528849"/>
            <a:ext cx="462915" cy="46291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 · PIMENTA + SAL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80917" y="1070090"/>
            <a:ext cx="5999893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Regular e entregar com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presença</a:t>
            </a:r>
            <a:endParaRPr lang="en-US" sz="2400" b="1" dirty="0"/>
          </a:p>
        </p:txBody>
      </p:sp>
      <p:sp>
        <p:nvSpPr>
          <p:cNvPr id="7" name="Shape 5"/>
          <p:cNvSpPr/>
          <p:nvPr/>
        </p:nvSpPr>
        <p:spPr>
          <a:xfrm>
            <a:off x="452628" y="2525985"/>
            <a:ext cx="2751773" cy="2524608"/>
          </a:xfrm>
          <a:prstGeom prst="roundRect">
            <a:avLst>
              <a:gd name="adj" fmla="val 2703"/>
            </a:avLst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8" name="Text 6"/>
          <p:cNvSpPr txBox="1"/>
          <p:nvPr/>
        </p:nvSpPr>
        <p:spPr>
          <a:xfrm>
            <a:off x="555498" y="2583945"/>
            <a:ext cx="332803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PIMENTA | INTELIGÊNCIA EMOCIONAL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9" name="Text 7"/>
          <p:cNvSpPr txBox="1"/>
          <p:nvPr/>
        </p:nvSpPr>
        <p:spPr>
          <a:xfrm>
            <a:off x="578643" y="3422664"/>
            <a:ext cx="254603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Perceba gatilhos e sinais de ansiedade.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Respire em 3 e solte em 7 antes da conversa; use pausas durante.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Planeje, ensaie e pratique.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Observe corpo, tensão e ritmo como biofeedback.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Transforme nervosismo em entusiasmo.</a:t>
            </a:r>
            <a:endParaRPr lang="en-US" sz="1000" b="1" dirty="0"/>
          </a:p>
        </p:txBody>
      </p:sp>
      <p:sp>
        <p:nvSpPr>
          <p:cNvPr id="10" name="Shape 8"/>
          <p:cNvSpPr/>
          <p:nvPr/>
        </p:nvSpPr>
        <p:spPr>
          <a:xfrm>
            <a:off x="3384423" y="2525985"/>
            <a:ext cx="2751773" cy="2524608"/>
          </a:xfrm>
          <a:prstGeom prst="roundRect">
            <a:avLst>
              <a:gd name="adj" fmla="val 2703"/>
            </a:avLst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11" name="Text 9"/>
          <p:cNvSpPr txBox="1"/>
          <p:nvPr/>
        </p:nvSpPr>
        <p:spPr>
          <a:xfrm>
            <a:off x="3480863" y="2625094"/>
            <a:ext cx="257175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 | PERFORMANCE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3538728" y="3567052"/>
            <a:ext cx="2546033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A forma também comunica: voz, ritmo, pausa e articulação.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Evite correr; clareza vale mais do que volume de informação.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Observe dicção, expressão facial, corpo e imagem profissional.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Grave uma fala de 45 segundos para revisar presença e objetividade.</a:t>
            </a:r>
            <a:endParaRPr lang="en-US" sz="1000" b="1" dirty="0"/>
          </a:p>
          <a:p>
            <a:pPr marL="192879" indent="-192879">
              <a:spcAft>
                <a:spcPts val="225"/>
              </a:spcAft>
              <a:buSzPct val="100000"/>
              <a:buChar char="•"/>
            </a:pPr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Se você precisa correr para caber, ainda há conteúdo demais.</a:t>
            </a:r>
            <a:endParaRPr lang="en-US" sz="1000" b="1" dirty="0"/>
          </a:p>
        </p:txBody>
      </p:sp>
      <p:sp>
        <p:nvSpPr>
          <p:cNvPr id="13" name="Shape 11"/>
          <p:cNvSpPr/>
          <p:nvPr/>
        </p:nvSpPr>
        <p:spPr>
          <a:xfrm>
            <a:off x="493776" y="5784363"/>
            <a:ext cx="5683568" cy="1108443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14" name="Shape 12"/>
          <p:cNvSpPr/>
          <p:nvPr/>
        </p:nvSpPr>
        <p:spPr>
          <a:xfrm>
            <a:off x="493776" y="5784363"/>
            <a:ext cx="45719" cy="1108443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 b="1"/>
          </a:p>
        </p:txBody>
      </p:sp>
      <p:sp>
        <p:nvSpPr>
          <p:cNvPr id="15" name="Text 13"/>
          <p:cNvSpPr txBox="1"/>
          <p:nvPr/>
        </p:nvSpPr>
        <p:spPr>
          <a:xfrm>
            <a:off x="627507" y="5851228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REGRA PRÁTICA</a:t>
            </a:r>
            <a:endParaRPr lang="en-US" sz="1000" b="1" dirty="0"/>
          </a:p>
        </p:txBody>
      </p:sp>
      <p:sp>
        <p:nvSpPr>
          <p:cNvPr id="16" name="Text 14"/>
          <p:cNvSpPr txBox="1"/>
          <p:nvPr/>
        </p:nvSpPr>
        <p:spPr>
          <a:xfrm>
            <a:off x="660939" y="6319543"/>
            <a:ext cx="5426393" cy="185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Diante de objeções, não responda no automático. Regule a reação, investigue o que está por trás da fala e só então escolha a evidência ou o argumento.</a:t>
            </a:r>
            <a:endParaRPr lang="en-US" sz="1050" b="1" dirty="0"/>
          </a:p>
        </p:txBody>
      </p:sp>
      <p:sp>
        <p:nvSpPr>
          <p:cNvPr id="17" name="Text 15"/>
          <p:cNvSpPr txBox="1"/>
          <p:nvPr/>
        </p:nvSpPr>
        <p:spPr>
          <a:xfrm>
            <a:off x="578643" y="7659564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200" b="1" dirty="0"/>
          </a:p>
        </p:txBody>
      </p:sp>
      <p:sp>
        <p:nvSpPr>
          <p:cNvPr id="18" name="Text 16"/>
          <p:cNvSpPr txBox="1"/>
          <p:nvPr/>
        </p:nvSpPr>
        <p:spPr>
          <a:xfrm>
            <a:off x="899160" y="7577134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 situação tende a me acelerar ou me deixar defensivo(a)?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9" name="Text 17"/>
          <p:cNvSpPr txBox="1"/>
          <p:nvPr/>
        </p:nvSpPr>
        <p:spPr>
          <a:xfrm>
            <a:off x="3459003" y="7659564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200" b="1" dirty="0"/>
          </a:p>
        </p:txBody>
      </p:sp>
      <p:sp>
        <p:nvSpPr>
          <p:cNvPr id="20" name="Text 18"/>
          <p:cNvSpPr txBox="1"/>
          <p:nvPr/>
        </p:nvSpPr>
        <p:spPr>
          <a:xfrm>
            <a:off x="3784664" y="7577134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percebo isso no meu corpo e na minha fala?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1" name="Text 19"/>
          <p:cNvSpPr txBox="1"/>
          <p:nvPr/>
        </p:nvSpPr>
        <p:spPr>
          <a:xfrm>
            <a:off x="578643" y="851585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200" b="1" dirty="0"/>
          </a:p>
        </p:txBody>
      </p:sp>
      <p:sp>
        <p:nvSpPr>
          <p:cNvPr id="22" name="Text 20"/>
          <p:cNvSpPr txBox="1"/>
          <p:nvPr/>
        </p:nvSpPr>
        <p:spPr>
          <a:xfrm>
            <a:off x="899160" y="8433562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 recurso vou usar para me regular?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3" name="Text 21"/>
          <p:cNvSpPr txBox="1"/>
          <p:nvPr/>
        </p:nvSpPr>
        <p:spPr>
          <a:xfrm>
            <a:off x="3459003" y="8515858"/>
            <a:ext cx="20574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200" b="1" dirty="0"/>
          </a:p>
        </p:txBody>
      </p:sp>
      <p:sp>
        <p:nvSpPr>
          <p:cNvPr id="24" name="Text 22"/>
          <p:cNvSpPr txBox="1"/>
          <p:nvPr/>
        </p:nvSpPr>
        <p:spPr>
          <a:xfrm>
            <a:off x="3784664" y="8433562"/>
            <a:ext cx="2436399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Qual único ajuste de performance vou testar na próxima visita?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87346B8B-6138-47E6-5C7A-241B38E2FD18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b="1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E12B5B90-DF52-C57D-82C7-CA31DDDE1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34" name="object 19">
            <a:extLst>
              <a:ext uri="{FF2B5EF4-FFF2-40B4-BE49-F238E27FC236}">
                <a16:creationId xmlns:a16="http://schemas.microsoft.com/office/drawing/2014/main" id="{3289065A-2B09-9EA6-071B-B21BAA74A14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15639C5B-C0B4-1D5B-8120-FCB214B1C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2FED0D68-CD4D-CB14-B6FC-8ED5386962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1906" y="1638491"/>
            <a:ext cx="1363335" cy="1703328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DC43C274-1049-4655-6AB3-374A04E192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27058" y="3819265"/>
            <a:ext cx="1511670" cy="18886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14385" y="5525678"/>
            <a:ext cx="632820" cy="591503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3" name="Shape 1"/>
          <p:cNvSpPr/>
          <p:nvPr/>
        </p:nvSpPr>
        <p:spPr>
          <a:xfrm>
            <a:off x="6457664" y="7413151"/>
            <a:ext cx="282893" cy="282893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4" name="Shape 2"/>
          <p:cNvSpPr/>
          <p:nvPr/>
        </p:nvSpPr>
        <p:spPr>
          <a:xfrm>
            <a:off x="305178" y="3612922"/>
            <a:ext cx="577792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600" b="1"/>
          </a:p>
        </p:txBody>
      </p:sp>
      <p:sp>
        <p:nvSpPr>
          <p:cNvPr id="5" name="Text 3"/>
          <p:cNvSpPr txBox="1"/>
          <p:nvPr/>
        </p:nvSpPr>
        <p:spPr>
          <a:xfrm>
            <a:off x="452628" y="496729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 · AZEITE</a:t>
            </a:r>
            <a:endParaRPr lang="en-US" sz="1050" b="1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084446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Selecionar é parte da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estratégia</a:t>
            </a:r>
            <a:endParaRPr lang="en-US" sz="2400" b="1" dirty="0"/>
          </a:p>
        </p:txBody>
      </p:sp>
      <p:sp>
        <p:nvSpPr>
          <p:cNvPr id="7" name="Text 5"/>
          <p:cNvSpPr txBox="1"/>
          <p:nvPr/>
        </p:nvSpPr>
        <p:spPr>
          <a:xfrm>
            <a:off x="480917" y="2852059"/>
            <a:ext cx="5683568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Uma conversa de valor não começa pelo que eu quero falar. Ela começa pelo contexto do médico. Conteúdo de impacto é aquilo que é relevante para aquele interlocutor naquele momento.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480918" y="3967061"/>
            <a:ext cx="3037534" cy="216027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pt-BR" sz="1400" b="1"/>
          </a:p>
        </p:txBody>
      </p:sp>
      <p:sp>
        <p:nvSpPr>
          <p:cNvPr id="9" name="Shape 7"/>
          <p:cNvSpPr/>
          <p:nvPr/>
        </p:nvSpPr>
        <p:spPr>
          <a:xfrm>
            <a:off x="3320129" y="3967061"/>
            <a:ext cx="3241359" cy="216027"/>
          </a:xfrm>
          <a:prstGeom prst="rect">
            <a:avLst/>
          </a:prstGeom>
          <a:solidFill>
            <a:srgbClr val="F2F6E8"/>
          </a:solidFill>
          <a:ln/>
        </p:spPr>
        <p:txBody>
          <a:bodyPr/>
          <a:lstStyle/>
          <a:p>
            <a:endParaRPr lang="pt-BR" sz="1400" b="1"/>
          </a:p>
        </p:txBody>
      </p:sp>
      <p:sp>
        <p:nvSpPr>
          <p:cNvPr id="10" name="Text 8"/>
          <p:cNvSpPr txBox="1"/>
          <p:nvPr/>
        </p:nvSpPr>
        <p:spPr>
          <a:xfrm>
            <a:off x="594074" y="4008209"/>
            <a:ext cx="2751389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rgbClr val="7C7C7E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COMUNICAÇÃO EXPOSITIVA</a:t>
            </a:r>
            <a:endParaRPr lang="en-US" sz="900" b="1" dirty="0"/>
          </a:p>
        </p:txBody>
      </p:sp>
      <p:sp>
        <p:nvSpPr>
          <p:cNvPr id="11" name="Text 9"/>
          <p:cNvSpPr txBox="1"/>
          <p:nvPr/>
        </p:nvSpPr>
        <p:spPr>
          <a:xfrm>
            <a:off x="3433286" y="4008209"/>
            <a:ext cx="2751389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68" dirty="0">
                <a:solidFill>
                  <a:srgbClr val="7C9B3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CONVERSA DE VALOR</a:t>
            </a:r>
            <a:endParaRPr lang="en-US" sz="900" b="1" dirty="0"/>
          </a:p>
        </p:txBody>
      </p:sp>
      <p:sp>
        <p:nvSpPr>
          <p:cNvPr id="12" name="Shape 10"/>
          <p:cNvSpPr/>
          <p:nvPr/>
        </p:nvSpPr>
        <p:spPr>
          <a:xfrm>
            <a:off x="480917" y="4333985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3" name="Text 11"/>
          <p:cNvSpPr txBox="1"/>
          <p:nvPr/>
        </p:nvSpPr>
        <p:spPr>
          <a:xfrm>
            <a:off x="594075" y="438542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Começa pelo que quer falar</a:t>
            </a:r>
            <a:endParaRPr lang="en-US" sz="900" b="1" dirty="0"/>
          </a:p>
        </p:txBody>
      </p:sp>
      <p:sp>
        <p:nvSpPr>
          <p:cNvPr id="14" name="Text 12"/>
          <p:cNvSpPr txBox="1"/>
          <p:nvPr/>
        </p:nvSpPr>
        <p:spPr>
          <a:xfrm>
            <a:off x="3433287" y="438542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Começa pelo contexto do médico</a:t>
            </a:r>
            <a:endParaRPr lang="en-US" sz="900" b="1" dirty="0"/>
          </a:p>
        </p:txBody>
      </p:sp>
      <p:sp>
        <p:nvSpPr>
          <p:cNvPr id="15" name="Shape 13"/>
          <p:cNvSpPr/>
          <p:nvPr/>
        </p:nvSpPr>
        <p:spPr>
          <a:xfrm>
            <a:off x="480917" y="4560299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6" name="Text 14"/>
          <p:cNvSpPr txBox="1"/>
          <p:nvPr/>
        </p:nvSpPr>
        <p:spPr>
          <a:xfrm>
            <a:off x="594075" y="4611734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Entrega informação antes de entender</a:t>
            </a:r>
            <a:endParaRPr lang="en-US" sz="900" b="1" dirty="0"/>
          </a:p>
        </p:txBody>
      </p:sp>
      <p:sp>
        <p:nvSpPr>
          <p:cNvPr id="17" name="Text 15"/>
          <p:cNvSpPr txBox="1"/>
          <p:nvPr/>
        </p:nvSpPr>
        <p:spPr>
          <a:xfrm>
            <a:off x="3433287" y="4611734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 antes de apresentar</a:t>
            </a:r>
            <a:endParaRPr lang="en-US" sz="900" b="1" dirty="0"/>
          </a:p>
        </p:txBody>
      </p:sp>
      <p:sp>
        <p:nvSpPr>
          <p:cNvPr id="18" name="Shape 16"/>
          <p:cNvSpPr/>
          <p:nvPr/>
        </p:nvSpPr>
        <p:spPr>
          <a:xfrm>
            <a:off x="480917" y="4786613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19" name="Text 17"/>
          <p:cNvSpPr txBox="1"/>
          <p:nvPr/>
        </p:nvSpPr>
        <p:spPr>
          <a:xfrm>
            <a:off x="594075" y="4838048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Escuta para responder</a:t>
            </a:r>
            <a:endParaRPr lang="en-US" sz="900" b="1" dirty="0"/>
          </a:p>
        </p:txBody>
      </p:sp>
      <p:sp>
        <p:nvSpPr>
          <p:cNvPr id="20" name="Text 18"/>
          <p:cNvSpPr txBox="1"/>
          <p:nvPr/>
        </p:nvSpPr>
        <p:spPr>
          <a:xfrm>
            <a:off x="3433287" y="4838048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Escuta para compreender</a:t>
            </a:r>
            <a:endParaRPr lang="en-US" sz="900" b="1" dirty="0"/>
          </a:p>
        </p:txBody>
      </p:sp>
      <p:sp>
        <p:nvSpPr>
          <p:cNvPr id="21" name="Shape 19"/>
          <p:cNvSpPr/>
          <p:nvPr/>
        </p:nvSpPr>
        <p:spPr>
          <a:xfrm>
            <a:off x="480917" y="5012927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22" name="Text 20"/>
          <p:cNvSpPr txBox="1"/>
          <p:nvPr/>
        </p:nvSpPr>
        <p:spPr>
          <a:xfrm>
            <a:off x="594075" y="5064362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Reage rapidamente à objeção</a:t>
            </a:r>
            <a:endParaRPr lang="en-US" sz="900" b="1" dirty="0"/>
          </a:p>
        </p:txBody>
      </p:sp>
      <p:sp>
        <p:nvSpPr>
          <p:cNvPr id="23" name="Text 21"/>
          <p:cNvSpPr txBox="1"/>
          <p:nvPr/>
        </p:nvSpPr>
        <p:spPr>
          <a:xfrm>
            <a:off x="3433287" y="5064362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Regula a reação e investiga</a:t>
            </a:r>
            <a:endParaRPr lang="en-US" sz="900" b="1" dirty="0"/>
          </a:p>
        </p:txBody>
      </p:sp>
      <p:sp>
        <p:nvSpPr>
          <p:cNvPr id="24" name="Shape 22"/>
          <p:cNvSpPr/>
          <p:nvPr/>
        </p:nvSpPr>
        <p:spPr>
          <a:xfrm>
            <a:off x="480917" y="5239241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25" name="Text 23"/>
          <p:cNvSpPr txBox="1"/>
          <p:nvPr/>
        </p:nvSpPr>
        <p:spPr>
          <a:xfrm>
            <a:off x="594075" y="5290676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Mantém o mesmo discurso</a:t>
            </a:r>
            <a:endParaRPr lang="en-US" sz="900" b="1" dirty="0"/>
          </a:p>
        </p:txBody>
      </p:sp>
      <p:sp>
        <p:nvSpPr>
          <p:cNvPr id="26" name="Text 24"/>
          <p:cNvSpPr txBox="1"/>
          <p:nvPr/>
        </p:nvSpPr>
        <p:spPr>
          <a:xfrm>
            <a:off x="3433287" y="5290676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Adapta a conversa ao que percebe</a:t>
            </a:r>
            <a:endParaRPr lang="en-US" sz="900" b="1" dirty="0"/>
          </a:p>
        </p:txBody>
      </p:sp>
      <p:sp>
        <p:nvSpPr>
          <p:cNvPr id="27" name="Shape 25"/>
          <p:cNvSpPr/>
          <p:nvPr/>
        </p:nvSpPr>
        <p:spPr>
          <a:xfrm>
            <a:off x="480917" y="5465555"/>
            <a:ext cx="6080571" cy="226314"/>
          </a:xfrm>
          <a:prstGeom prst="rect">
            <a:avLst/>
          </a:prstGeom>
          <a:solidFill>
            <a:srgbClr val="FFFFFF"/>
          </a:solidFill>
          <a:ln w="6350">
            <a:solidFill>
              <a:srgbClr val="F0F0EC"/>
            </a:solidFill>
            <a:prstDash val="solid"/>
          </a:ln>
        </p:spPr>
        <p:txBody>
          <a:bodyPr/>
          <a:lstStyle/>
          <a:p>
            <a:endParaRPr lang="pt-BR" sz="1400" b="1"/>
          </a:p>
        </p:txBody>
      </p:sp>
      <p:sp>
        <p:nvSpPr>
          <p:cNvPr id="28" name="Text 26"/>
          <p:cNvSpPr txBox="1"/>
          <p:nvPr/>
        </p:nvSpPr>
        <p:spPr>
          <a:xfrm>
            <a:off x="594075" y="5516990"/>
            <a:ext cx="2806417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Termina sem validar entendimento</a:t>
            </a:r>
            <a:endParaRPr lang="en-US" sz="900" b="1" dirty="0"/>
          </a:p>
        </p:txBody>
      </p:sp>
      <p:sp>
        <p:nvSpPr>
          <p:cNvPr id="29" name="Text 27"/>
          <p:cNvSpPr txBox="1"/>
          <p:nvPr/>
        </p:nvSpPr>
        <p:spPr>
          <a:xfrm>
            <a:off x="3433287" y="5516990"/>
            <a:ext cx="3099901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Confirma percepção e constrói o próximo passo</a:t>
            </a:r>
            <a:endParaRPr lang="en-US" sz="900" b="1" dirty="0"/>
          </a:p>
        </p:txBody>
      </p:sp>
      <p:sp>
        <p:nvSpPr>
          <p:cNvPr id="30" name="Shape 28"/>
          <p:cNvSpPr/>
          <p:nvPr/>
        </p:nvSpPr>
        <p:spPr>
          <a:xfrm>
            <a:off x="480917" y="7310282"/>
            <a:ext cx="5683568" cy="442341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013" b="1"/>
          </a:p>
        </p:txBody>
      </p:sp>
      <p:sp>
        <p:nvSpPr>
          <p:cNvPr id="31" name="Shape 29"/>
          <p:cNvSpPr/>
          <p:nvPr/>
        </p:nvSpPr>
        <p:spPr>
          <a:xfrm>
            <a:off x="480917" y="7310282"/>
            <a:ext cx="28289" cy="442341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32" name="Text 30"/>
          <p:cNvSpPr txBox="1"/>
          <p:nvPr/>
        </p:nvSpPr>
        <p:spPr>
          <a:xfrm>
            <a:off x="532351" y="6931379"/>
            <a:ext cx="5426393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FILTRO DE CONTEÚDO</a:t>
            </a:r>
            <a:endParaRPr lang="en-US" sz="900" b="1" dirty="0"/>
          </a:p>
        </p:txBody>
      </p:sp>
      <p:sp>
        <p:nvSpPr>
          <p:cNvPr id="33" name="Text 31"/>
          <p:cNvSpPr txBox="1"/>
          <p:nvPr/>
        </p:nvSpPr>
        <p:spPr>
          <a:xfrm>
            <a:off x="609504" y="7451285"/>
            <a:ext cx="5426393" cy="185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 de falar, pergunte: “O que é essencial para este médico compreender, considerar ou decidir agora</a:t>
            </a:r>
            <a:r>
              <a:rPr lang="en-US" sz="12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?”</a:t>
            </a:r>
            <a:endParaRPr lang="en-US" sz="1000" b="1" dirty="0"/>
          </a:p>
        </p:txBody>
      </p:sp>
      <p:sp>
        <p:nvSpPr>
          <p:cNvPr id="38" name="Text 14">
            <a:extLst>
              <a:ext uri="{FF2B5EF4-FFF2-40B4-BE49-F238E27FC236}">
                <a16:creationId xmlns:a16="http://schemas.microsoft.com/office/drawing/2014/main" id="{47591B24-6EC4-6C30-D453-BDD66D52D340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0" name="Imagem 39">
            <a:extLst>
              <a:ext uri="{FF2B5EF4-FFF2-40B4-BE49-F238E27FC236}">
                <a16:creationId xmlns:a16="http://schemas.microsoft.com/office/drawing/2014/main" id="{D745CDA8-483C-7890-AB81-5847C23BE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42" name="object 19">
            <a:extLst>
              <a:ext uri="{FF2B5EF4-FFF2-40B4-BE49-F238E27FC236}">
                <a16:creationId xmlns:a16="http://schemas.microsoft.com/office/drawing/2014/main" id="{2BFAF12E-1506-4B39-7E65-8D8CD51D17E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18413" y="9481573"/>
            <a:ext cx="519054" cy="259650"/>
          </a:xfrm>
          <a:prstGeom prst="rect">
            <a:avLst/>
          </a:prstGeom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FF944602-C782-7AAE-D0E0-A19AF092F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071" y="716026"/>
            <a:ext cx="1870117" cy="2336493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A212E09E-A22B-CD66-42AA-458A6CC41D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6615683" y="8425572"/>
            <a:ext cx="370332" cy="455051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4" name="Shape 2"/>
          <p:cNvSpPr/>
          <p:nvPr/>
        </p:nvSpPr>
        <p:spPr>
          <a:xfrm>
            <a:off x="5804438" y="4006875"/>
            <a:ext cx="488633" cy="488633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600" b="1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 · ADAPTAÇÃO</a:t>
            </a:r>
            <a:endParaRPr lang="en-US" sz="105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319689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mesma estratégia,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conversas diferentes</a:t>
            </a:r>
            <a:endParaRPr lang="en-US" sz="2400" b="1" dirty="0"/>
          </a:p>
        </p:txBody>
      </p:sp>
      <p:sp>
        <p:nvSpPr>
          <p:cNvPr id="7" name="Text 5"/>
          <p:cNvSpPr txBox="1"/>
          <p:nvPr/>
        </p:nvSpPr>
        <p:spPr>
          <a:xfrm>
            <a:off x="493776" y="3615223"/>
            <a:ext cx="3816477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 treinamento, a prática foi feita com três perfis de médicos. A ideia não é decorar um script, mas entender a lógica e ajustar a conversa.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493776" y="4605453"/>
            <a:ext cx="1800225" cy="3006230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9" name="Text 7"/>
          <p:cNvSpPr txBox="1"/>
          <p:nvPr/>
        </p:nvSpPr>
        <p:spPr>
          <a:xfrm>
            <a:off x="657034" y="4763495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ALTAMENTE EXPERIENTE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699516" y="5654043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elegibilidade, pacientes ainda fora da jornada e flexibilidade para iniciar, titular e manter.</a:t>
            </a:r>
            <a:endParaRPr lang="en-US" sz="1000" b="1" dirty="0"/>
          </a:p>
        </p:txBody>
      </p:sp>
      <p:sp>
        <p:nvSpPr>
          <p:cNvPr id="11" name="Text 9"/>
          <p:cNvSpPr txBox="1"/>
          <p:nvPr/>
        </p:nvSpPr>
        <p:spPr>
          <a:xfrm>
            <a:off x="654558" y="6749682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olha para os seus pacientes elegíveis, quantos ainda poderiam se beneficiar da semaglutida e não iniciaram essa jornada?”</a:t>
            </a:r>
            <a:endParaRPr lang="en-US" sz="1000" b="1" dirty="0"/>
          </a:p>
        </p:txBody>
      </p:sp>
      <p:sp>
        <p:nvSpPr>
          <p:cNvPr id="12" name="Shape 10"/>
          <p:cNvSpPr/>
          <p:nvPr/>
        </p:nvSpPr>
        <p:spPr>
          <a:xfrm>
            <a:off x="2422589" y="4605454"/>
            <a:ext cx="1800225" cy="3006230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13" name="Text 11"/>
          <p:cNvSpPr txBox="1"/>
          <p:nvPr/>
        </p:nvSpPr>
        <p:spPr>
          <a:xfrm>
            <a:off x="2535746" y="4825930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NÃO ESPECIALISTA / POUCO ADERENTE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2592324" y="5640364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pacientes já presentes na rotina, simplicidade no uso e segurança para considerar a classe.</a:t>
            </a:r>
            <a:endParaRPr lang="en-US" sz="1000" b="1" dirty="0"/>
          </a:p>
        </p:txBody>
      </p:sp>
      <p:sp>
        <p:nvSpPr>
          <p:cNvPr id="15" name="Text 13"/>
          <p:cNvSpPr txBox="1"/>
          <p:nvPr/>
        </p:nvSpPr>
        <p:spPr>
          <a:xfrm>
            <a:off x="2535746" y="6505474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“Como Semaclique pode ajudar a incluir pacientes nessa jornada de tratamento?”</a:t>
            </a:r>
            <a:endParaRPr lang="en-US" sz="1000" b="1" dirty="0"/>
          </a:p>
        </p:txBody>
      </p:sp>
      <p:sp>
        <p:nvSpPr>
          <p:cNvPr id="16" name="Shape 14"/>
          <p:cNvSpPr/>
          <p:nvPr/>
        </p:nvSpPr>
        <p:spPr>
          <a:xfrm>
            <a:off x="4351401" y="4605453"/>
            <a:ext cx="1800225" cy="3006231"/>
          </a:xfrm>
          <a:prstGeom prst="roundRect">
            <a:avLst>
              <a:gd name="adj" fmla="val 2308"/>
            </a:avLst>
          </a:prstGeom>
          <a:solidFill>
            <a:srgbClr val="A1C152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17" name="Text 15"/>
          <p:cNvSpPr txBox="1"/>
          <p:nvPr/>
        </p:nvSpPr>
        <p:spPr>
          <a:xfrm>
            <a:off x="4454270" y="4814403"/>
            <a:ext cx="15944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56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MÉDICO QUE PRECISA ENXERGAR A OPORTUNIDADE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 txBox="1"/>
          <p:nvPr/>
        </p:nvSpPr>
        <p:spPr>
          <a:xfrm>
            <a:off x="4477415" y="5640364"/>
            <a:ext cx="159448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Foco: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ampliar o campo de visão e tornar visível o número de pacientes elegíveis ainda fora da jornada.</a:t>
            </a:r>
            <a:endParaRPr lang="en-US" sz="1000" b="1" dirty="0"/>
          </a:p>
        </p:txBody>
      </p:sp>
      <p:sp>
        <p:nvSpPr>
          <p:cNvPr id="19" name="Text 17"/>
          <p:cNvSpPr txBox="1"/>
          <p:nvPr/>
        </p:nvSpPr>
        <p:spPr>
          <a:xfrm>
            <a:off x="4477415" y="6650422"/>
            <a:ext cx="159448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Pergunta-chave: </a:t>
            </a: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olha para a sua prática, quantos pacientes elegíveis ainda estão fora dessa jornada?”</a:t>
            </a:r>
            <a:endParaRPr lang="en-US" sz="1000" b="1" dirty="0"/>
          </a:p>
        </p:txBody>
      </p:sp>
      <p:sp>
        <p:nvSpPr>
          <p:cNvPr id="20" name="Text 18"/>
          <p:cNvSpPr txBox="1"/>
          <p:nvPr/>
        </p:nvSpPr>
        <p:spPr>
          <a:xfrm>
            <a:off x="565785" y="8107207"/>
            <a:ext cx="4114800" cy="154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Desafio de 45 segundos | Estrutura sugerida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84631" y="8384424"/>
            <a:ext cx="1399032" cy="950701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2" name="Text 20"/>
          <p:cNvSpPr txBox="1"/>
          <p:nvPr/>
        </p:nvSpPr>
        <p:spPr>
          <a:xfrm>
            <a:off x="587501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Contexto</a:t>
            </a:r>
            <a:endParaRPr lang="en-US" sz="1000" b="1" dirty="0"/>
          </a:p>
        </p:txBody>
      </p:sp>
      <p:sp>
        <p:nvSpPr>
          <p:cNvPr id="23" name="Text 21"/>
          <p:cNvSpPr txBox="1"/>
          <p:nvPr/>
        </p:nvSpPr>
        <p:spPr>
          <a:xfrm>
            <a:off x="569497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Comece pelo contexto do médico ou do paciente.</a:t>
            </a:r>
            <a:endParaRPr lang="en-US" sz="1000" b="1" dirty="0"/>
          </a:p>
        </p:txBody>
      </p:sp>
      <p:sp>
        <p:nvSpPr>
          <p:cNvPr id="24" name="Shape 22"/>
          <p:cNvSpPr/>
          <p:nvPr/>
        </p:nvSpPr>
        <p:spPr>
          <a:xfrm>
            <a:off x="1914524" y="8384424"/>
            <a:ext cx="1399032" cy="950701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5" name="Text 23"/>
          <p:cNvSpPr txBox="1"/>
          <p:nvPr/>
        </p:nvSpPr>
        <p:spPr>
          <a:xfrm>
            <a:off x="2017394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Pergunta</a:t>
            </a:r>
            <a:endParaRPr lang="en-US" sz="1000" b="1" dirty="0"/>
          </a:p>
        </p:txBody>
      </p:sp>
      <p:sp>
        <p:nvSpPr>
          <p:cNvPr id="26" name="Text 24"/>
          <p:cNvSpPr txBox="1"/>
          <p:nvPr/>
        </p:nvSpPr>
        <p:spPr>
          <a:xfrm>
            <a:off x="1999390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Amplie o campo de visão antes de apresentar.</a:t>
            </a:r>
            <a:endParaRPr lang="en-US" sz="1000" b="1" dirty="0"/>
          </a:p>
        </p:txBody>
      </p:sp>
      <p:sp>
        <p:nvSpPr>
          <p:cNvPr id="27" name="Shape 25"/>
          <p:cNvSpPr/>
          <p:nvPr/>
        </p:nvSpPr>
        <p:spPr>
          <a:xfrm>
            <a:off x="3344417" y="8384425"/>
            <a:ext cx="1399032" cy="957980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8" name="Text 26"/>
          <p:cNvSpPr txBox="1"/>
          <p:nvPr/>
        </p:nvSpPr>
        <p:spPr>
          <a:xfrm>
            <a:off x="3447287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Evidência</a:t>
            </a:r>
            <a:endParaRPr lang="en-US" sz="1000" b="1" dirty="0"/>
          </a:p>
        </p:txBody>
      </p:sp>
      <p:sp>
        <p:nvSpPr>
          <p:cNvPr id="29" name="Text 27"/>
          <p:cNvSpPr txBox="1"/>
          <p:nvPr/>
        </p:nvSpPr>
        <p:spPr>
          <a:xfrm>
            <a:off x="3429283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Traga o dado aprovado e essencial.</a:t>
            </a:r>
            <a:endParaRPr lang="en-US" sz="1000" b="1" dirty="0"/>
          </a:p>
        </p:txBody>
      </p:sp>
      <p:sp>
        <p:nvSpPr>
          <p:cNvPr id="30" name="Shape 28"/>
          <p:cNvSpPr/>
          <p:nvPr/>
        </p:nvSpPr>
        <p:spPr>
          <a:xfrm>
            <a:off x="4774310" y="8384425"/>
            <a:ext cx="1399032" cy="957980"/>
          </a:xfrm>
          <a:prstGeom prst="rect">
            <a:avLst/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1" name="Text 29"/>
          <p:cNvSpPr txBox="1"/>
          <p:nvPr/>
        </p:nvSpPr>
        <p:spPr>
          <a:xfrm>
            <a:off x="4877180" y="8451290"/>
            <a:ext cx="1234440" cy="1516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Significado</a:t>
            </a:r>
            <a:endParaRPr lang="en-US" sz="1000" b="1" dirty="0"/>
          </a:p>
        </p:txBody>
      </p:sp>
      <p:sp>
        <p:nvSpPr>
          <p:cNvPr id="32" name="Text 30"/>
          <p:cNvSpPr txBox="1"/>
          <p:nvPr/>
        </p:nvSpPr>
        <p:spPr>
          <a:xfrm>
            <a:off x="4859176" y="8811041"/>
            <a:ext cx="1234440" cy="3539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Mostre o que isso muda na prática.</a:t>
            </a:r>
            <a:endParaRPr lang="en-US" sz="1000" b="1" dirty="0"/>
          </a:p>
        </p:txBody>
      </p:sp>
      <p:pic>
        <p:nvPicPr>
          <p:cNvPr id="37" name="Imagem 36">
            <a:extLst>
              <a:ext uri="{FF2B5EF4-FFF2-40B4-BE49-F238E27FC236}">
                <a16:creationId xmlns:a16="http://schemas.microsoft.com/office/drawing/2014/main" id="{5EA6A610-5625-C0B1-0098-2494CCDA9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39" name="Text 14">
            <a:extLst>
              <a:ext uri="{FF2B5EF4-FFF2-40B4-BE49-F238E27FC236}">
                <a16:creationId xmlns:a16="http://schemas.microsoft.com/office/drawing/2014/main" id="{940C8CA9-1FE9-B1EF-246D-0B7782D67634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1" name="object 4">
            <a:extLst>
              <a:ext uri="{FF2B5EF4-FFF2-40B4-BE49-F238E27FC236}">
                <a16:creationId xmlns:a16="http://schemas.microsoft.com/office/drawing/2014/main" id="{9B18FE8E-54B6-E06B-19AC-6E003D13684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38840" y="1874044"/>
            <a:ext cx="1671638" cy="2304859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4110229" y="1705451"/>
            <a:ext cx="565785" cy="565785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5DA507D6-2CD2-B852-00FE-CD0ED9052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6236971" y="1625725"/>
            <a:ext cx="308610" cy="3086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4" name="Shape 2"/>
          <p:cNvSpPr/>
          <p:nvPr/>
        </p:nvSpPr>
        <p:spPr>
          <a:xfrm>
            <a:off x="341258" y="7722050"/>
            <a:ext cx="462915" cy="462915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 b="1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 · STORYBOARD + OBJEÇÕES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52628" y="1422559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Planeje e</a:t>
            </a:r>
            <a:r>
              <a:rPr lang="en-US" sz="24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4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investigue</a:t>
            </a:r>
            <a:r>
              <a:rPr lang="en-US" sz="240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antes de responder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 5"/>
          <p:cNvSpPr txBox="1"/>
          <p:nvPr/>
        </p:nvSpPr>
        <p:spPr>
          <a:xfrm>
            <a:off x="452628" y="2297853"/>
            <a:ext cx="5925312" cy="2366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storyboard ajuda a transformar intenção em conversa. Já o trabalho com objeções parte de um princípio: investigar antes de argumentar.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 txBox="1"/>
          <p:nvPr/>
        </p:nvSpPr>
        <p:spPr>
          <a:xfrm>
            <a:off x="511271" y="3076191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1100" b="1" dirty="0"/>
          </a:p>
        </p:txBody>
      </p:sp>
      <p:sp>
        <p:nvSpPr>
          <p:cNvPr id="9" name="Text 7"/>
          <p:cNvSpPr txBox="1"/>
          <p:nvPr/>
        </p:nvSpPr>
        <p:spPr>
          <a:xfrm>
            <a:off x="799814" y="3076191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quero que o médico perceba, considere ou reflita?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3500630" y="3066652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1100" b="1" dirty="0"/>
          </a:p>
        </p:txBody>
      </p:sp>
      <p:sp>
        <p:nvSpPr>
          <p:cNvPr id="11" name="Text 9"/>
          <p:cNvSpPr txBox="1"/>
          <p:nvPr/>
        </p:nvSpPr>
        <p:spPr>
          <a:xfrm>
            <a:off x="3870961" y="3133517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ele enxerga esse cenário hoje? O que sabe, valoriza e que crença influencia a decisão?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2" name="Text 10"/>
          <p:cNvSpPr txBox="1"/>
          <p:nvPr/>
        </p:nvSpPr>
        <p:spPr>
          <a:xfrm>
            <a:off x="505301" y="3745363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1100" b="1" dirty="0"/>
          </a:p>
        </p:txBody>
      </p:sp>
      <p:sp>
        <p:nvSpPr>
          <p:cNvPr id="13" name="Text 11"/>
          <p:cNvSpPr txBox="1"/>
          <p:nvPr/>
        </p:nvSpPr>
        <p:spPr>
          <a:xfrm>
            <a:off x="829342" y="3832069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Quem quero fazê-lo enxergar? Que perfil de paciente torna a conversa mais relevante?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4" name="Text 12"/>
          <p:cNvSpPr txBox="1"/>
          <p:nvPr/>
        </p:nvSpPr>
        <p:spPr>
          <a:xfrm>
            <a:off x="3524417" y="3758748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1100" b="1" dirty="0"/>
          </a:p>
        </p:txBody>
      </p:sp>
      <p:sp>
        <p:nvSpPr>
          <p:cNvPr id="15" name="Text 13"/>
          <p:cNvSpPr txBox="1"/>
          <p:nvPr/>
        </p:nvSpPr>
        <p:spPr>
          <a:xfrm>
            <a:off x="3870962" y="3764497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talvez ainda não esteja no campo de visão?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6" name="Text 14"/>
          <p:cNvSpPr txBox="1"/>
          <p:nvPr/>
        </p:nvSpPr>
        <p:spPr>
          <a:xfrm>
            <a:off x="505301" y="4531422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1100" b="1" dirty="0"/>
          </a:p>
        </p:txBody>
      </p:sp>
      <p:sp>
        <p:nvSpPr>
          <p:cNvPr id="17" name="Text 15"/>
          <p:cNvSpPr txBox="1"/>
          <p:nvPr/>
        </p:nvSpPr>
        <p:spPr>
          <a:xfrm>
            <a:off x="837057" y="4623672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Como vou ampliar essa visão? Pergunta + evidência + recurso narrativo.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18" name="Text 16"/>
          <p:cNvSpPr txBox="1"/>
          <p:nvPr/>
        </p:nvSpPr>
        <p:spPr>
          <a:xfrm>
            <a:off x="3526348" y="4551746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1100" b="1" dirty="0"/>
          </a:p>
        </p:txBody>
      </p:sp>
      <p:sp>
        <p:nvSpPr>
          <p:cNvPr id="19" name="Text 17"/>
          <p:cNvSpPr txBox="1"/>
          <p:nvPr/>
        </p:nvSpPr>
        <p:spPr>
          <a:xfrm>
            <a:off x="3872962" y="4642768"/>
            <a:ext cx="2520315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 que pode impedir esse novo olhar? Que pergunta farei antes de responder?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0" name="Text 18"/>
          <p:cNvSpPr txBox="1"/>
          <p:nvPr/>
        </p:nvSpPr>
        <p:spPr>
          <a:xfrm>
            <a:off x="509938" y="5213519"/>
            <a:ext cx="20574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1100" b="1" dirty="0"/>
          </a:p>
        </p:txBody>
      </p:sp>
      <p:sp>
        <p:nvSpPr>
          <p:cNvPr id="21" name="Text 19"/>
          <p:cNvSpPr txBox="1"/>
          <p:nvPr/>
        </p:nvSpPr>
        <p:spPr>
          <a:xfrm>
            <a:off x="837057" y="5300425"/>
            <a:ext cx="2366011" cy="267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Quando eu sair, o que quero deixar na cabeça dele? Qual é o próximo movimento?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05301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3" name="Text 21"/>
          <p:cNvSpPr txBox="1"/>
          <p:nvPr/>
        </p:nvSpPr>
        <p:spPr>
          <a:xfrm>
            <a:off x="551593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1. Regule</a:t>
            </a:r>
            <a:endParaRPr lang="en-US" sz="1000" b="1" dirty="0"/>
          </a:p>
        </p:txBody>
      </p:sp>
      <p:sp>
        <p:nvSpPr>
          <p:cNvPr id="24" name="Text 22"/>
          <p:cNvSpPr txBox="1"/>
          <p:nvPr/>
        </p:nvSpPr>
        <p:spPr>
          <a:xfrm>
            <a:off x="594294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Respire, desacelere e evite responder no impulso.</a:t>
            </a:r>
            <a:endParaRPr lang="en-US" sz="1000" b="1" dirty="0"/>
          </a:p>
        </p:txBody>
      </p:sp>
      <p:sp>
        <p:nvSpPr>
          <p:cNvPr id="25" name="Shape 23"/>
          <p:cNvSpPr/>
          <p:nvPr/>
        </p:nvSpPr>
        <p:spPr>
          <a:xfrm>
            <a:off x="1935194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6" name="Text 24"/>
          <p:cNvSpPr txBox="1"/>
          <p:nvPr/>
        </p:nvSpPr>
        <p:spPr>
          <a:xfrm>
            <a:off x="1981486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2. Investigue</a:t>
            </a:r>
            <a:endParaRPr lang="en-US" sz="1000" b="1" dirty="0"/>
          </a:p>
        </p:txBody>
      </p:sp>
      <p:sp>
        <p:nvSpPr>
          <p:cNvPr id="27" name="Text 25"/>
          <p:cNvSpPr txBox="1"/>
          <p:nvPr/>
        </p:nvSpPr>
        <p:spPr>
          <a:xfrm>
            <a:off x="2024187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Entenda o motivo, a experiência e o critério por trás da objeção.</a:t>
            </a:r>
            <a:endParaRPr lang="en-US" sz="1000" b="1" dirty="0"/>
          </a:p>
        </p:txBody>
      </p:sp>
      <p:sp>
        <p:nvSpPr>
          <p:cNvPr id="28" name="Shape 26"/>
          <p:cNvSpPr/>
          <p:nvPr/>
        </p:nvSpPr>
        <p:spPr>
          <a:xfrm>
            <a:off x="3365087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29" name="Text 27"/>
          <p:cNvSpPr txBox="1"/>
          <p:nvPr/>
        </p:nvSpPr>
        <p:spPr>
          <a:xfrm>
            <a:off x="3411379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3. Conecte</a:t>
            </a:r>
            <a:endParaRPr lang="en-US" sz="1000" b="1" dirty="0"/>
          </a:p>
        </p:txBody>
      </p:sp>
      <p:sp>
        <p:nvSpPr>
          <p:cNvPr id="30" name="Text 28"/>
          <p:cNvSpPr txBox="1"/>
          <p:nvPr/>
        </p:nvSpPr>
        <p:spPr>
          <a:xfrm>
            <a:off x="3454080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Selecione apenas a evidência aprovada que responde ao ponto central.</a:t>
            </a:r>
            <a:endParaRPr lang="en-US" sz="1000" b="1" dirty="0"/>
          </a:p>
        </p:txBody>
      </p:sp>
      <p:sp>
        <p:nvSpPr>
          <p:cNvPr id="31" name="Shape 29"/>
          <p:cNvSpPr/>
          <p:nvPr/>
        </p:nvSpPr>
        <p:spPr>
          <a:xfrm>
            <a:off x="4794980" y="6138968"/>
            <a:ext cx="1399032" cy="1142412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32" name="Text 30"/>
          <p:cNvSpPr txBox="1"/>
          <p:nvPr/>
        </p:nvSpPr>
        <p:spPr>
          <a:xfrm>
            <a:off x="4841272" y="6194750"/>
            <a:ext cx="1234440" cy="249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4. Valide</a:t>
            </a:r>
            <a:endParaRPr lang="en-US" sz="1000" b="1" dirty="0"/>
          </a:p>
        </p:txBody>
      </p:sp>
      <p:sp>
        <p:nvSpPr>
          <p:cNvPr id="33" name="Text 31"/>
          <p:cNvSpPr txBox="1"/>
          <p:nvPr/>
        </p:nvSpPr>
        <p:spPr>
          <a:xfrm>
            <a:off x="4883973" y="6511992"/>
            <a:ext cx="1234440" cy="6231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Confirme se a resposta fez sentido e combine o próximo passo.</a:t>
            </a:r>
            <a:endParaRPr lang="en-US" sz="1000" b="1" dirty="0"/>
          </a:p>
        </p:txBody>
      </p:sp>
      <p:sp>
        <p:nvSpPr>
          <p:cNvPr id="34" name="Shape 32"/>
          <p:cNvSpPr/>
          <p:nvPr/>
        </p:nvSpPr>
        <p:spPr>
          <a:xfrm>
            <a:off x="496347" y="7912360"/>
            <a:ext cx="5683568" cy="1315291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35" name="Text 33"/>
          <p:cNvSpPr txBox="1"/>
          <p:nvPr/>
        </p:nvSpPr>
        <p:spPr>
          <a:xfrm>
            <a:off x="536893" y="7953508"/>
            <a:ext cx="308610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PERGUNTAS ÚTEIS PARA INVESTIGAÇÃO</a:t>
            </a:r>
            <a:endParaRPr lang="en-US" sz="1000" b="1" dirty="0"/>
          </a:p>
        </p:txBody>
      </p:sp>
      <p:sp>
        <p:nvSpPr>
          <p:cNvPr id="36" name="Text 34"/>
          <p:cNvSpPr txBox="1"/>
          <p:nvPr/>
        </p:nvSpPr>
        <p:spPr>
          <a:xfrm>
            <a:off x="623602" y="8483441"/>
            <a:ext cx="5452110" cy="308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“O que mais pesa para o senhor nessa decisão?”</a:t>
            </a:r>
            <a:endParaRPr lang="en-US" sz="1000" b="1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“Quando o senhor diz isso, está pensando em qual perfil de paciente?”</a:t>
            </a:r>
            <a:endParaRPr lang="en-US" sz="1000" b="1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“O que precisaria estar claro para considerar essa opção?”</a:t>
            </a:r>
            <a:endParaRPr lang="en-US" sz="1000" b="1" dirty="0"/>
          </a:p>
          <a:p>
            <a:pPr marL="192879" indent="-192879">
              <a:spcAft>
                <a:spcPts val="56"/>
              </a:spcAft>
              <a:buSzPct val="100000"/>
              <a:buChar char="•"/>
            </a:pPr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“Na sua experiência, em que momento essa barreira aparece com mais força?”</a:t>
            </a:r>
            <a:endParaRPr lang="en-US" sz="1000" b="1" dirty="0"/>
          </a:p>
        </p:txBody>
      </p:sp>
      <p:pic>
        <p:nvPicPr>
          <p:cNvPr id="42" name="Imagem 41">
            <a:extLst>
              <a:ext uri="{FF2B5EF4-FFF2-40B4-BE49-F238E27FC236}">
                <a16:creationId xmlns:a16="http://schemas.microsoft.com/office/drawing/2014/main" id="{9AAB817F-00AC-4554-0572-4F93B124A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sp>
        <p:nvSpPr>
          <p:cNvPr id="44" name="Text 14">
            <a:extLst>
              <a:ext uri="{FF2B5EF4-FFF2-40B4-BE49-F238E27FC236}">
                <a16:creationId xmlns:a16="http://schemas.microsoft.com/office/drawing/2014/main" id="{206CCB79-5EE2-61D5-3792-81CDC4AFB923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A68FA13E-8FF4-7D78-4E39-0E01C31EF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48337" y="5223392"/>
            <a:ext cx="540068" cy="540068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7" name="Shape 24">
            <a:extLst>
              <a:ext uri="{FF2B5EF4-FFF2-40B4-BE49-F238E27FC236}">
                <a16:creationId xmlns:a16="http://schemas.microsoft.com/office/drawing/2014/main" id="{A3576FB8-1030-35A0-FB44-BAF2E687418A}"/>
              </a:ext>
            </a:extLst>
          </p:cNvPr>
          <p:cNvSpPr/>
          <p:nvPr/>
        </p:nvSpPr>
        <p:spPr>
          <a:xfrm>
            <a:off x="4729667" y="4271756"/>
            <a:ext cx="1399032" cy="1254026"/>
          </a:xfrm>
          <a:prstGeom prst="rect">
            <a:avLst/>
          </a:prstGeom>
          <a:solidFill>
            <a:srgbClr val="DCDCDC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3" name="Shape 1"/>
          <p:cNvSpPr/>
          <p:nvPr/>
        </p:nvSpPr>
        <p:spPr>
          <a:xfrm>
            <a:off x="6192807" y="8210136"/>
            <a:ext cx="360045" cy="36004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 b="1"/>
          </a:p>
        </p:txBody>
      </p:sp>
      <p:sp>
        <p:nvSpPr>
          <p:cNvPr id="4" name="Shape 2"/>
          <p:cNvSpPr/>
          <p:nvPr/>
        </p:nvSpPr>
        <p:spPr>
          <a:xfrm>
            <a:off x="-308610" y="5030153"/>
            <a:ext cx="514350" cy="51435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Text 3"/>
          <p:cNvSpPr txBox="1"/>
          <p:nvPr/>
        </p:nvSpPr>
        <p:spPr>
          <a:xfrm>
            <a:off x="452628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 · PLANO DE PRÁTICA</a:t>
            </a:r>
            <a:endParaRPr lang="en-US" sz="1000" dirty="0"/>
          </a:p>
        </p:txBody>
      </p:sp>
      <p:sp>
        <p:nvSpPr>
          <p:cNvPr id="6" name="Text 4"/>
          <p:cNvSpPr txBox="1"/>
          <p:nvPr/>
        </p:nvSpPr>
        <p:spPr>
          <a:xfrm>
            <a:off x="480917" y="1405915"/>
            <a:ext cx="4937760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Transforme o treinamento em </a:t>
            </a:r>
            <a:r>
              <a:rPr lang="en-US" sz="28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hábito</a:t>
            </a:r>
            <a:endParaRPr lang="en-US" sz="2800" b="1" dirty="0"/>
          </a:p>
        </p:txBody>
      </p:sp>
      <p:sp>
        <p:nvSpPr>
          <p:cNvPr id="7" name="Text 5"/>
          <p:cNvSpPr txBox="1"/>
          <p:nvPr/>
        </p:nvSpPr>
        <p:spPr>
          <a:xfrm>
            <a:off x="452627" y="2272981"/>
            <a:ext cx="5665785" cy="2160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just"/>
            <a:r>
              <a:rPr lang="en-US" sz="1050" b="1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 evolução acontece quando a prática deixa de ser evento e entra na rotina de preparação, execução e revisão.</a:t>
            </a:r>
            <a:endParaRPr lang="en-US" sz="1050" b="1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429701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9" name="Text 7"/>
          <p:cNvSpPr txBox="1"/>
          <p:nvPr/>
        </p:nvSpPr>
        <p:spPr>
          <a:xfrm>
            <a:off x="532571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1</a:t>
            </a:r>
            <a:endParaRPr lang="en-US" sz="1000" dirty="0"/>
          </a:p>
        </p:txBody>
      </p:sp>
      <p:sp>
        <p:nvSpPr>
          <p:cNvPr id="10" name="Text 8"/>
          <p:cNvSpPr txBox="1"/>
          <p:nvPr/>
        </p:nvSpPr>
        <p:spPr>
          <a:xfrm>
            <a:off x="520498" y="3123893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Escolha 1 médico e preencha o storyboard.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1859594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2" name="Text 10"/>
          <p:cNvSpPr txBox="1"/>
          <p:nvPr/>
        </p:nvSpPr>
        <p:spPr>
          <a:xfrm>
            <a:off x="1962464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2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1962464" y="3115505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Grave uma fala de 45 segundos e avalie presença.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289487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5" name="Text 13"/>
          <p:cNvSpPr txBox="1"/>
          <p:nvPr/>
        </p:nvSpPr>
        <p:spPr>
          <a:xfrm>
            <a:off x="3392357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3</a:t>
            </a:r>
            <a:endParaRPr lang="en-US" sz="1000" dirty="0"/>
          </a:p>
        </p:txBody>
      </p:sp>
      <p:sp>
        <p:nvSpPr>
          <p:cNvPr id="16" name="Text 14"/>
          <p:cNvSpPr txBox="1"/>
          <p:nvPr/>
        </p:nvSpPr>
        <p:spPr>
          <a:xfrm>
            <a:off x="3392357" y="3265215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Prepare 3 perguntas de investigação para objeções frequentes.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719380" y="2909765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18" name="Text 16"/>
          <p:cNvSpPr txBox="1"/>
          <p:nvPr/>
        </p:nvSpPr>
        <p:spPr>
          <a:xfrm>
            <a:off x="4822250" y="2976630"/>
            <a:ext cx="1234440" cy="2427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4</a:t>
            </a:r>
            <a:endParaRPr lang="en-US" sz="1000" dirty="0"/>
          </a:p>
        </p:txBody>
      </p:sp>
      <p:sp>
        <p:nvSpPr>
          <p:cNvPr id="19" name="Text 17"/>
          <p:cNvSpPr txBox="1"/>
          <p:nvPr/>
        </p:nvSpPr>
        <p:spPr>
          <a:xfrm>
            <a:off x="4801457" y="3181689"/>
            <a:ext cx="1234440" cy="768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Faça uma visita começando pelo contexto, não pelo conteúdo.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29701" y="4276889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1" name="Text 19"/>
          <p:cNvSpPr txBox="1"/>
          <p:nvPr/>
        </p:nvSpPr>
        <p:spPr>
          <a:xfrm>
            <a:off x="532571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5</a:t>
            </a:r>
            <a:endParaRPr lang="en-US" sz="1000" dirty="0"/>
          </a:p>
        </p:txBody>
      </p:sp>
      <p:sp>
        <p:nvSpPr>
          <p:cNvPr id="22" name="Text 20"/>
          <p:cNvSpPr txBox="1"/>
          <p:nvPr/>
        </p:nvSpPr>
        <p:spPr>
          <a:xfrm>
            <a:off x="532571" y="4706112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Após a visita, registre o ponto cego que apareceu.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1859594" y="4276888"/>
            <a:ext cx="1399032" cy="1254027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4" name="Text 22"/>
          <p:cNvSpPr txBox="1"/>
          <p:nvPr/>
        </p:nvSpPr>
        <p:spPr>
          <a:xfrm>
            <a:off x="1962464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6</a:t>
            </a:r>
            <a:endParaRPr lang="en-US" sz="1000" dirty="0"/>
          </a:p>
        </p:txBody>
      </p:sp>
      <p:sp>
        <p:nvSpPr>
          <p:cNvPr id="25" name="Text 23"/>
          <p:cNvSpPr txBox="1"/>
          <p:nvPr/>
        </p:nvSpPr>
        <p:spPr>
          <a:xfrm>
            <a:off x="1962464" y="4686002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Refaça a mesma mensagem para um perfil diferente de médico.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289487" y="4276889"/>
            <a:ext cx="1399032" cy="1254026"/>
          </a:xfrm>
          <a:prstGeom prst="rect">
            <a:avLst/>
          </a:prstGeom>
          <a:solidFill>
            <a:srgbClr val="C5D893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/>
          </a:p>
        </p:txBody>
      </p:sp>
      <p:sp>
        <p:nvSpPr>
          <p:cNvPr id="27" name="Text 25"/>
          <p:cNvSpPr txBox="1"/>
          <p:nvPr/>
        </p:nvSpPr>
        <p:spPr>
          <a:xfrm>
            <a:off x="3392357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Dia 7</a:t>
            </a:r>
            <a:endParaRPr lang="en-US" sz="1000" dirty="0"/>
          </a:p>
        </p:txBody>
      </p:sp>
      <p:sp>
        <p:nvSpPr>
          <p:cNvPr id="28" name="Text 26"/>
          <p:cNvSpPr txBox="1"/>
          <p:nvPr/>
        </p:nvSpPr>
        <p:spPr>
          <a:xfrm>
            <a:off x="3392357" y="4677144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Revise: o que ficou mais simples, assertivo e adaptável?</a:t>
            </a:r>
            <a:endParaRPr lang="en-US" sz="1000" dirty="0"/>
          </a:p>
        </p:txBody>
      </p:sp>
      <p:sp>
        <p:nvSpPr>
          <p:cNvPr id="30" name="Text 28"/>
          <p:cNvSpPr txBox="1"/>
          <p:nvPr/>
        </p:nvSpPr>
        <p:spPr>
          <a:xfrm>
            <a:off x="4822250" y="4343754"/>
            <a:ext cx="1234440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latin typeface="Poppins" pitchFamily="34" charset="0"/>
                <a:ea typeface="Poppins" pitchFamily="34" charset="-122"/>
                <a:cs typeface="Poppins" pitchFamily="34" charset="-120"/>
              </a:rPr>
              <a:t>Lembrete</a:t>
            </a:r>
            <a:endParaRPr lang="en-US" sz="1000" dirty="0"/>
          </a:p>
        </p:txBody>
      </p:sp>
      <p:sp>
        <p:nvSpPr>
          <p:cNvPr id="31" name="Text 29"/>
          <p:cNvSpPr txBox="1"/>
          <p:nvPr/>
        </p:nvSpPr>
        <p:spPr>
          <a:xfrm>
            <a:off x="4851469" y="4809215"/>
            <a:ext cx="1234440" cy="3909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Use somente dados, mensagens, materiais e alegações aprovados. O guia estrutura a conversa; não substitui o conteúdo científico/comercial validado.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80916" y="6180162"/>
            <a:ext cx="5819215" cy="798079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33" name="Shape 31"/>
          <p:cNvSpPr/>
          <p:nvPr/>
        </p:nvSpPr>
        <p:spPr>
          <a:xfrm>
            <a:off x="474779" y="6180162"/>
            <a:ext cx="45719" cy="798079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600" b="1"/>
          </a:p>
        </p:txBody>
      </p:sp>
      <p:sp>
        <p:nvSpPr>
          <p:cNvPr id="34" name="Text 32"/>
          <p:cNvSpPr txBox="1"/>
          <p:nvPr/>
        </p:nvSpPr>
        <p:spPr>
          <a:xfrm>
            <a:off x="627506" y="6236127"/>
            <a:ext cx="5555902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8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AUTOAVALIAÇÃO PÓS-VISITA</a:t>
            </a:r>
            <a:endParaRPr lang="en-US" sz="1000" b="1" dirty="0"/>
          </a:p>
        </p:txBody>
      </p:sp>
      <p:sp>
        <p:nvSpPr>
          <p:cNvPr id="35" name="Text 33"/>
          <p:cNvSpPr txBox="1"/>
          <p:nvPr/>
        </p:nvSpPr>
        <p:spPr>
          <a:xfrm>
            <a:off x="609504" y="6579201"/>
            <a:ext cx="5767580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50" b="1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Comecei pelo contexto? Perguntei antes de apresentar? Escutei para compreender? Selecionei o essencial? Adaptei minha entrega? Validei entendimento e defini próximo passo?</a:t>
            </a:r>
            <a:endParaRPr lang="en-US" sz="1050" b="1" dirty="0"/>
          </a:p>
        </p:txBody>
      </p:sp>
      <p:sp>
        <p:nvSpPr>
          <p:cNvPr id="36" name="Shape 34"/>
          <p:cNvSpPr/>
          <p:nvPr/>
        </p:nvSpPr>
        <p:spPr>
          <a:xfrm>
            <a:off x="474779" y="7453323"/>
            <a:ext cx="5930667" cy="936836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600" b="1"/>
          </a:p>
        </p:txBody>
      </p:sp>
      <p:sp>
        <p:nvSpPr>
          <p:cNvPr id="37" name="Text 35"/>
          <p:cNvSpPr txBox="1"/>
          <p:nvPr/>
        </p:nvSpPr>
        <p:spPr>
          <a:xfrm>
            <a:off x="633799" y="7646623"/>
            <a:ext cx="5452110" cy="1440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00" b="1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Storytelling com adaptação é o estado da arte da comunicação.</a:t>
            </a:r>
            <a:endParaRPr lang="en-US" sz="1100" b="1" dirty="0"/>
          </a:p>
        </p:txBody>
      </p:sp>
      <p:sp>
        <p:nvSpPr>
          <p:cNvPr id="38" name="Text 36"/>
          <p:cNvSpPr txBox="1"/>
          <p:nvPr/>
        </p:nvSpPr>
        <p:spPr>
          <a:xfrm>
            <a:off x="627506" y="8063965"/>
            <a:ext cx="5793411" cy="2447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Leve para o campo: pergunte antes de apresentar, escute para compreender, selecione o essencial, dê significado à evidência, adapte e avance.</a:t>
            </a:r>
            <a:endParaRPr lang="en-US" sz="1000" b="1" dirty="0"/>
          </a:p>
        </p:txBody>
      </p:sp>
      <p:sp>
        <p:nvSpPr>
          <p:cNvPr id="44" name="Text 14">
            <a:extLst>
              <a:ext uri="{FF2B5EF4-FFF2-40B4-BE49-F238E27FC236}">
                <a16:creationId xmlns:a16="http://schemas.microsoft.com/office/drawing/2014/main" id="{8C45AB3F-0075-4427-FB13-50CCE9F0430B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9D1F1E5A-4050-4357-4AA5-DD536DBBE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46" name="object 15">
            <a:extLst>
              <a:ext uri="{FF2B5EF4-FFF2-40B4-BE49-F238E27FC236}">
                <a16:creationId xmlns:a16="http://schemas.microsoft.com/office/drawing/2014/main" id="{B36EA319-9B64-6944-0B5E-F0FA184F310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42806" y="7060316"/>
            <a:ext cx="1138004" cy="930563"/>
          </a:xfrm>
          <a:prstGeom prst="rect">
            <a:avLst/>
          </a:prstGeom>
        </p:spPr>
      </p:pic>
      <p:pic>
        <p:nvPicPr>
          <p:cNvPr id="48" name="Imagem 47">
            <a:extLst>
              <a:ext uri="{FF2B5EF4-FFF2-40B4-BE49-F238E27FC236}">
                <a16:creationId xmlns:a16="http://schemas.microsoft.com/office/drawing/2014/main" id="{0A22646F-F295-3422-EFDF-F3E545C11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84308" y="5217025"/>
            <a:ext cx="1028700" cy="1028700"/>
          </a:xfrm>
          <a:prstGeom prst="rect">
            <a:avLst/>
          </a:prstGeom>
          <a:solidFill>
            <a:srgbClr val="DCDCDC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3" name="Shape 1"/>
          <p:cNvSpPr/>
          <p:nvPr/>
        </p:nvSpPr>
        <p:spPr>
          <a:xfrm>
            <a:off x="6315878" y="5062719"/>
            <a:ext cx="282893" cy="282893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4" name="Shape 2"/>
          <p:cNvSpPr/>
          <p:nvPr/>
        </p:nvSpPr>
        <p:spPr>
          <a:xfrm>
            <a:off x="4412783" y="6194290"/>
            <a:ext cx="617220" cy="617220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5" name="Shape 3"/>
          <p:cNvSpPr/>
          <p:nvPr/>
        </p:nvSpPr>
        <p:spPr>
          <a:xfrm>
            <a:off x="4252726" y="7736624"/>
            <a:ext cx="771525" cy="771525"/>
          </a:xfrm>
          <a:prstGeom prst="rect">
            <a:avLst/>
          </a:prstGeom>
          <a:solidFill>
            <a:srgbClr val="A1C15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6" name="Shape 4"/>
          <p:cNvSpPr/>
          <p:nvPr/>
        </p:nvSpPr>
        <p:spPr>
          <a:xfrm>
            <a:off x="5852963" y="7068685"/>
            <a:ext cx="360045" cy="360045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7" name="Shape 5"/>
          <p:cNvSpPr/>
          <p:nvPr/>
        </p:nvSpPr>
        <p:spPr>
          <a:xfrm>
            <a:off x="3102207" y="6502900"/>
            <a:ext cx="1472493" cy="1490110"/>
          </a:xfrm>
          <a:prstGeom prst="rect">
            <a:avLst/>
          </a:prstGeom>
          <a:solidFill>
            <a:srgbClr val="C4D893"/>
          </a:solidFill>
          <a:ln/>
        </p:spPr>
        <p:txBody>
          <a:bodyPr/>
          <a:lstStyle/>
          <a:p>
            <a:endParaRPr lang="pt-BR" sz="1013"/>
          </a:p>
        </p:txBody>
      </p:sp>
      <p:sp>
        <p:nvSpPr>
          <p:cNvPr id="8" name="Text 6"/>
          <p:cNvSpPr txBox="1"/>
          <p:nvPr/>
        </p:nvSpPr>
        <p:spPr>
          <a:xfrm>
            <a:off x="637186" y="563595"/>
            <a:ext cx="4114800" cy="133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b="1" kern="0" spc="124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BONS RESULTADOS NO CAMPO</a:t>
            </a:r>
            <a:endParaRPr lang="en-US" sz="1000" dirty="0"/>
          </a:p>
        </p:txBody>
      </p:sp>
      <p:sp>
        <p:nvSpPr>
          <p:cNvPr id="9" name="Text 7"/>
          <p:cNvSpPr txBox="1"/>
          <p:nvPr/>
        </p:nvSpPr>
        <p:spPr>
          <a:xfrm>
            <a:off x="589829" y="1137240"/>
            <a:ext cx="5942415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ts val="2138"/>
              </a:lnSpc>
            </a:pPr>
            <a:r>
              <a:rPr lang="en-US" sz="24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Continue a conversa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 a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8"/>
          <p:cNvSpPr txBox="1"/>
          <p:nvPr/>
        </p:nvSpPr>
        <p:spPr>
          <a:xfrm>
            <a:off x="546614" y="3973014"/>
            <a:ext cx="4663411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dirty="0">
                <a:solidFill>
                  <a:schemeClr val="bg1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Acompanhe conteúdos sobre comunicação, liderança e desenvolvimento nas nossas redes.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Shape 9"/>
          <p:cNvSpPr/>
          <p:nvPr/>
        </p:nvSpPr>
        <p:spPr>
          <a:xfrm>
            <a:off x="546614" y="4615951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2" name="Text 10"/>
          <p:cNvSpPr txBox="1"/>
          <p:nvPr/>
        </p:nvSpPr>
        <p:spPr>
          <a:xfrm>
            <a:off x="649484" y="4687960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INSTAGRAM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649484" y="4831978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@shana.eleve</a:t>
            </a:r>
            <a:endParaRPr lang="en-US" sz="800" dirty="0"/>
          </a:p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@eleveconsulting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2243969" y="4615951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5" name="Text 13"/>
          <p:cNvSpPr txBox="1"/>
          <p:nvPr/>
        </p:nvSpPr>
        <p:spPr>
          <a:xfrm>
            <a:off x="2346839" y="4687960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LINKEDIN</a:t>
            </a:r>
            <a:endParaRPr lang="en-US" sz="800" dirty="0"/>
          </a:p>
        </p:txBody>
      </p:sp>
      <p:sp>
        <p:nvSpPr>
          <p:cNvPr id="16" name="Text 14"/>
          <p:cNvSpPr txBox="1"/>
          <p:nvPr/>
        </p:nvSpPr>
        <p:spPr>
          <a:xfrm>
            <a:off x="2346839" y="4831978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Eleve Consulting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546614" y="5253745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18" name="Text 16"/>
          <p:cNvSpPr txBox="1"/>
          <p:nvPr/>
        </p:nvSpPr>
        <p:spPr>
          <a:xfrm>
            <a:off x="649484" y="5325754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YOUTUBE</a:t>
            </a:r>
            <a:endParaRPr lang="en-US" sz="800" dirty="0"/>
          </a:p>
        </p:txBody>
      </p:sp>
      <p:sp>
        <p:nvSpPr>
          <p:cNvPr id="19" name="Text 17"/>
          <p:cNvSpPr txBox="1"/>
          <p:nvPr/>
        </p:nvSpPr>
        <p:spPr>
          <a:xfrm>
            <a:off x="649484" y="5469772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3C4145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Shana-Eleve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2243969" y="5253745"/>
            <a:ext cx="1594485" cy="576072"/>
          </a:xfrm>
          <a:prstGeom prst="roundRect">
            <a:avLst>
              <a:gd name="adj" fmla="val 5357"/>
            </a:avLst>
          </a:prstGeom>
          <a:solidFill>
            <a:srgbClr val="F7F9F1"/>
          </a:solidFill>
          <a:ln w="9525">
            <a:solidFill>
              <a:srgbClr val="EDEDE9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1" name="Text 19"/>
          <p:cNvSpPr txBox="1"/>
          <p:nvPr/>
        </p:nvSpPr>
        <p:spPr>
          <a:xfrm>
            <a:off x="2346839" y="5325754"/>
            <a:ext cx="1388745" cy="1234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b="1" kern="0" spc="68" dirty="0">
                <a:solidFill>
                  <a:srgbClr val="A1C15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MATERIAL</a:t>
            </a:r>
            <a:endParaRPr lang="en-US" sz="800" dirty="0"/>
          </a:p>
        </p:txBody>
      </p:sp>
      <p:sp>
        <p:nvSpPr>
          <p:cNvPr id="22" name="Text 20"/>
          <p:cNvSpPr txBox="1"/>
          <p:nvPr/>
        </p:nvSpPr>
        <p:spPr>
          <a:xfrm>
            <a:off x="2346839" y="5469772"/>
            <a:ext cx="1388745" cy="3188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00" dirty="0">
                <a:solidFill>
                  <a:srgbClr val="6E7378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Guia de sustentação pós-treinamento · Brace Pharma | Semaclique</a:t>
            </a:r>
            <a:endParaRPr lang="en-US" sz="800" dirty="0"/>
          </a:p>
        </p:txBody>
      </p:sp>
      <p:sp>
        <p:nvSpPr>
          <p:cNvPr id="28" name="Text 14">
            <a:extLst>
              <a:ext uri="{FF2B5EF4-FFF2-40B4-BE49-F238E27FC236}">
                <a16:creationId xmlns:a16="http://schemas.microsoft.com/office/drawing/2014/main" id="{BA2A25AE-C12F-DFF9-87C2-C50E4849AA51}"/>
              </a:ext>
            </a:extLst>
          </p:cNvPr>
          <p:cNvSpPr txBox="1"/>
          <p:nvPr/>
        </p:nvSpPr>
        <p:spPr>
          <a:xfrm>
            <a:off x="264148" y="9447703"/>
            <a:ext cx="5187962" cy="3273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9A9EA2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Brace Pharma | Semaclique | Material de sustentação pós-treinamento</a:t>
            </a:r>
            <a:endParaRPr lang="en-US" sz="1000" dirty="0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3BD1D0F3-ABF4-D788-DD0A-C6A79B608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110" y="321990"/>
            <a:ext cx="1132523" cy="48321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38199D1D-A150-F22C-B918-03C31C024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9016" y="9457409"/>
            <a:ext cx="677037" cy="253201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E24716E6-C99C-1FAA-8625-2F3699C5C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111" y="1596018"/>
            <a:ext cx="2252455" cy="8423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1558</Words>
  <Application>Microsoft Macintosh PowerPoint</Application>
  <PresentationFormat>Papel A4 (210 x 297 mm)</PresentationFormat>
  <Paragraphs>191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Poppins</vt:lpstr>
      <vt:lpstr>Tema do Office 2013 - 2022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Comunicação de Impacto · Guia Prático</dc:title>
  <dc:subject>PptxGenJS Presentation</dc:subject>
  <dc:creator>Eleve Consulting</dc:creator>
  <cp:lastModifiedBy>Fabio M Macarroni</cp:lastModifiedBy>
  <cp:revision>5</cp:revision>
  <dcterms:created xsi:type="dcterms:W3CDTF">2026-09-16T13:11:24Z</dcterms:created>
  <dcterms:modified xsi:type="dcterms:W3CDTF">2026-09-16T17:52:29Z</dcterms:modified>
</cp:coreProperties>
</file>