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147482034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7"/>
  </p:normalViewPr>
  <p:slideViewPr>
    <p:cSldViewPr snapToGrid="0">
      <p:cViewPr varScale="1">
        <p:scale>
          <a:sx n="101" d="100"/>
          <a:sy n="101" d="100"/>
        </p:scale>
        <p:origin x="1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992C0-DBE7-E847-974E-566EC27BD44C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9C17E-922A-4D40-A575-F857DDA834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728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f746cac2e7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f746cac2e7_0_6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Exemplos de cases: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A troca de turno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ajuste não anotado na passagem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A peça que não chegou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insumo atrasado sem aviso prévio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O chamado esquecido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urgência mal comunicada pra manutenção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O lote reprovado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qualidade x produção sem conversa antes de escalar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O treinamento que faltou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integração de segurança incompleta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A meta que sobrecarregou o outro lado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produção acelera, expedição vira gargalo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g3f746cac2e7_0_6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649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9461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93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88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24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8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646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11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495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1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1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50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373BDA-AFB3-B744-98B2-5BB9022737B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3F00C3-7DB1-5540-BB61-80054F537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08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1"/>
          <p:cNvSpPr/>
          <p:nvPr/>
        </p:nvSpPr>
        <p:spPr>
          <a:xfrm>
            <a:off x="372081" y="2176568"/>
            <a:ext cx="9115925" cy="1647023"/>
          </a:xfrm>
          <a:prstGeom prst="round2SameRect">
            <a:avLst>
              <a:gd name="adj1" fmla="val 5746"/>
              <a:gd name="adj2" fmla="val 11666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74289" tIns="74289" rIns="74289" bIns="74289" anchor="ctr" anchorCtr="0">
            <a:noAutofit/>
          </a:bodyPr>
          <a:lstStyle/>
          <a:p>
            <a:pPr defTabSz="495349"/>
            <a:endParaRPr sz="975">
              <a:solidFill>
                <a:srgbClr val="434343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4" name="Google Shape;464;p51"/>
          <p:cNvSpPr/>
          <p:nvPr/>
        </p:nvSpPr>
        <p:spPr>
          <a:xfrm>
            <a:off x="372081" y="208738"/>
            <a:ext cx="7429500" cy="408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9" tIns="37131" rIns="74289" bIns="37131" anchor="ctr" anchorCtr="0">
            <a:noAutofit/>
          </a:bodyPr>
          <a:lstStyle/>
          <a:p>
            <a:pPr defTabSz="495349">
              <a:buClr>
                <a:srgbClr val="1B2A38"/>
              </a:buClr>
              <a:buSzPts val="3750"/>
            </a:pPr>
            <a:r>
              <a:rPr lang="en-US" sz="2031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Canvas da </a:t>
            </a:r>
            <a:r>
              <a:rPr lang="en-US" sz="2031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2031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31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Sistêmica</a:t>
            </a:r>
            <a:endParaRPr sz="203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5" name="Google Shape;465;p51"/>
          <p:cNvSpPr/>
          <p:nvPr/>
        </p:nvSpPr>
        <p:spPr>
          <a:xfrm>
            <a:off x="382844" y="728372"/>
            <a:ext cx="9115925" cy="1002670"/>
          </a:xfrm>
          <a:prstGeom prst="roundRect">
            <a:avLst>
              <a:gd name="adj" fmla="val 7059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289" tIns="74289" rIns="74289" bIns="74289" anchor="ctr" anchorCtr="0">
            <a:noAutofit/>
          </a:bodyPr>
          <a:lstStyle/>
          <a:p>
            <a:pPr defTabSz="495349">
              <a:buClr>
                <a:srgbClr val="1B2A38"/>
              </a:buClr>
              <a:buSzPts val="1650"/>
            </a:pPr>
            <a:r>
              <a:rPr lang="en-US" sz="1354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CASO</a:t>
            </a:r>
            <a:endParaRPr sz="1354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495349"/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aconteceu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poucas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frases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—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fato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opinião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</a:t>
            </a:r>
            <a:endParaRPr sz="975" dirty="0">
              <a:solidFill>
                <a:srgbClr val="434343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6" name="Google Shape;466;p51"/>
          <p:cNvSpPr/>
          <p:nvPr/>
        </p:nvSpPr>
        <p:spPr>
          <a:xfrm>
            <a:off x="372081" y="1974595"/>
            <a:ext cx="2935725" cy="2431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defTabSz="495349"/>
            <a:r>
              <a:rPr lang="en-US" sz="853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OS 5 PORQUÊS  ·  dimensão profundidade</a:t>
            </a:r>
            <a:endParaRPr sz="975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7" name="Google Shape;467;p51"/>
          <p:cNvSpPr/>
          <p:nvPr/>
        </p:nvSpPr>
        <p:spPr>
          <a:xfrm>
            <a:off x="550749" y="2328641"/>
            <a:ext cx="1634100" cy="1252161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defTabSz="495349"/>
            <a:r>
              <a:rPr lang="en-US" sz="1056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1</a:t>
            </a:r>
            <a:br>
              <a:rPr lang="en-US" sz="1056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327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 quê?</a:t>
            </a:r>
            <a:endParaRPr sz="1327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68" name="Google Shape;468;p51"/>
          <p:cNvSpPr/>
          <p:nvPr/>
        </p:nvSpPr>
        <p:spPr>
          <a:xfrm>
            <a:off x="2334617" y="2334044"/>
            <a:ext cx="1634100" cy="1252161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defTabSz="495349"/>
            <a:r>
              <a:rPr lang="en-US" sz="1056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2</a:t>
            </a:r>
            <a:br>
              <a:rPr lang="en-US" sz="1056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327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 quê?</a:t>
            </a:r>
            <a:endParaRPr sz="1056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69" name="Google Shape;469;p51"/>
          <p:cNvSpPr/>
          <p:nvPr/>
        </p:nvSpPr>
        <p:spPr>
          <a:xfrm>
            <a:off x="4118485" y="2334044"/>
            <a:ext cx="1634100" cy="1252161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defTabSz="495349"/>
            <a:r>
              <a:rPr lang="en-US" sz="1056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3</a:t>
            </a:r>
            <a:br>
              <a:rPr lang="en-US" sz="1056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327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 quê?</a:t>
            </a:r>
            <a:endParaRPr sz="1056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70" name="Google Shape;470;p51"/>
          <p:cNvSpPr/>
          <p:nvPr/>
        </p:nvSpPr>
        <p:spPr>
          <a:xfrm>
            <a:off x="5902353" y="2328641"/>
            <a:ext cx="1634100" cy="1252161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defTabSz="495349"/>
            <a:r>
              <a:rPr lang="en-US" sz="1056" dirty="0" err="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</a:t>
            </a:r>
            <a:r>
              <a:rPr lang="en-US" sz="1056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 4</a:t>
            </a:r>
            <a:br>
              <a:rPr lang="en-US" sz="1056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327" dirty="0" err="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</a:t>
            </a:r>
            <a:r>
              <a:rPr lang="en-US" sz="1327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 </a:t>
            </a:r>
            <a:r>
              <a:rPr lang="en-US" sz="1327" dirty="0" err="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quê</a:t>
            </a:r>
            <a:r>
              <a:rPr lang="en-US" sz="1327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?</a:t>
            </a:r>
            <a:endParaRPr sz="1056" dirty="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71" name="Google Shape;471;p51"/>
          <p:cNvSpPr/>
          <p:nvPr/>
        </p:nvSpPr>
        <p:spPr>
          <a:xfrm>
            <a:off x="7686221" y="2334044"/>
            <a:ext cx="1634100" cy="1252161"/>
          </a:xfrm>
          <a:prstGeom prst="roundRect">
            <a:avLst>
              <a:gd name="adj" fmla="val 10477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defTabSz="495349"/>
            <a:r>
              <a:rPr lang="en-US" sz="1056">
                <a:solidFill>
                  <a:srgbClr val="FFFFFF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5</a:t>
            </a:r>
            <a:br>
              <a:rPr lang="en-US" sz="1056">
                <a:solidFill>
                  <a:srgbClr val="FFFFFF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1327">
                <a:solidFill>
                  <a:srgbClr val="FFFFFF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Causa Raiz</a:t>
            </a:r>
            <a:endParaRPr sz="1056">
              <a:solidFill>
                <a:srgbClr val="FFFFFF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72" name="Google Shape;472;p51"/>
          <p:cNvSpPr/>
          <p:nvPr/>
        </p:nvSpPr>
        <p:spPr>
          <a:xfrm rot="5400000">
            <a:off x="2183873" y="2789836"/>
            <a:ext cx="151729" cy="102863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algn="ctr" defTabSz="495349"/>
            <a:endParaRPr sz="975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3" name="Google Shape;473;p51"/>
          <p:cNvSpPr/>
          <p:nvPr/>
        </p:nvSpPr>
        <p:spPr>
          <a:xfrm rot="5400000">
            <a:off x="3967730" y="2789836"/>
            <a:ext cx="151729" cy="102863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algn="ctr" defTabSz="495349"/>
            <a:endParaRPr sz="975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4" name="Google Shape;474;p51"/>
          <p:cNvSpPr/>
          <p:nvPr/>
        </p:nvSpPr>
        <p:spPr>
          <a:xfrm rot="5400000">
            <a:off x="5751601" y="2773884"/>
            <a:ext cx="151729" cy="102863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algn="ctr" defTabSz="495349"/>
            <a:endParaRPr sz="975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5" name="Google Shape;475;p51"/>
          <p:cNvSpPr/>
          <p:nvPr/>
        </p:nvSpPr>
        <p:spPr>
          <a:xfrm rot="5400000">
            <a:off x="7535472" y="2787141"/>
            <a:ext cx="151729" cy="102863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algn="ctr" defTabSz="495349"/>
            <a:endParaRPr sz="975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6" name="Google Shape;476;p51"/>
          <p:cNvSpPr/>
          <p:nvPr/>
        </p:nvSpPr>
        <p:spPr>
          <a:xfrm>
            <a:off x="402864" y="3935797"/>
            <a:ext cx="2977975" cy="1075100"/>
          </a:xfrm>
          <a:prstGeom prst="roundRect">
            <a:avLst>
              <a:gd name="adj" fmla="val 13044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defTabSz="495349">
              <a:buClr>
                <a:srgbClr val="FFFFFF"/>
              </a:buClr>
              <a:buSzPts val="2025"/>
            </a:pPr>
            <a:r>
              <a:rPr lang="en-US" sz="120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Conexão</a:t>
            </a:r>
            <a:endParaRPr sz="1205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495349">
              <a:lnSpc>
                <a:spcPct val="130434"/>
              </a:lnSpc>
            </a:pPr>
            <a:r>
              <a:rPr lang="en-US" sz="104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Quem mais, além de mim, </a:t>
            </a:r>
            <a:br>
              <a:rPr lang="en-US" sz="104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04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é afetado por esse caso?</a:t>
            </a:r>
            <a:endParaRPr sz="867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7" name="Google Shape;477;p51"/>
          <p:cNvSpPr/>
          <p:nvPr/>
        </p:nvSpPr>
        <p:spPr>
          <a:xfrm>
            <a:off x="3471823" y="3935797"/>
            <a:ext cx="2977975" cy="1075100"/>
          </a:xfrm>
          <a:prstGeom prst="roundRect">
            <a:avLst>
              <a:gd name="adj" fmla="val 12819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defTabSz="495349">
              <a:buClr>
                <a:srgbClr val="FFFFFF"/>
              </a:buClr>
              <a:buSzPts val="2025"/>
            </a:pPr>
            <a:r>
              <a:rPr lang="en-US" sz="120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Empatia</a:t>
            </a:r>
            <a:endParaRPr sz="1205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495349">
              <a:lnSpc>
                <a:spcPct val="130434"/>
              </a:lnSpc>
            </a:pPr>
            <a:r>
              <a:rPr lang="en-US" sz="104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Qual pressão o outro lado</a:t>
            </a:r>
            <a:br>
              <a:rPr lang="en-US" sz="104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04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também está vivendo?</a:t>
            </a:r>
            <a:endParaRPr sz="867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8" name="Google Shape;478;p51"/>
          <p:cNvSpPr/>
          <p:nvPr/>
        </p:nvSpPr>
        <p:spPr>
          <a:xfrm>
            <a:off x="6540782" y="3935797"/>
            <a:ext cx="2977975" cy="1075100"/>
          </a:xfrm>
          <a:prstGeom prst="roundRect">
            <a:avLst>
              <a:gd name="adj" fmla="val 9116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defTabSz="495349"/>
            <a:r>
              <a:rPr lang="en-US" sz="120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Comunicação</a:t>
            </a:r>
            <a:br>
              <a:rPr lang="en-US" sz="120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04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que precisa ser dito </a:t>
            </a:r>
            <a:br>
              <a:rPr lang="en-US" sz="104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04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— e pra quem?</a:t>
            </a:r>
            <a:endParaRPr sz="1205" b="1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9" name="Google Shape;479;p51"/>
          <p:cNvSpPr/>
          <p:nvPr/>
        </p:nvSpPr>
        <p:spPr>
          <a:xfrm>
            <a:off x="3020645" y="4048003"/>
            <a:ext cx="233838" cy="850688"/>
          </a:xfrm>
          <a:prstGeom prst="roundRect">
            <a:avLst>
              <a:gd name="adj" fmla="val 16667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algn="ctr" defTabSz="495349"/>
            <a:r>
              <a:rPr lang="en-US" sz="2167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2167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80" name="Google Shape;480;p51"/>
          <p:cNvSpPr/>
          <p:nvPr/>
        </p:nvSpPr>
        <p:spPr>
          <a:xfrm>
            <a:off x="6132330" y="4048003"/>
            <a:ext cx="233838" cy="850688"/>
          </a:xfrm>
          <a:prstGeom prst="roundRect">
            <a:avLst>
              <a:gd name="adj" fmla="val 16667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algn="ctr" defTabSz="495349"/>
            <a:r>
              <a:rPr lang="en-US" sz="2167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2167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81" name="Google Shape;481;p51"/>
          <p:cNvSpPr/>
          <p:nvPr/>
        </p:nvSpPr>
        <p:spPr>
          <a:xfrm>
            <a:off x="9197283" y="4048003"/>
            <a:ext cx="233838" cy="850688"/>
          </a:xfrm>
          <a:prstGeom prst="roundRect">
            <a:avLst>
              <a:gd name="adj" fmla="val 16667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49522" tIns="49522" rIns="49522" bIns="49522" anchor="ctr" anchorCtr="0">
            <a:noAutofit/>
          </a:bodyPr>
          <a:lstStyle/>
          <a:p>
            <a:pPr algn="ctr" defTabSz="495349"/>
            <a:r>
              <a:rPr lang="en-US" sz="2167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2167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82" name="Google Shape;482;p51"/>
          <p:cNvSpPr/>
          <p:nvPr/>
        </p:nvSpPr>
        <p:spPr>
          <a:xfrm>
            <a:off x="395038" y="5257801"/>
            <a:ext cx="9115925" cy="1330484"/>
          </a:xfrm>
          <a:prstGeom prst="roundRect">
            <a:avLst>
              <a:gd name="adj" fmla="val 7059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289" tIns="74289" rIns="74289" bIns="74289" anchor="ctr" anchorCtr="0">
            <a:noAutofit/>
          </a:bodyPr>
          <a:lstStyle/>
          <a:p>
            <a:pPr defTabSz="495349"/>
            <a:r>
              <a:rPr lang="en-US" sz="1354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MINHA PRÓXIMA AÇÃO</a:t>
            </a:r>
            <a:endParaRPr sz="1354" b="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495349"/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eu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vou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fazer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partir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disso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— e quem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eu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vou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934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avisar</a:t>
            </a:r>
            <a:r>
              <a:rPr lang="en-US" sz="934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antes.</a:t>
            </a:r>
            <a:endParaRPr sz="934" dirty="0">
              <a:solidFill>
                <a:srgbClr val="434343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5071454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186</Words>
  <Application>Microsoft Macintosh PowerPoint</Application>
  <PresentationFormat>Papel A4 (210 x 297 mm)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Plus Jakarta Sans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Fabio M Macarroni</dc:creator>
  <cp:lastModifiedBy>Fabio M Macarroni</cp:lastModifiedBy>
  <cp:revision>1</cp:revision>
  <dcterms:created xsi:type="dcterms:W3CDTF">2026-08-26T13:50:50Z</dcterms:created>
  <dcterms:modified xsi:type="dcterms:W3CDTF">2026-08-26T13:53:42Z</dcterms:modified>
</cp:coreProperties>
</file>