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0693400" cy="7569200"/>
  <p:notesSz cx="106934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DB7"/>
    <a:srgbClr val="970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7"/>
  </p:normalViewPr>
  <p:slideViewPr>
    <p:cSldViewPr>
      <p:cViewPr varScale="1">
        <p:scale>
          <a:sx n="91" d="100"/>
          <a:sy n="91" d="100"/>
        </p:scale>
        <p:origin x="170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6452"/>
            <a:ext cx="9089390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8752"/>
            <a:ext cx="748538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3D5C7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3D5C7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40916"/>
            <a:ext cx="4651629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40916"/>
            <a:ext cx="4651629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00" y="593213"/>
            <a:ext cx="6708775" cy="704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800" y="1388845"/>
            <a:ext cx="8025130" cy="158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3D5C7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9356"/>
            <a:ext cx="3421888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9356"/>
            <a:ext cx="245948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9356"/>
            <a:ext cx="245948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431521"/>
            <a:ext cx="106934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PLANO</a:t>
            </a:r>
            <a:r>
              <a:rPr sz="1100" b="1" spc="-3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100" b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AULA</a:t>
            </a:r>
            <a:endParaRPr sz="11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69900" y="812800"/>
            <a:ext cx="9829800" cy="809196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2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us Jakarta Sans" pitchFamily="2" charset="77"/>
                <a:cs typeface="Plus Jakarta Sans" pitchFamily="2" charset="77"/>
              </a:rPr>
              <a:t>Visão Sistêmica na Prática</a:t>
            </a: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Formação</a:t>
            </a:r>
            <a:r>
              <a:rPr sz="1100" b="0" spc="-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Primeira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Liderança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1100" b="0" spc="-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sz="1100" b="0" spc="22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1100" b="0" spc="2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Duração: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90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minutos</a:t>
            </a:r>
            <a:r>
              <a:rPr sz="1100" b="0" spc="2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1100" b="0" spc="22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Turmas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até</a:t>
            </a:r>
            <a:r>
              <a:rPr sz="1100" b="0" spc="-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60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pessoas</a:t>
            </a:r>
            <a:r>
              <a:rPr sz="1100" b="0" spc="22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1100" b="0" spc="2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Aplicadora: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Débora</a:t>
            </a:r>
            <a:r>
              <a:rPr sz="1100" b="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100" b="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Ribeiro</a:t>
            </a:r>
            <a:endParaRPr sz="110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69900" y="2336800"/>
            <a:ext cx="9829800" cy="339259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Objetivo</a:t>
            </a:r>
            <a:r>
              <a:rPr sz="1600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600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sessão</a:t>
            </a:r>
            <a:endParaRPr lang="pt-BR" sz="1600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endParaRPr sz="1600" spc="-1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Desenvolver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visão sistêmica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com viés comportamental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na primeira liderança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de fábrica, quebrando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silos organizacionais e</a:t>
            </a:r>
            <a:r>
              <a:rPr b="0" spc="-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fomentando a </a:t>
            </a:r>
            <a:r>
              <a:rPr b="0" spc="-10" dirty="0" err="1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colaboração</a:t>
            </a:r>
            <a:r>
              <a:rPr b="0" spc="-1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  <a:endParaRPr lang="pt-BR" b="0" spc="-10" dirty="0">
              <a:solidFill>
                <a:srgbClr val="1B2937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endParaRPr lang="pt-BR" b="0" spc="-10" dirty="0">
              <a:solidFill>
                <a:srgbClr val="1B2937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endParaRPr lang="pt-BR" b="0" spc="-10" dirty="0">
              <a:solidFill>
                <a:srgbClr val="1B2937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endParaRPr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Antes</a:t>
            </a:r>
            <a:r>
              <a:rPr sz="1600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6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sessão</a:t>
            </a:r>
            <a:r>
              <a:rPr sz="1600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16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checklist</a:t>
            </a:r>
            <a:r>
              <a:rPr sz="1600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6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600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preparação</a:t>
            </a:r>
            <a:endParaRPr lang="pt-BR" sz="1600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endParaRPr sz="1600" spc="-10" dirty="0">
              <a:latin typeface="Plus Jakarta Sans" pitchFamily="2" charset="77"/>
              <a:cs typeface="Plus Jakarta Sans" pitchFamily="2" charset="77"/>
            </a:endParaRPr>
          </a:p>
          <a:p>
            <a:pPr marL="469265" indent="-227965">
              <a:lnSpc>
                <a:spcPct val="100000"/>
              </a:lnSpc>
              <a:spcBef>
                <a:spcPts val="450"/>
              </a:spcBef>
              <a:buSzPct val="95238"/>
              <a:buFont typeface="Microsoft Sans Serif"/>
              <a:buChar char="●"/>
              <a:tabLst>
                <a:tab pos="469265" algn="l"/>
              </a:tabLst>
            </a:pP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Imprimir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cortar 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imagem-exemplo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(a casa)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em 4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partes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— 1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jogo por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grupo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de 5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pessoas. Para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uma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turma de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60: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12 </a:t>
            </a:r>
            <a:r>
              <a:rPr b="0" spc="-1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jogos.</a:t>
            </a:r>
            <a:endParaRPr dirty="0">
              <a:latin typeface="Plus Jakarta Sans" pitchFamily="2" charset="77"/>
              <a:cs typeface="Plus Jakarta Sans" pitchFamily="2" charset="77"/>
            </a:endParaRPr>
          </a:p>
          <a:p>
            <a:pPr marL="469265" indent="-227965">
              <a:lnSpc>
                <a:spcPct val="100000"/>
              </a:lnSpc>
              <a:spcBef>
                <a:spcPts val="245"/>
              </a:spcBef>
              <a:buSzPct val="95238"/>
              <a:buFont typeface="Microsoft Sans Serif"/>
              <a:buChar char="●"/>
              <a:tabLst>
                <a:tab pos="469265" algn="l"/>
              </a:tabLst>
            </a:pP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Imprimir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Canvas da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spc="-1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Sistêmica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em A3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— 1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trio. Para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uma turma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de 60: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20 </a:t>
            </a:r>
            <a:r>
              <a:rPr b="0" spc="-1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canvas.</a:t>
            </a:r>
            <a:endParaRPr dirty="0">
              <a:latin typeface="Plus Jakarta Sans" pitchFamily="2" charset="77"/>
              <a:cs typeface="Plus Jakarta Sans" pitchFamily="2" charset="77"/>
            </a:endParaRPr>
          </a:p>
          <a:p>
            <a:pPr marL="469265" indent="-227965">
              <a:lnSpc>
                <a:spcPct val="100000"/>
              </a:lnSpc>
              <a:spcBef>
                <a:spcPts val="250"/>
              </a:spcBef>
              <a:buSzPct val="95238"/>
              <a:buFont typeface="Microsoft Sans Serif"/>
              <a:buChar char="●"/>
              <a:tabLst>
                <a:tab pos="469265" algn="l"/>
              </a:tabLst>
            </a:pP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Separar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folha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em branco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+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caneta por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grupo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(Atividade 1)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canetas suficientes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para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os trios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(Atividade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spc="-2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2).</a:t>
            </a:r>
            <a:endParaRPr dirty="0">
              <a:latin typeface="Plus Jakarta Sans" pitchFamily="2" charset="77"/>
              <a:cs typeface="Plus Jakarta Sans" pitchFamily="2" charset="77"/>
            </a:endParaRPr>
          </a:p>
          <a:p>
            <a:pPr marL="469265" indent="-227965">
              <a:lnSpc>
                <a:spcPct val="100000"/>
              </a:lnSpc>
              <a:spcBef>
                <a:spcPts val="245"/>
              </a:spcBef>
              <a:buSzPct val="95238"/>
              <a:buFont typeface="Microsoft Sans Serif"/>
              <a:buChar char="●"/>
              <a:tabLst>
                <a:tab pos="469265" algn="l"/>
              </a:tabLst>
            </a:pP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Organizar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sala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em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mesas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5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lugares,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possível.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for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possível,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adaptar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formação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dos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grupos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em</a:t>
            </a:r>
            <a:r>
              <a:rPr b="0" spc="-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b="0" spc="-25" dirty="0">
                <a:solidFill>
                  <a:srgbClr val="000000"/>
                </a:solidFill>
                <a:latin typeface="Plus Jakarta Sans" pitchFamily="2" charset="77"/>
                <a:cs typeface="Plus Jakarta Sans" pitchFamily="2" charset="77"/>
              </a:rPr>
              <a:t>pé.</a:t>
            </a:r>
            <a:endParaRPr dirty="0">
              <a:latin typeface="Plus Jakarta Sans" pitchFamily="2" charset="77"/>
              <a:cs typeface="Plus Jakarta Sans" pitchFamily="2" charset="77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987CF57-86F7-4491-775B-B36CA0C21003}"/>
              </a:ext>
            </a:extLst>
          </p:cNvPr>
          <p:cNvGrpSpPr/>
          <p:nvPr/>
        </p:nvGrpSpPr>
        <p:grpSpPr>
          <a:xfrm>
            <a:off x="7589820" y="-101600"/>
            <a:ext cx="3103580" cy="2312909"/>
            <a:chOff x="8036872" y="-121363"/>
            <a:chExt cx="4155129" cy="2784998"/>
          </a:xfrm>
        </p:grpSpPr>
        <p:sp>
          <p:nvSpPr>
            <p:cNvPr id="6" name="Forma Livre: Forma 20">
              <a:extLst>
                <a:ext uri="{FF2B5EF4-FFF2-40B4-BE49-F238E27FC236}">
                  <a16:creationId xmlns:a16="http://schemas.microsoft.com/office/drawing/2014/main" id="{451AFB15-EB7A-3DAA-3888-9D923CE1B82D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7" name="Forma Livre: Forma 21">
              <a:extLst>
                <a:ext uri="{FF2B5EF4-FFF2-40B4-BE49-F238E27FC236}">
                  <a16:creationId xmlns:a16="http://schemas.microsoft.com/office/drawing/2014/main" id="{27D8C06D-4AA0-BE75-2877-24A8C8C28482}"/>
                </a:ext>
              </a:extLst>
            </p:cNvPr>
            <p:cNvSpPr/>
            <p:nvPr/>
          </p:nvSpPr>
          <p:spPr>
            <a:xfrm rot="15740046" flipH="1">
              <a:off x="9348652" y="-71790"/>
              <a:ext cx="2784998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420AA92-A9E3-7143-3BE1-990EF197F749}"/>
              </a:ext>
            </a:extLst>
          </p:cNvPr>
          <p:cNvGrpSpPr/>
          <p:nvPr/>
        </p:nvGrpSpPr>
        <p:grpSpPr>
          <a:xfrm rot="12382951" flipV="1">
            <a:off x="6835138" y="-191437"/>
            <a:ext cx="4112125" cy="2175629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9" name="Forma Livre: Forma 7">
              <a:extLst>
                <a:ext uri="{FF2B5EF4-FFF2-40B4-BE49-F238E27FC236}">
                  <a16:creationId xmlns:a16="http://schemas.microsoft.com/office/drawing/2014/main" id="{2638FE0D-F565-FC03-2F57-51ED5875EB83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orma Livre: Forma 8">
              <a:extLst>
                <a:ext uri="{FF2B5EF4-FFF2-40B4-BE49-F238E27FC236}">
                  <a16:creationId xmlns:a16="http://schemas.microsoft.com/office/drawing/2014/main" id="{C15FC6D2-6C4C-08E1-C383-37E8D40F2137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orma Livre: Forma 9">
              <a:extLst>
                <a:ext uri="{FF2B5EF4-FFF2-40B4-BE49-F238E27FC236}">
                  <a16:creationId xmlns:a16="http://schemas.microsoft.com/office/drawing/2014/main" id="{0428DE88-3BB5-A608-B022-CAE114FB0D66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9F91D4DF-27CF-02A2-7DC3-76581C625CC9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E6211F45-5A29-EF1E-C9FB-8B265123F16C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17241AE6-5A7E-0C8F-5521-28A424F365CC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EE2E2BB9-03F4-0A65-EAB4-1A1BABAC2415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189B6854-392A-9EB5-32D0-7CAD62806763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FAC01FBC-3A9F-64E6-DC84-521865170BF7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DC205F3F-3BFA-823D-06CE-283333A7BB32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3AB1C81F-282E-0356-39D6-DE95EAF79F3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672960"/>
              </p:ext>
            </p:extLst>
          </p:nvPr>
        </p:nvGraphicFramePr>
        <p:xfrm>
          <a:off x="558800" y="1090502"/>
          <a:ext cx="9728200" cy="6222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032">
                  <a:extLst>
                    <a:ext uri="{9D8B030D-6E8A-4147-A177-3AD203B41FA5}">
                      <a16:colId xmlns:a16="http://schemas.microsoft.com/office/drawing/2014/main" val="3346702460"/>
                    </a:ext>
                  </a:extLst>
                </a:gridCol>
                <a:gridCol w="3485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765496218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3195174864"/>
                    </a:ext>
                  </a:extLst>
                </a:gridCol>
              </a:tblGrid>
              <a:tr h="455801"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TEMPO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pt-BR"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 / </a:t>
                      </a:r>
                      <a:r>
                        <a:rPr lang="pt-BR"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FACILITADORA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460375" algn="ctr">
                        <a:lnSpc>
                          <a:spcPts val="1030"/>
                        </a:lnSpc>
                        <a:spcBef>
                          <a:spcPts val="640"/>
                        </a:spcBef>
                      </a:pPr>
                      <a:r>
                        <a:rPr lang="pt-BR"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             O QUE OS </a:t>
                      </a:r>
                      <a:r>
                        <a:rPr lang="pt-BR"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PARTICIPANTE         </a:t>
                      </a:r>
                      <a:r>
                        <a:rPr lang="pt-BR"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FAZEM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28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pt-BR"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MATERIAIS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00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842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ABERTURA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PROVOCAÇÃO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(0:00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0:05)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5080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580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Slides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Capa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Agenda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2400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Recebe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grupo,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apresenta-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resume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frase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objetivo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dia.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Passa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agenda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rápido,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alongar.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</a:t>
                      </a:r>
                      <a:r>
                        <a:rPr lang="pt-BR" sz="950" spc="-3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acomodam,</a:t>
                      </a:r>
                      <a:r>
                        <a:rPr lang="pt-BR" sz="950" spc="-3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ouvem</a:t>
                      </a:r>
                      <a:r>
                        <a:rPr lang="pt-BR" sz="950" spc="-25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lang="pt-BR" sz="950" spc="-3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agenda.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591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258445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lang="pt-BR" sz="950" b="1" spc="-10" dirty="0" err="1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Slide"Antes</a:t>
                      </a:r>
                      <a:r>
                        <a:rPr lang="pt-BR" sz="950" b="1" spc="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lang="pt-BR" sz="950" b="1" spc="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começar,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repara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uma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coisa"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269240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voz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alta.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Segura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silêncio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10s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antes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pedir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reação.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Coleta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respostas,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166370">
                        <a:lnSpc>
                          <a:spcPts val="1090"/>
                        </a:lnSpc>
                        <a:spcBef>
                          <a:spcPts val="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julgar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nenhuma.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Fecha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responder: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"vamos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guardar</a:t>
                      </a:r>
                      <a:r>
                        <a:rPr sz="950" spc="-4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essa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pergunta."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337820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Reagem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livremente</a:t>
                      </a:r>
                      <a:r>
                        <a:rPr lang="pt-BR"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à</a:t>
                      </a:r>
                      <a:r>
                        <a:rPr lang="pt-BR"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provocação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(não</a:t>
                      </a:r>
                      <a:r>
                        <a:rPr lang="pt-BR"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há</a:t>
                      </a:r>
                      <a:r>
                        <a:rPr lang="pt-BR"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certo</a:t>
                      </a:r>
                      <a:r>
                        <a:rPr lang="pt-BR"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</a:t>
                      </a:r>
                      <a:r>
                        <a:rPr lang="pt-BR"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errado</a:t>
                      </a:r>
                      <a:r>
                        <a:rPr lang="pt-BR"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aqui).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13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LINEAR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x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SISTÊMICA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9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(0:05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0:14)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00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762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898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374650">
                        <a:lnSpc>
                          <a:spcPts val="1090"/>
                        </a:lnSpc>
                        <a:spcBef>
                          <a:spcPts val="580"/>
                        </a:spcBef>
                      </a:pPr>
                      <a:r>
                        <a:rPr lang="pt-BR" sz="950" b="1" dirty="0" err="1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Slide"O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veem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nas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figuras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2?"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306705">
                        <a:lnSpc>
                          <a:spcPts val="1090"/>
                        </a:lnSpc>
                        <a:spcBef>
                          <a:spcPts val="58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Mostra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duas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imagens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iceberg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 rapidamente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notam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diferente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elas.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113664">
                        <a:lnSpc>
                          <a:spcPts val="1090"/>
                        </a:lnSpc>
                        <a:spcBef>
                          <a:spcPts val="580"/>
                        </a:spcBef>
                      </a:pP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Respondem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frase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(o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aparece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x</a:t>
                      </a:r>
                      <a:r>
                        <a:rPr lang="pt-BR" sz="950" spc="-25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lang="pt-BR" sz="950" spc="-2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spc="-25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está</a:t>
                      </a:r>
                      <a:r>
                        <a:rPr lang="pt-BR" sz="950" spc="-2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embaixo</a:t>
                      </a:r>
                      <a:r>
                        <a:rPr lang="pt-BR" sz="950" spc="-2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d'água).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909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Linear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15"/>
                        </a:lnSpc>
                        <a:spcBef>
                          <a:spcPts val="509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definição.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403860">
                        <a:lnSpc>
                          <a:spcPts val="1090"/>
                        </a:lnSpc>
                        <a:spcBef>
                          <a:spcPts val="5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Reforça: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foca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só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causa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efeito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mais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óbvio,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restringe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ângulo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ação.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Reflexão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216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lang="pt-BR"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Sistêmica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definição,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contraste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direto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anterior.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Reflexão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7580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93345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Comparação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Linear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50" dirty="0" err="1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x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Sistêmica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15"/>
                        </a:lnSpc>
                        <a:spcBef>
                          <a:spcPts val="53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dois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"no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dia".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260350">
                        <a:lnSpc>
                          <a:spcPts val="1090"/>
                        </a:lnSpc>
                        <a:spcBef>
                          <a:spcPts val="5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Pergunta: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"Qual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desses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gente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costuma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fazer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correria,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quando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problema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é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outro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setor?"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lang="pt-BR" sz="950" spc="-2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pessoas</a:t>
                      </a:r>
                      <a:r>
                        <a:rPr lang="pt-BR" sz="950" spc="-15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respondem</a:t>
                      </a:r>
                      <a:r>
                        <a:rPr lang="pt-BR" sz="950" spc="-15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rápido.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7580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36525">
                        <a:lnSpc>
                          <a:spcPts val="1090"/>
                        </a:lnSpc>
                        <a:spcBef>
                          <a:spcPts val="610"/>
                        </a:spcBef>
                      </a:pPr>
                      <a:r>
                        <a:rPr lang="pt-BR" sz="950" b="1" dirty="0" err="1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Slide"O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gente</a:t>
                      </a:r>
                      <a:r>
                        <a:rPr lang="pt-BR"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ganha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(e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gente</a:t>
                      </a:r>
                      <a:r>
                        <a:rPr lang="pt-BR"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perde)"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747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15"/>
                        </a:lnSpc>
                        <a:spcBef>
                          <a:spcPts val="53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duas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colunas.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89535">
                        <a:lnSpc>
                          <a:spcPts val="1090"/>
                        </a:lnSpc>
                        <a:spcBef>
                          <a:spcPts val="5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: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"Alguém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reconhece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alguma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perdas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rotina?"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lang="pt-BR"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comentam.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794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94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7842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ATIVIDADE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NINGUÉM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VÊ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QUADRO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INTEIRO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SOZINHO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21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(0:14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0:35)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00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826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12945"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531495">
                        <a:lnSpc>
                          <a:spcPts val="1090"/>
                        </a:lnSpc>
                        <a:spcBef>
                          <a:spcPts val="590"/>
                        </a:spcBef>
                      </a:pPr>
                      <a:r>
                        <a:rPr lang="pt-BR"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Instruções</a:t>
                      </a:r>
                      <a:r>
                        <a:rPr lang="pt-BR"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 </a:t>
                      </a:r>
                      <a:r>
                        <a:rPr lang="pt-BR"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atividade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493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15"/>
                        </a:lnSpc>
                        <a:spcBef>
                          <a:spcPts val="509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Explica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passos.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256540">
                        <a:lnSpc>
                          <a:spcPts val="1090"/>
                        </a:lnSpc>
                        <a:spcBef>
                          <a:spcPts val="5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Reforça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regra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central: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pessoas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recebem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(sem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mostrar)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5ª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é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"artista":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não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vê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nenhuma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peça,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só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partir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ouve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79375">
                        <a:lnSpc>
                          <a:spcPts val="1090"/>
                        </a:lnSpc>
                        <a:spcBef>
                          <a:spcPts val="590"/>
                        </a:spcBef>
                      </a:pP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Formam</a:t>
                      </a:r>
                      <a:r>
                        <a:rPr lang="pt-BR"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grupos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lang="pt-BR"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lang="pt-BR"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escolhem </a:t>
                      </a:r>
                      <a:r>
                        <a:rPr lang="pt-BR"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quem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será</a:t>
                      </a:r>
                      <a:r>
                        <a:rPr lang="pt-BR"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lang="pt-BR"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</a:t>
                      </a:r>
                      <a:r>
                        <a:rPr lang="pt-BR"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lang="pt-BR"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desenha.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493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558800" y="546149"/>
            <a:ext cx="31115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Tempos</a:t>
            </a:r>
            <a:r>
              <a:rPr sz="1500" b="1" spc="-3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5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sz="1500" b="1" spc="-2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500" b="1" spc="-1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movimentos</a:t>
            </a:r>
            <a:endParaRPr sz="1500" dirty="0">
              <a:latin typeface="Plus Jakarta Sans" pitchFamily="2" charset="77"/>
              <a:cs typeface="Plus Jakarta Sans" pitchFamily="2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718682"/>
              </p:ext>
            </p:extLst>
          </p:nvPr>
        </p:nvGraphicFramePr>
        <p:xfrm>
          <a:off x="571500" y="571500"/>
          <a:ext cx="9728200" cy="6202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2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6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9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2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TEMPO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 /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FACILITADORA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460375" algn="ctr">
                        <a:lnSpc>
                          <a:spcPts val="1030"/>
                        </a:lnSpc>
                        <a:spcBef>
                          <a:spcPts val="56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 QUE OS 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PARTICIPANTES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FAZEM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MATERIAIS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5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imagem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286385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Esse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é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só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apresentador.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revelado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participantes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antes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atividade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302260" algn="just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Jogos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1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imagem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já</a:t>
                      </a:r>
                      <a:r>
                        <a:rPr sz="950" spc="-1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impressos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cortados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partes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(1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jogo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por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5)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5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Organização</a:t>
                      </a:r>
                      <a:r>
                        <a:rPr sz="950" b="1" spc="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b="1" spc="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distribuição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332740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Distribui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(exceto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artista)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entrega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folha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branco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caneta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vai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desenhar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257175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Recebem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peças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mostrar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aos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colegas.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Folha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branco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caneta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</a:t>
                      </a:r>
                      <a:r>
                        <a:rPr sz="950" spc="-25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R="7239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10</a:t>
                      </a:r>
                      <a:r>
                        <a:rPr sz="95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523240">
                        <a:lnSpc>
                          <a:spcPts val="1090"/>
                        </a:lnSpc>
                        <a:spcBef>
                          <a:spcPts val="665"/>
                        </a:spcBef>
                      </a:pP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Slide"Vocês</a:t>
                      </a:r>
                      <a:r>
                        <a:rPr sz="950" b="1" spc="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têm</a:t>
                      </a:r>
                      <a:r>
                        <a:rPr sz="950" b="1" spc="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10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minutos"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88900">
                        <a:lnSpc>
                          <a:spcPts val="1090"/>
                        </a:lnSpc>
                        <a:spcBef>
                          <a:spcPts val="66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Circula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entregar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travarem,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devolver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("o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você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consegue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descrever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 que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vê?").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Avisa: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"Faltam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minutos"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perto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fim.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93345" algn="just">
                        <a:lnSpc>
                          <a:spcPts val="1090"/>
                        </a:lnSpc>
                        <a:spcBef>
                          <a:spcPts val="66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descrevem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sua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palavras;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5ª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imagina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completa.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Revelar</a:t>
                      </a:r>
                      <a:r>
                        <a:rPr sz="950" b="1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comparar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420370">
                        <a:lnSpc>
                          <a:spcPts val="1090"/>
                        </a:lnSpc>
                        <a:spcBef>
                          <a:spcPts val="65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Pede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grupo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revelar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peças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juntas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comparar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feito.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156845">
                        <a:lnSpc>
                          <a:spcPts val="1090"/>
                        </a:lnSpc>
                        <a:spcBef>
                          <a:spcPts val="65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Comparam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desenho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imagem real.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545465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Debriefing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(3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perguntas)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91440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perguntas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vez,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respostas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Fecha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ponte: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"isso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tem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nome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visão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sistêmica.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Nenhum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setor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enxerga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todo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sozinho."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387985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Compartilham</a:t>
                      </a:r>
                      <a:r>
                        <a:rPr sz="950" spc="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rapidamente</a:t>
                      </a:r>
                      <a:r>
                        <a:rPr sz="950" spc="4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suas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365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DIMENSÕES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SISTÊMICA</a:t>
                      </a:r>
                      <a:r>
                        <a:rPr sz="100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14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(0:35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0:49)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355600">
                        <a:lnSpc>
                          <a:spcPts val="1090"/>
                        </a:lnSpc>
                        <a:spcBef>
                          <a:spcPts val="63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geral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das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dimensões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5575">
                        <a:lnSpc>
                          <a:spcPts val="1090"/>
                        </a:lnSpc>
                        <a:spcBef>
                          <a:spcPts val="635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Apresenta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rapidamente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nomes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ícones,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aprofundar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ainda.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Ouvem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mapa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geral.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1.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Conexão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4940">
                        <a:lnSpc>
                          <a:spcPts val="1090"/>
                        </a:lnSpc>
                        <a:spcBef>
                          <a:spcPts val="64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definição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"pra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junto"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colhe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respondem.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2.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Profundidade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4940">
                        <a:lnSpc>
                          <a:spcPts val="1090"/>
                        </a:lnSpc>
                        <a:spcBef>
                          <a:spcPts val="65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definição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"pra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junto"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colhe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209550">
                        <a:lnSpc>
                          <a:spcPts val="1090"/>
                        </a:lnSpc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Esse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costuma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gerar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mais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identificação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pouco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mais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espaço.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585470">
                        <a:lnSpc>
                          <a:spcPts val="1090"/>
                        </a:lnSpc>
                        <a:spcBef>
                          <a:spcPts val="655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comentam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problema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recorrente</a:t>
                      </a:r>
                      <a:r>
                        <a:rPr sz="950" spc="-6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real.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3.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Empatia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4940">
                        <a:lnSpc>
                          <a:spcPts val="1090"/>
                        </a:lnSpc>
                        <a:spcBef>
                          <a:spcPts val="64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definição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"pra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junto"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colhe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Respondem,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ou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refletem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silêncio.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674657"/>
              </p:ext>
            </p:extLst>
          </p:nvPr>
        </p:nvGraphicFramePr>
        <p:xfrm>
          <a:off x="571500" y="571500"/>
          <a:ext cx="9728200" cy="5725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2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6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4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948706346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TEMPO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 /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FACILITADORA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460375" algn="ctr">
                        <a:lnSpc>
                          <a:spcPts val="1030"/>
                        </a:lnSpc>
                        <a:spcBef>
                          <a:spcPts val="56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 QUE OS 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PARTICIPANTES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FAZEM</a:t>
                      </a:r>
                      <a:endParaRPr sz="90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97001C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pt-BR" sz="900" b="1" spc="-10" dirty="0">
                          <a:solidFill>
                            <a:srgbClr val="FFFFFF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MATERIAIS</a:t>
                      </a: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00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242570">
                        <a:lnSpc>
                          <a:spcPts val="1090"/>
                        </a:lnSpc>
                        <a:spcBef>
                          <a:spcPts val="66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mais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pessoal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respeita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preferir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responder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só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mesmo,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falar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voz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alta.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0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4.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Comunicação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4940">
                        <a:lnSpc>
                          <a:spcPts val="1090"/>
                        </a:lnSpc>
                        <a:spcBef>
                          <a:spcPts val="57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definição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+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exemplo.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Faz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"pra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pensar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junto"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colhe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respostas.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427355" indent="29845">
                        <a:lnSpc>
                          <a:spcPts val="1090"/>
                        </a:lnSpc>
                        <a:spcBef>
                          <a:spcPts val="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Fechar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bloco: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"essas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coisas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vão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virar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uma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ferramenta</a:t>
                      </a:r>
                      <a:r>
                        <a:rPr sz="950" spc="-5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prática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agora."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respondem.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223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ATIVIDADE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CASE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REAL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31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(0:49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1:20)</a:t>
                      </a:r>
                      <a:r>
                        <a:rPr sz="1000" b="1" spc="2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-</a:t>
                      </a:r>
                      <a:r>
                        <a:rPr sz="1000" b="1" spc="2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VER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PONTO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ATENÇÃO</a:t>
                      </a:r>
                      <a:r>
                        <a:rPr sz="1000" b="1" spc="-1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5397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326390">
                        <a:lnSpc>
                          <a:spcPts val="1090"/>
                        </a:lnSpc>
                        <a:spcBef>
                          <a:spcPts val="630"/>
                        </a:spcBef>
                      </a:pP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Slide"Case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real,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seu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205740">
                        <a:lnSpc>
                          <a:spcPts val="1090"/>
                        </a:lnSpc>
                        <a:spcBef>
                          <a:spcPts val="63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Explica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passos.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pensar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num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pequeno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real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atrito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áreas.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287020">
                        <a:lnSpc>
                          <a:spcPts val="1090"/>
                        </a:lnSpc>
                        <a:spcBef>
                          <a:spcPts val="63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Pensam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num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caso.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Formam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trios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6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escolhem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trabalhar.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985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372110">
                        <a:lnSpc>
                          <a:spcPts val="1090"/>
                        </a:lnSpc>
                        <a:spcBef>
                          <a:spcPts val="64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Visão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Sistêmica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49225">
                        <a:lnSpc>
                          <a:spcPts val="1090"/>
                        </a:lnSpc>
                        <a:spcBef>
                          <a:spcPts val="64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Projeta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referência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entrega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versão impressa.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Explica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leitura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cima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baixo: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 marR="259079">
                        <a:lnSpc>
                          <a:spcPts val="1090"/>
                        </a:lnSpc>
                        <a:spcBef>
                          <a:spcPts val="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→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porquês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(pode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parar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antes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do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5º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causa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já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ficar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clara)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→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lentes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→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ação.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314325">
                        <a:lnSpc>
                          <a:spcPts val="1090"/>
                        </a:lnSpc>
                        <a:spcBef>
                          <a:spcPts val="64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Acompanham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explicação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6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canvas</a:t>
                      </a:r>
                      <a:r>
                        <a:rPr sz="950" spc="-4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impresso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4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mãos.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255270">
                        <a:lnSpc>
                          <a:spcPts val="1090"/>
                        </a:lnSpc>
                        <a:spcBef>
                          <a:spcPts val="640"/>
                        </a:spcBef>
                      </a:pP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impresso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A3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lang="pt-BR" sz="95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</a:t>
                      </a:r>
                      <a:r>
                        <a:rPr lang="pt-BR" sz="950" spc="-25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por </a:t>
                      </a:r>
                      <a:r>
                        <a:rPr lang="pt-BR" sz="950" spc="-2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trio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128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R="7239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18</a:t>
                      </a:r>
                      <a:r>
                        <a:rPr sz="95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523240">
                        <a:lnSpc>
                          <a:spcPts val="1090"/>
                        </a:lnSpc>
                        <a:spcBef>
                          <a:spcPts val="635"/>
                        </a:spcBef>
                      </a:pP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Slide"Vocês</a:t>
                      </a:r>
                      <a:r>
                        <a:rPr sz="950" b="1" spc="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têm</a:t>
                      </a:r>
                      <a:r>
                        <a:rPr sz="950" b="1" spc="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18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minutos"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54940">
                        <a:lnSpc>
                          <a:spcPts val="1090"/>
                        </a:lnSpc>
                        <a:spcBef>
                          <a:spcPts val="63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Circula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entre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trios.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travarem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nos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porquês,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ajuda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pergunta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("e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você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acha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isso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aconteceu?")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,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nunca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resposta</a:t>
                      </a:r>
                      <a:r>
                        <a:rPr sz="950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pronta.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Avisa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"faltam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min"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depois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"faltam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min".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106680">
                        <a:lnSpc>
                          <a:spcPts val="1090"/>
                        </a:lnSpc>
                        <a:spcBef>
                          <a:spcPts val="635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Preenchem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trio: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caso,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5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porquês,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lentes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ação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final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nome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quem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avisar.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pt-BR" sz="950" spc="-1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Canetas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048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3565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6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84455">
                        <a:lnSpc>
                          <a:spcPts val="1090"/>
                        </a:lnSpc>
                        <a:spcBef>
                          <a:spcPts val="62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Debriefing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—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"Vamos compartilhar</a:t>
                      </a:r>
                      <a:r>
                        <a:rPr sz="950" b="1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alguns</a:t>
                      </a:r>
                      <a:r>
                        <a:rPr sz="950" b="1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casos"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65735">
                        <a:lnSpc>
                          <a:spcPts val="1090"/>
                        </a:lnSpc>
                        <a:spcBef>
                          <a:spcPts val="62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Pede que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trios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compartilhem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rapidamente</a:t>
                      </a:r>
                      <a:r>
                        <a:rPr sz="950" spc="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(foco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ação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final,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não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inteiro).</a:t>
                      </a:r>
                      <a:r>
                        <a:rPr sz="950" b="1" spc="-1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Fecha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amarrando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dia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inteiro.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292100">
                        <a:lnSpc>
                          <a:spcPts val="1090"/>
                        </a:lnSpc>
                        <a:spcBef>
                          <a:spcPts val="620"/>
                        </a:spcBef>
                      </a:pP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2-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3 trios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compartilham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em ~1 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cada.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9215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365">
                <a:tc gridSpan="5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BLOCO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6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·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COMPROMISSO</a:t>
                      </a:r>
                      <a:r>
                        <a:rPr sz="100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FECHAMENTO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100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r>
                        <a:rPr sz="1000" b="1" spc="23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(1:20</a:t>
                      </a:r>
                      <a:r>
                        <a:rPr sz="100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100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–</a:t>
                      </a:r>
                      <a:r>
                        <a:rPr sz="1000" b="1" spc="-10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1:24)</a:t>
                      </a:r>
                      <a:endParaRPr sz="100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  <a:solidFill>
                      <a:srgbClr val="F6AD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100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R="13271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4</a:t>
                      </a:r>
                      <a:r>
                        <a:rPr sz="950" b="1" spc="-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97001C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min</a:t>
                      </a:r>
                      <a:endParaRPr sz="950" dirty="0">
                        <a:solidFill>
                          <a:srgbClr val="97001C"/>
                        </a:solidFill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52400">
                        <a:lnSpc>
                          <a:spcPts val="1090"/>
                        </a:lnSpc>
                        <a:spcBef>
                          <a:spcPts val="600"/>
                        </a:spcBef>
                      </a:pP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Slide"Meu</a:t>
                      </a:r>
                      <a:r>
                        <a:rPr sz="950" b="1" spc="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compromisso</a:t>
                      </a:r>
                      <a:r>
                        <a:rPr sz="950" b="1" spc="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partir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hoje"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248920">
                        <a:lnSpc>
                          <a:spcPts val="1090"/>
                        </a:lnSpc>
                        <a:spcBef>
                          <a:spcPts val="60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Reforça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que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ação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já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está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escrita</a:t>
                      </a:r>
                      <a:r>
                        <a:rPr sz="950" b="1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950" b="1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não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é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preciso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escrever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mais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nada.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Lê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frase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final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devagar.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Agradece</a:t>
                      </a:r>
                      <a:r>
                        <a:rPr sz="950" b="1" spc="-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b="1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e</a:t>
                      </a:r>
                      <a:r>
                        <a:rPr sz="950" b="1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encerra.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marR="167005">
                        <a:lnSpc>
                          <a:spcPts val="1090"/>
                        </a:lnSpc>
                        <a:spcBef>
                          <a:spcPts val="600"/>
                        </a:spcBef>
                      </a:pP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Guardam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canvas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para</a:t>
                      </a:r>
                      <a:r>
                        <a:rPr sz="950" spc="-2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usar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de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2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novo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quando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um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caso</a:t>
                      </a:r>
                      <a:r>
                        <a:rPr sz="950" spc="-35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parecido</a:t>
                      </a:r>
                      <a:r>
                        <a:rPr sz="950" spc="-3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 </a:t>
                      </a:r>
                      <a:r>
                        <a:rPr sz="950" spc="-10" dirty="0">
                          <a:solidFill>
                            <a:srgbClr val="1B2937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aparecer.</a:t>
                      </a:r>
                      <a:endParaRPr sz="95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DDE3E7"/>
                      </a:solidFill>
                      <a:prstDash val="solid"/>
                    </a:lnL>
                    <a:lnR w="12700">
                      <a:solidFill>
                        <a:srgbClr val="DDE3E7"/>
                      </a:solidFill>
                      <a:prstDash val="solid"/>
                    </a:lnR>
                    <a:lnT w="12700">
                      <a:solidFill>
                        <a:srgbClr val="DDE3E7"/>
                      </a:solidFill>
                      <a:prstDash val="soli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pt-BR" sz="950" dirty="0">
                          <a:solidFill>
                            <a:srgbClr val="5B6A78"/>
                          </a:solidFill>
                          <a:latin typeface="Plus Jakarta Sans" pitchFamily="2" charset="77"/>
                          <a:cs typeface="Plus Jakarta Sans" pitchFamily="2" charset="77"/>
                        </a:rPr>
                        <a:t>—</a:t>
                      </a:r>
                      <a:endParaRPr sz="950" dirty="0">
                        <a:latin typeface="Plus Jakarta Sans" pitchFamily="2" charset="77"/>
                        <a:cs typeface="Plus Jakarta Sans" pitchFamily="2" charset="77"/>
                      </a:endParaRPr>
                    </a:p>
                  </a:txBody>
                  <a:tcPr marL="0" marR="0" marT="66040" marB="0">
                    <a:lnL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DDE3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571500" y="6984023"/>
            <a:ext cx="972820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950" i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Total: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84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minutos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conteúdo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cronometrado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+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~6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minutos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margem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(transições,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imprevistos,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ou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perguntas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renderem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mais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tempo)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=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90</a:t>
            </a:r>
            <a:r>
              <a:rPr sz="9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minutos.</a:t>
            </a:r>
            <a:endParaRPr sz="9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1390</Words>
  <Application>Microsoft Macintosh PowerPoint</Application>
  <PresentationFormat>Personalizar</PresentationFormat>
  <Paragraphs>166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Microsoft Sans Serif</vt:lpstr>
      <vt:lpstr>Plus Jakarta Sans</vt:lpstr>
      <vt:lpstr>Times New Roman</vt:lpstr>
      <vt:lpstr>Office Theme</vt:lpstr>
      <vt:lpstr>Visão Sistêmica na Prática Formação de Primeira Liderança · Hypera — Duração: 90 minutos — Turmas de até 60 pessoas — Aplicadora: Débora Ribeiro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060726. Hypera @ Visão Sistêmica | Plano de Aula.docx</dc:title>
  <cp:lastModifiedBy>Fabio M Macarroni</cp:lastModifiedBy>
  <cp:revision>1</cp:revision>
  <dcterms:created xsi:type="dcterms:W3CDTF">2026-08-25T21:16:03Z</dcterms:created>
  <dcterms:modified xsi:type="dcterms:W3CDTF">2026-08-25T22:15:17Z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2026-08-25T00:00:00Z</vt:filetime>
  </property>
  <property fmtid="{D5CDD505-2E9C-101B-9397-08002B2CF9AE}" pid="4" name="Producer">
    <vt:lpwstr>Skia/PDF m154 Google Docs Renderer</vt:lpwstr>
  </property>
  <property fmtid="{D5CDD505-2E9C-101B-9397-08002B2CF9AE}" pid="5" name="LastSaved">
    <vt:filetime>2026-08-25T00:00:00Z</vt:filetime>
  </property>
</Properties>
</file>