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13"/>
  </p:notesMasterIdLst>
  <p:sldIdLst>
    <p:sldId id="267" r:id="rId3"/>
    <p:sldId id="263" r:id="rId4"/>
    <p:sldId id="257" r:id="rId5"/>
    <p:sldId id="258" r:id="rId6"/>
    <p:sldId id="259" r:id="rId7"/>
    <p:sldId id="260" r:id="rId8"/>
    <p:sldId id="264" r:id="rId9"/>
    <p:sldId id="265" r:id="rId10"/>
    <p:sldId id="261" r:id="rId11"/>
    <p:sldId id="266" r:id="rId1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4610"/>
  </p:normalViewPr>
  <p:slideViewPr>
    <p:cSldViewPr snapToGrid="0" snapToObjects="1">
      <p:cViewPr>
        <p:scale>
          <a:sx n="69" d="100"/>
          <a:sy n="69" d="100"/>
        </p:scale>
        <p:origin x="82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330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e51c01b7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e51c01b71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a8931ea996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a8931ea996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">
  <p:cSld name="Slide de título 1 2 2">
    <p:bg>
      <p:bgPr>
        <a:gradFill>
          <a:gsLst>
            <a:gs pos="0">
              <a:srgbClr val="FE4502"/>
            </a:gs>
            <a:gs pos="100000">
              <a:srgbClr val="F78E1A"/>
            </a:gs>
          </a:gsLst>
          <a:lin ang="0" scaled="0"/>
        </a:gra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7671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 1">
  <p:cSld name="Slide de título 1 2 2 1">
    <p:bg>
      <p:bgPr>
        <a:gradFill>
          <a:gsLst>
            <a:gs pos="0">
              <a:srgbClr val="FE4502"/>
            </a:gs>
            <a:gs pos="100000">
              <a:srgbClr val="F78E1A"/>
            </a:gs>
          </a:gsLst>
          <a:lin ang="0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65" name="Google Shape;165;p35" title="Imagem1.png"/>
          <p:cNvPicPr preferRelativeResize="0"/>
          <p:nvPr/>
        </p:nvPicPr>
        <p:blipFill rotWithShape="1">
          <a:blip r:embed="rId2">
            <a:alphaModFix amt="45000"/>
          </a:blip>
          <a:srcRect l="-4853" r="11526" b="44488"/>
          <a:stretch/>
        </p:blipFill>
        <p:spPr>
          <a:xfrm>
            <a:off x="9930225" y="4576525"/>
            <a:ext cx="8357777" cy="5710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328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Slide de título 1 2 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68" name="Google Shape;168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3297" y="9080288"/>
            <a:ext cx="1057725" cy="529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6" title="Imagem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55911" cy="10287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64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8578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1pPr>
            <a:lvl2pPr marL="914400" lvl="1" indent="-41275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2pPr>
            <a:lvl3pPr marL="1371600" lvl="2" indent="-41275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3pPr>
            <a:lvl4pPr marL="1828800" lvl="3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4pPr>
            <a:lvl5pPr marL="2286000" lvl="4" indent="-41275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5pPr>
            <a:lvl6pPr marL="2743200" lvl="5" indent="-41275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6pPr>
            <a:lvl7pPr marL="3200400" lvl="6" indent="-41275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7pPr>
            <a:lvl8pPr marL="3657600" lvl="7" indent="-41275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8pPr>
            <a:lvl9pPr marL="4114800" lvl="8" indent="-41275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9pPr>
          </a:lstStyle>
          <a:p>
            <a:endParaRPr/>
          </a:p>
        </p:txBody>
      </p:sp>
      <p:sp>
        <p:nvSpPr>
          <p:cNvPr id="175" name="Google Shape;175;p3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8231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9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79" name="Google Shape;179;p39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80" name="Google Shape;180;p3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9535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461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1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86" name="Google Shape;186;p41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87" name="Google Shape;187;p4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460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2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1pPr>
            <a:lvl2pPr lvl="1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2pPr>
            <a:lvl3pPr lvl="2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3pPr>
            <a:lvl4pPr lvl="3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4pPr>
            <a:lvl5pPr lvl="4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5pPr>
            <a:lvl6pPr lvl="5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6pPr>
            <a:lvl7pPr lvl="6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7pPr>
            <a:lvl8pPr lvl="7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8pPr>
            <a:lvl9pPr lvl="8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9pPr>
          </a:lstStyle>
          <a:p>
            <a:endParaRPr/>
          </a:p>
        </p:txBody>
      </p:sp>
      <p:sp>
        <p:nvSpPr>
          <p:cNvPr id="190" name="Google Shape;190;p4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423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3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6650" tIns="186650" rIns="186650" bIns="186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3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endParaRPr/>
          </a:p>
        </p:txBody>
      </p:sp>
      <p:sp>
        <p:nvSpPr>
          <p:cNvPr id="194" name="Google Shape;194;p43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95" name="Google Shape;195;p43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marL="457200" lvl="0" indent="-4635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Char char="●"/>
              <a:defRPr>
                <a:solidFill>
                  <a:schemeClr val="dk1"/>
                </a:solidFill>
              </a:defRPr>
            </a:lvl1pPr>
            <a:lvl2pPr marL="914400" lvl="1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○"/>
              <a:defRPr>
                <a:solidFill>
                  <a:schemeClr val="dk1"/>
                </a:solidFill>
              </a:defRPr>
            </a:lvl2pPr>
            <a:lvl3pPr marL="1371600" lvl="2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■"/>
              <a:defRPr>
                <a:solidFill>
                  <a:schemeClr val="dk1"/>
                </a:solidFill>
              </a:defRPr>
            </a:lvl3pPr>
            <a:lvl4pPr marL="1828800" lvl="3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  <a:defRPr>
                <a:solidFill>
                  <a:schemeClr val="dk1"/>
                </a:solidFill>
              </a:defRPr>
            </a:lvl4pPr>
            <a:lvl5pPr marL="2286000" lvl="4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○"/>
              <a:defRPr>
                <a:solidFill>
                  <a:schemeClr val="dk1"/>
                </a:solidFill>
              </a:defRPr>
            </a:lvl5pPr>
            <a:lvl6pPr marL="2743200" lvl="5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■"/>
              <a:defRPr>
                <a:solidFill>
                  <a:schemeClr val="dk1"/>
                </a:solidFill>
              </a:defRPr>
            </a:lvl6pPr>
            <a:lvl7pPr marL="3200400" lvl="6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  <a:defRPr>
                <a:solidFill>
                  <a:schemeClr val="dk1"/>
                </a:solidFill>
              </a:defRPr>
            </a:lvl7pPr>
            <a:lvl8pPr marL="3657600" lvl="7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○"/>
              <a:defRPr>
                <a:solidFill>
                  <a:schemeClr val="dk1"/>
                </a:solidFill>
              </a:defRPr>
            </a:lvl8pPr>
            <a:lvl9pPr marL="4114800" lvl="8" indent="-412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4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298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 1">
  <p:cSld name="Slide de título 1 2 2 1">
    <p:bg>
      <p:bgPr>
        <a:gradFill>
          <a:gsLst>
            <a:gs pos="0">
              <a:srgbClr val="FE4502"/>
            </a:gs>
            <a:gs pos="100000">
              <a:srgbClr val="F78E1A"/>
            </a:gs>
          </a:gsLst>
          <a:lin ang="0" scaled="0"/>
        </a:gra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65" name="Google Shape;165;p35" title="Imagem1.png"/>
          <p:cNvPicPr preferRelativeResize="0"/>
          <p:nvPr/>
        </p:nvPicPr>
        <p:blipFill rotWithShape="1">
          <a:blip r:embed="rId2">
            <a:alphaModFix amt="45000"/>
          </a:blip>
          <a:srcRect l="-4853" r="11526" b="44488"/>
          <a:stretch/>
        </p:blipFill>
        <p:spPr>
          <a:xfrm>
            <a:off x="9930225" y="4576525"/>
            <a:ext cx="8357777" cy="5710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130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4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</a:lstStyle>
          <a:p>
            <a:endParaRPr/>
          </a:p>
        </p:txBody>
      </p:sp>
      <p:sp>
        <p:nvSpPr>
          <p:cNvPr id="199" name="Google Shape;199;p4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417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5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6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600"/>
              <a:buNone/>
              <a:defRPr sz="24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45"/>
          <p:cNvSpPr txBox="1">
            <a:spLocks noGrp="1"/>
          </p:cNvSpPr>
          <p:nvPr>
            <p:ph type="body" idx="1"/>
          </p:nvPr>
        </p:nvSpPr>
        <p:spPr>
          <a:xfrm>
            <a:off x="691900" y="6277050"/>
            <a:ext cx="17041200" cy="26016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 algn="ctr"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1pPr>
            <a:lvl2pPr marL="914400" lvl="1" indent="-412750" algn="ctr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2pPr>
            <a:lvl3pPr marL="1371600" lvl="2" indent="-412750" algn="ctr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3pPr>
            <a:lvl4pPr marL="1828800" lvl="3" indent="-412750" algn="ctr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4pPr>
            <a:lvl5pPr marL="2286000" lvl="4" indent="-412750" algn="ctr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5pPr>
            <a:lvl6pPr marL="2743200" lvl="5" indent="-412750" algn="ctr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6pPr>
            <a:lvl7pPr marL="3200400" lvl="6" indent="-412750" algn="ctr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7pPr>
            <a:lvl8pPr marL="3657600" lvl="7" indent="-412750" algn="ctr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8pPr>
            <a:lvl9pPr marL="4114800" lvl="8" indent="-412750" algn="ctr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9pPr>
          </a:lstStyle>
          <a:p>
            <a:endParaRPr/>
          </a:p>
        </p:txBody>
      </p:sp>
      <p:sp>
        <p:nvSpPr>
          <p:cNvPr id="203" name="Google Shape;203;p4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6470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0516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3">
  <p:cSld name="Cabeçalho de seção 3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1743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 1">
  <p:cSld name="Layout personalizado 1 1 1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8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7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92120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 column text 1 1">
    <p:bg>
      <p:bgPr>
        <a:solidFill>
          <a:srgbClr val="F7F7F7">
            <a:alpha val="96080"/>
          </a:srgbClr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9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9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Poppins"/>
              <a:buNone/>
              <a:defRPr sz="5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9pPr>
          </a:lstStyle>
          <a:p>
            <a:endParaRPr/>
          </a:p>
        </p:txBody>
      </p:sp>
      <p:sp>
        <p:nvSpPr>
          <p:cNvPr id="213" name="Google Shape;213;p49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600"/>
            </a:lvl1pPr>
            <a:lvl2pPr marL="914400" lvl="1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2pPr>
            <a:lvl3pPr marL="1371600" lvl="2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■"/>
              <a:defRPr sz="2600"/>
            </a:lvl3pPr>
            <a:lvl4pPr marL="1828800" lvl="3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●"/>
              <a:defRPr sz="2600"/>
            </a:lvl4pPr>
            <a:lvl5pPr marL="2286000" lvl="4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5pPr>
            <a:lvl6pPr marL="2743200" lvl="5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■"/>
              <a:defRPr sz="2600"/>
            </a:lvl6pPr>
            <a:lvl7pPr marL="3200400" lvl="6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●"/>
              <a:defRPr sz="2600"/>
            </a:lvl7pPr>
            <a:lvl8pPr marL="3657600" lvl="7" indent="-3429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8pPr>
            <a:lvl9pPr marL="4114800" lvl="8" indent="-3429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1800"/>
              <a:buChar char="■"/>
              <a:defRPr sz="2600"/>
            </a:lvl9pPr>
          </a:lstStyle>
          <a:p>
            <a:endParaRPr/>
          </a:p>
        </p:txBody>
      </p:sp>
      <p:pic>
        <p:nvPicPr>
          <p:cNvPr id="214" name="Google Shape;21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3199" y="9137997"/>
            <a:ext cx="768020" cy="767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980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 1 2">
  <p:cSld name="Conteúdo com Legenda 1 2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50"/>
          <p:cNvPicPr preferRelativeResize="0"/>
          <p:nvPr/>
        </p:nvPicPr>
        <p:blipFill rotWithShape="1">
          <a:blip r:embed="rId2">
            <a:alphaModFix/>
          </a:blip>
          <a:srcRect t="3470" b="67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50"/>
          <p:cNvSpPr txBox="1">
            <a:spLocks noGrp="1"/>
          </p:cNvSpPr>
          <p:nvPr>
            <p:ph type="sldNum" idx="12"/>
          </p:nvPr>
        </p:nvSpPr>
        <p:spPr>
          <a:xfrm>
            <a:off x="12915772" y="9535005"/>
            <a:ext cx="41148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50" tIns="72550" rIns="145150" bIns="72550" anchor="t" anchorCtr="0">
            <a:normAutofit lnSpcReduction="10000"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50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78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">
  <p:cSld name="Slide de título 4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/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2000">
                <a:solidFill>
                  <a:srgbClr val="EFEFEF"/>
                </a:solidFill>
              </a:rPr>
              <a:t>‹nº›</a:t>
            </a:fld>
            <a:endParaRPr sz="2000">
              <a:solidFill>
                <a:srgbClr val="EFEFEF"/>
              </a:solidFill>
            </a:endParaRPr>
          </a:p>
        </p:txBody>
      </p:sp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6424550" y="1181400"/>
            <a:ext cx="10394700" cy="14721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Poppins Medium"/>
              <a:buNone/>
              <a:defRPr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>
            <a:off x="6424550" y="3091500"/>
            <a:ext cx="5450100" cy="60141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33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body" idx="2"/>
          </p:nvPr>
        </p:nvSpPr>
        <p:spPr>
          <a:xfrm>
            <a:off x="11874538" y="3091500"/>
            <a:ext cx="5450100" cy="60141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38150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33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55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Slide de título 3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9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9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508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 1">
  <p:cSld name="Slide de título 3 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0"/>
          <p:cNvSpPr/>
          <p:nvPr/>
        </p:nvSpPr>
        <p:spPr>
          <a:xfrm>
            <a:off x="0" y="-28850"/>
            <a:ext cx="18288000" cy="517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3350" tIns="93350" rIns="93350" bIns="93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01467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Slide de título 2">
    <p:bg>
      <p:bgPr>
        <a:gradFill>
          <a:gsLst>
            <a:gs pos="0">
              <a:srgbClr val="FE4502"/>
            </a:gs>
            <a:gs pos="100000">
              <a:srgbClr val="F78E1A"/>
            </a:gs>
          </a:gsLst>
          <a:lin ang="0" scaled="0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52" name="Google Shape;152;p3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3" name="Google Shape;153;p31"/>
          <p:cNvSpPr/>
          <p:nvPr/>
        </p:nvSpPr>
        <p:spPr>
          <a:xfrm>
            <a:off x="623400" y="640050"/>
            <a:ext cx="17041200" cy="900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3350" tIns="93350" rIns="93350" bIns="93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" name="Google Shape;154;p31"/>
          <p:cNvSpPr txBox="1"/>
          <p:nvPr/>
        </p:nvSpPr>
        <p:spPr>
          <a:xfrm>
            <a:off x="694350" y="204450"/>
            <a:ext cx="16899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CCCCCC"/>
                </a:solidFill>
                <a:latin typeface="Heebo"/>
                <a:ea typeface="Heebo"/>
                <a:cs typeface="Heebo"/>
                <a:sym typeface="Heebo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1500">
              <a:solidFill>
                <a:srgbClr val="CCCCCC"/>
              </a:solidFill>
              <a:latin typeface="Heebo"/>
              <a:ea typeface="Heebo"/>
              <a:cs typeface="Heebo"/>
              <a:sym typeface="Heebo"/>
            </a:endParaRPr>
          </a:p>
        </p:txBody>
      </p:sp>
      <p:sp>
        <p:nvSpPr>
          <p:cNvPr id="155" name="Google Shape;155;p31"/>
          <p:cNvSpPr txBox="1"/>
          <p:nvPr/>
        </p:nvSpPr>
        <p:spPr>
          <a:xfrm>
            <a:off x="694350" y="9682350"/>
            <a:ext cx="16899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CCCCCC"/>
                </a:solidFill>
                <a:latin typeface="Heebo"/>
                <a:ea typeface="Heebo"/>
                <a:cs typeface="Heebo"/>
                <a:sym typeface="Heebo"/>
              </a:rPr>
              <a:t>Exercício ✱ Exercício ✱ Exercício ✱ Exercício ✱ Exercício ✱ Exercício ✱ Exercício ✱ Exercício ✱ Exercício ✱ Exercício ✱ Exercício ✱ Exercício ✱ Exercício ✱ Exercício ✱ Exercício ✱ Exercício </a:t>
            </a:r>
            <a:endParaRPr sz="1500">
              <a:solidFill>
                <a:srgbClr val="CCCCCC"/>
              </a:solidFill>
              <a:latin typeface="Heebo"/>
              <a:ea typeface="Heebo"/>
              <a:cs typeface="Heebo"/>
              <a:sym typeface="Heebo"/>
            </a:endParaRPr>
          </a:p>
        </p:txBody>
      </p:sp>
    </p:spTree>
    <p:extLst>
      <p:ext uri="{BB962C8B-B14F-4D97-AF65-F5344CB8AC3E}">
        <p14:creationId xmlns:p14="http://schemas.microsoft.com/office/powerpoint/2010/main" val="75098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600"/>
              <a:buNone/>
              <a:defRPr sz="10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3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59" name="Google Shape;159;p3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840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">
  <p:cSld name="Slide de título 1 2"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25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94900"/>
          </a:srgbClr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ebo"/>
              <a:buNone/>
              <a:defRPr sz="5700" b="1">
                <a:solidFill>
                  <a:schemeClr val="dk2"/>
                </a:solidFill>
                <a:latin typeface="Heebo"/>
                <a:ea typeface="Heebo"/>
                <a:cs typeface="Heebo"/>
                <a:sym typeface="Heeb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Helvetica Neue"/>
              <a:buNone/>
              <a:defRPr sz="57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Font typeface="Heebo"/>
              <a:buChar char="●"/>
              <a:defRPr sz="3700">
                <a:latin typeface="Heebo"/>
                <a:ea typeface="Heebo"/>
                <a:cs typeface="Heebo"/>
                <a:sym typeface="Heebo"/>
              </a:defRPr>
            </a:lvl1pPr>
            <a:lvl2pPr marL="914400" lvl="1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○"/>
              <a:defRPr sz="2900">
                <a:latin typeface="Heebo"/>
                <a:ea typeface="Heebo"/>
                <a:cs typeface="Heebo"/>
                <a:sym typeface="Heebo"/>
              </a:defRPr>
            </a:lvl2pPr>
            <a:lvl3pPr marL="1371600" lvl="2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■"/>
              <a:defRPr sz="2900">
                <a:latin typeface="Heebo"/>
                <a:ea typeface="Heebo"/>
                <a:cs typeface="Heebo"/>
                <a:sym typeface="Heebo"/>
              </a:defRPr>
            </a:lvl3pPr>
            <a:lvl4pPr marL="1828800" lvl="3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●"/>
              <a:defRPr sz="2900">
                <a:latin typeface="Heebo"/>
                <a:ea typeface="Heebo"/>
                <a:cs typeface="Heebo"/>
                <a:sym typeface="Heebo"/>
              </a:defRPr>
            </a:lvl4pPr>
            <a:lvl5pPr marL="2286000" lvl="4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○"/>
              <a:defRPr sz="2900">
                <a:latin typeface="Heebo"/>
                <a:ea typeface="Heebo"/>
                <a:cs typeface="Heebo"/>
                <a:sym typeface="Heebo"/>
              </a:defRPr>
            </a:lvl5pPr>
            <a:lvl6pPr marL="2743200" lvl="5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■"/>
              <a:defRPr sz="2900">
                <a:latin typeface="Heebo"/>
                <a:ea typeface="Heebo"/>
                <a:cs typeface="Heebo"/>
                <a:sym typeface="Heebo"/>
              </a:defRPr>
            </a:lvl6pPr>
            <a:lvl7pPr marL="3200400" lvl="6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●"/>
              <a:defRPr sz="2900">
                <a:latin typeface="Heebo"/>
                <a:ea typeface="Heebo"/>
                <a:cs typeface="Heebo"/>
                <a:sym typeface="Heebo"/>
              </a:defRPr>
            </a:lvl7pPr>
            <a:lvl8pPr marL="3657600" lvl="7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○"/>
              <a:defRPr sz="2900">
                <a:latin typeface="Heebo"/>
                <a:ea typeface="Heebo"/>
                <a:cs typeface="Heebo"/>
                <a:sym typeface="Heebo"/>
              </a:defRPr>
            </a:lvl8pPr>
            <a:lvl9pPr marL="4114800" lvl="8" indent="-412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Heebo"/>
              <a:buChar char="■"/>
              <a:defRPr sz="2900">
                <a:latin typeface="Heebo"/>
                <a:ea typeface="Heebo"/>
                <a:cs typeface="Heebo"/>
                <a:sym typeface="Heebo"/>
              </a:defRPr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71474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0F1950-DC5F-7E8D-1083-7F909369B3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01" t="18494" r="12985" b="12181"/>
          <a:stretch>
            <a:fillRect/>
          </a:stretch>
        </p:blipFill>
        <p:spPr>
          <a:xfrm>
            <a:off x="-141017" y="-86422"/>
            <a:ext cx="18570033" cy="1045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75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0"/>
          <p:cNvSpPr/>
          <p:nvPr/>
        </p:nvSpPr>
        <p:spPr>
          <a:xfrm>
            <a:off x="10163350" y="2534300"/>
            <a:ext cx="6760800" cy="6760800"/>
          </a:xfrm>
          <a:prstGeom prst="ellipse">
            <a:avLst/>
          </a:prstGeom>
          <a:gradFill>
            <a:gsLst>
              <a:gs pos="0">
                <a:srgbClr val="CC0000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C2128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83" name="Google Shape;483;p60" title="Banco de Imagens _ 1 - 2026-04-22T120244.674.png"/>
          <p:cNvPicPr preferRelativeResize="0"/>
          <p:nvPr/>
        </p:nvPicPr>
        <p:blipFill rotWithShape="1">
          <a:blip r:embed="rId3">
            <a:alphaModFix/>
          </a:blip>
          <a:srcRect l="59220" r="7545"/>
          <a:stretch/>
        </p:blipFill>
        <p:spPr>
          <a:xfrm>
            <a:off x="10846250" y="64588"/>
            <a:ext cx="6077901" cy="10287026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60"/>
          <p:cNvSpPr/>
          <p:nvPr/>
        </p:nvSpPr>
        <p:spPr>
          <a:xfrm>
            <a:off x="838350" y="1016600"/>
            <a:ext cx="8454900" cy="524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300" b="0" i="0" u="none" strike="noStrike" kern="0" cap="none" spc="0" normalizeH="0" baseline="0" noProof="0" dirty="0">
                <a:ln>
                  <a:noFill/>
                </a:ln>
                <a:solidFill>
                  <a:srgbClr val="1C212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Desenvolvimento de talentos KOF BR</a:t>
            </a: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1C2128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5" name="Google Shape;485;p60" title="Imagem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36040">
            <a:off x="13121399" y="290300"/>
            <a:ext cx="396850" cy="4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60" title="Imagem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44391">
            <a:off x="14775799" y="7778075"/>
            <a:ext cx="396850" cy="4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60" title="Imagem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9401200"/>
            <a:ext cx="36004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0" title="Imagem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450" y="9401188"/>
            <a:ext cx="36004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0" title="Desenvolvimento de talentos KOF BR (1).png"/>
          <p:cNvPicPr preferRelativeResize="0"/>
          <p:nvPr/>
        </p:nvPicPr>
        <p:blipFill rotWithShape="1">
          <a:blip r:embed="rId6">
            <a:alphaModFix/>
          </a:blip>
          <a:srcRect t="85024" b="4990"/>
          <a:stretch/>
        </p:blipFill>
        <p:spPr>
          <a:xfrm>
            <a:off x="0" y="8373950"/>
            <a:ext cx="6760901" cy="102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60" title="FEMSA_069_Protagonize_Lettering_02 (1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1300" y="3858976"/>
            <a:ext cx="8107421" cy="198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C1B2D402-6FFC-4863-6D1C-39D519152FA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9" name="object 3">
              <a:extLst>
                <a:ext uri="{FF2B5EF4-FFF2-40B4-BE49-F238E27FC236}">
                  <a16:creationId xmlns:a16="http://schemas.microsoft.com/office/drawing/2014/main" id="{EB65F856-37BE-BBD9-E729-90702A21B8E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10" name="object 4">
              <a:extLst>
                <a:ext uri="{FF2B5EF4-FFF2-40B4-BE49-F238E27FC236}">
                  <a16:creationId xmlns:a16="http://schemas.microsoft.com/office/drawing/2014/main" id="{96FB39C6-E7A5-FA75-68E9-8722E218F4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2225" y="0"/>
              <a:ext cx="8955774" cy="6068628"/>
            </a:xfrm>
            <a:prstGeom prst="rect">
              <a:avLst/>
            </a:prstGeom>
          </p:spPr>
        </p:pic>
        <p:pic>
          <p:nvPicPr>
            <p:cNvPr id="11" name="object 5">
              <a:extLst>
                <a:ext uri="{FF2B5EF4-FFF2-40B4-BE49-F238E27FC236}">
                  <a16:creationId xmlns:a16="http://schemas.microsoft.com/office/drawing/2014/main" id="{0A2C3715-D699-FB7F-3B51-1ABB142CE39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9499" y="5836500"/>
              <a:ext cx="16844645" cy="4450499"/>
            </a:xfrm>
            <a:prstGeom prst="rect">
              <a:avLst/>
            </a:prstGeom>
          </p:spPr>
        </p:pic>
      </p:grpSp>
      <p:sp>
        <p:nvSpPr>
          <p:cNvPr id="3" name="Shape 0">
            <a:extLst>
              <a:ext uri="{FF2B5EF4-FFF2-40B4-BE49-F238E27FC236}">
                <a16:creationId xmlns:a16="http://schemas.microsoft.com/office/drawing/2014/main" id="{9F0132E8-F336-F2DB-A0F6-53D17E636CDF}"/>
              </a:ext>
            </a:extLst>
          </p:cNvPr>
          <p:cNvSpPr/>
          <p:nvPr/>
        </p:nvSpPr>
        <p:spPr>
          <a:xfrm>
            <a:off x="1220098" y="476573"/>
            <a:ext cx="6790099" cy="438956"/>
          </a:xfrm>
          <a:prstGeom prst="roundRect">
            <a:avLst>
              <a:gd name="adj" fmla="val 50000"/>
            </a:avLst>
          </a:prstGeom>
          <a:solidFill>
            <a:srgbClr val="FFFFFF">
              <a:alpha val="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769C182-4847-BE52-7C8A-2D95E3D583B1}"/>
              </a:ext>
            </a:extLst>
          </p:cNvPr>
          <p:cNvSpPr txBox="1"/>
          <p:nvPr/>
        </p:nvSpPr>
        <p:spPr>
          <a:xfrm>
            <a:off x="1247532" y="476573"/>
            <a:ext cx="6790099" cy="4389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OnePage Liderança · 2º Gole</a:t>
            </a:r>
            <a:endParaRPr lang="en-US" sz="23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9241D50-FE2D-880F-13F6-10EE8A0DBE7E}"/>
              </a:ext>
            </a:extLst>
          </p:cNvPr>
          <p:cNvSpPr txBox="1"/>
          <p:nvPr/>
        </p:nvSpPr>
        <p:spPr>
          <a:xfrm>
            <a:off x="1247532" y="78220"/>
            <a:ext cx="8084693" cy="5912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Conversas </a:t>
            </a:r>
            <a:r>
              <a:rPr lang="en-US" sz="5400" b="1" dirty="0" err="1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Cruciais</a:t>
            </a:r>
            <a:r>
              <a:rPr lang="en-US" sz="54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</a:t>
            </a:r>
            <a:r>
              <a:rPr lang="en-US" sz="5400" b="1" dirty="0" err="1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Comunicação</a:t>
            </a:r>
            <a:r>
              <a:rPr lang="en-US" sz="54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e </a:t>
            </a:r>
            <a:r>
              <a:rPr lang="en-US" sz="5400" b="1" dirty="0" err="1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Conflitos</a:t>
            </a:r>
            <a:r>
              <a:rPr lang="en-US" sz="8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</a:t>
            </a:r>
          </a:p>
          <a:p>
            <a:pPr marL="0" indent="0">
              <a:lnSpc>
                <a:spcPct val="102000"/>
              </a:lnSpc>
              <a:buNone/>
            </a:pPr>
            <a:endParaRPr lang="en-US" sz="66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Pergunta central: O que acontece quando eu paro de adiar conversas necessárias?</a:t>
            </a:r>
            <a:endParaRPr lang="en-US" sz="11600" dirty="0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D495A48E-9CAF-52CD-B996-281027AEE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9957" y="5099376"/>
            <a:ext cx="4854846" cy="7371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7696" y="576130"/>
            <a:ext cx="2126193" cy="5212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803" y="850477"/>
            <a:ext cx="8230423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ESTUDO DE CASO · ONE PAGE 2</a:t>
            </a:r>
            <a:endParaRPr lang="en-US" sz="1700" dirty="0"/>
          </a:p>
        </p:txBody>
      </p:sp>
      <p:sp>
        <p:nvSpPr>
          <p:cNvPr id="4" name="Text 1"/>
          <p:cNvSpPr txBox="1"/>
          <p:nvPr/>
        </p:nvSpPr>
        <p:spPr>
          <a:xfrm>
            <a:off x="1028803" y="1316868"/>
            <a:ext cx="11796940" cy="1028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100" b="1" kern="0" spc="-8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Todo mundo percebe. Ninguém fala.</a:t>
            </a:r>
            <a:endParaRPr lang="en-US" sz="5100" dirty="0"/>
          </a:p>
        </p:txBody>
      </p:sp>
      <p:sp>
        <p:nvSpPr>
          <p:cNvPr id="5" name="Shape 2"/>
          <p:cNvSpPr/>
          <p:nvPr/>
        </p:nvSpPr>
        <p:spPr>
          <a:xfrm>
            <a:off x="1028803" y="2674887"/>
            <a:ext cx="9807921" cy="6241404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 txBox="1"/>
          <p:nvPr/>
        </p:nvSpPr>
        <p:spPr>
          <a:xfrm>
            <a:off x="1481476" y="3017822"/>
            <a:ext cx="8916292" cy="13717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20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Há algumas semanas, uma pessoa do time vem atrasando uma etapa importante de um processo. O atraso impacta colegas e começa a gerar retrabalho.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1481476" y="4499298"/>
            <a:ext cx="8916292" cy="15089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20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As pessoas comentam entre si: “De novo isso.” “Ela nunca avisa.” “Sempre sobra para alguém.” Nas reuniões, porém, ninguém aborda diretamente o problema.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1481476" y="6200252"/>
            <a:ext cx="8916292" cy="1261998"/>
          </a:xfrm>
          <a:prstGeom prst="roundRect">
            <a:avLst>
              <a:gd name="adj" fmla="val 10870"/>
            </a:avLst>
          </a:prstGeom>
          <a:solidFill>
            <a:srgbClr val="1A21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 txBox="1"/>
          <p:nvPr/>
        </p:nvSpPr>
        <p:spPr>
          <a:xfrm>
            <a:off x="1783258" y="6200252"/>
            <a:ext cx="8312727" cy="1261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i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“Precisamos melhorar nossa comunicação.” “Todo mundo precisa prestar atenção nos prazos.”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1481476" y="7709163"/>
            <a:ext cx="8916292" cy="960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20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pessoa concorda. A reunião termina. Dias depois, o comportamento se repete.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1316832" y="2674887"/>
            <a:ext cx="5939622" cy="6241404"/>
          </a:xfrm>
          <a:prstGeom prst="roundRect">
            <a:avLst>
              <a:gd name="adj" fmla="val 3233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 txBox="1"/>
          <p:nvPr/>
        </p:nvSpPr>
        <p:spPr>
          <a:xfrm>
            <a:off x="11769505" y="3086409"/>
            <a:ext cx="5075428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PARA REFLETIR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1769505" y="3593951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 txBox="1"/>
          <p:nvPr/>
        </p:nvSpPr>
        <p:spPr>
          <a:xfrm>
            <a:off x="11769505" y="3593951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12290765" y="3600811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Qual é o problema real dessa situação?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1769505" y="4444428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 txBox="1"/>
          <p:nvPr/>
        </p:nvSpPr>
        <p:spPr>
          <a:xfrm>
            <a:off x="11769505" y="4444428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5"/>
          <p:cNvSpPr txBox="1"/>
          <p:nvPr/>
        </p:nvSpPr>
        <p:spPr>
          <a:xfrm>
            <a:off x="12290765" y="4471863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as pessoas estão evitando conversar?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1769505" y="5294905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 txBox="1"/>
          <p:nvPr/>
        </p:nvSpPr>
        <p:spPr>
          <a:xfrm>
            <a:off x="11769505" y="5294905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8"/>
          <p:cNvSpPr txBox="1"/>
          <p:nvPr/>
        </p:nvSpPr>
        <p:spPr>
          <a:xfrm>
            <a:off x="12290765" y="5281478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Qual é o custo de manter essa conversa apenas nos bastidores?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11769505" y="6145383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 txBox="1"/>
          <p:nvPr/>
        </p:nvSpPr>
        <p:spPr>
          <a:xfrm>
            <a:off x="11769505" y="6145383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1"/>
          <p:cNvSpPr txBox="1"/>
          <p:nvPr/>
        </p:nvSpPr>
        <p:spPr>
          <a:xfrm>
            <a:off x="12290765" y="6172817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Quais são os fatos e quais são as interpretações?</a:t>
            </a:r>
            <a:endParaRPr lang="en-US" sz="1800" dirty="0"/>
          </a:p>
        </p:txBody>
      </p:sp>
      <p:sp>
        <p:nvSpPr>
          <p:cNvPr id="25" name="Shape 22"/>
          <p:cNvSpPr/>
          <p:nvPr/>
        </p:nvSpPr>
        <p:spPr>
          <a:xfrm>
            <a:off x="11769505" y="6995860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3"/>
          <p:cNvSpPr txBox="1"/>
          <p:nvPr/>
        </p:nvSpPr>
        <p:spPr>
          <a:xfrm>
            <a:off x="11769505" y="6995860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4"/>
          <p:cNvSpPr txBox="1"/>
          <p:nvPr/>
        </p:nvSpPr>
        <p:spPr>
          <a:xfrm>
            <a:off x="12290765" y="7000669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Como essa conversa poderia ser estruturada utilizando o CLARO?</a:t>
            </a:r>
            <a:endParaRPr lang="en-US" sz="1800" dirty="0"/>
          </a:p>
        </p:txBody>
      </p:sp>
      <p:sp>
        <p:nvSpPr>
          <p:cNvPr id="28" name="Shape 25"/>
          <p:cNvSpPr/>
          <p:nvPr/>
        </p:nvSpPr>
        <p:spPr>
          <a:xfrm>
            <a:off x="11769505" y="7846337"/>
            <a:ext cx="356652" cy="356652"/>
          </a:xfrm>
          <a:prstGeom prst="ellipse">
            <a:avLst/>
          </a:prstGeom>
          <a:solidFill>
            <a:srgbClr val="FF3E0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9" name="Text 26"/>
          <p:cNvSpPr txBox="1"/>
          <p:nvPr/>
        </p:nvSpPr>
        <p:spPr>
          <a:xfrm>
            <a:off x="11769505" y="7846337"/>
            <a:ext cx="356652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6</a:t>
            </a:r>
            <a:endParaRPr lang="en-US" sz="1500" dirty="0"/>
          </a:p>
        </p:txBody>
      </p:sp>
      <p:sp>
        <p:nvSpPr>
          <p:cNvPr id="30" name="Text 27"/>
          <p:cNvSpPr txBox="1"/>
          <p:nvPr/>
        </p:nvSpPr>
        <p:spPr>
          <a:xfrm>
            <a:off x="12290765" y="7860054"/>
            <a:ext cx="4595320" cy="8230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precisaria ficar combinado ao final?</a:t>
            </a:r>
            <a:endParaRPr lang="en-US" sz="1800" dirty="0"/>
          </a:p>
        </p:txBody>
      </p:sp>
      <p:sp>
        <p:nvSpPr>
          <p:cNvPr id="31" name="Text 28"/>
          <p:cNvSpPr txBox="1"/>
          <p:nvPr/>
        </p:nvSpPr>
        <p:spPr>
          <a:xfrm>
            <a:off x="1028803" y="9547291"/>
            <a:ext cx="10973897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Protagonize em Campo · Sustentação dos 3 primeiros Goles da Liderança</a:t>
            </a:r>
            <a:endParaRPr lang="en-US" sz="1500" dirty="0"/>
          </a:p>
        </p:txBody>
      </p:sp>
      <p:pic>
        <p:nvPicPr>
          <p:cNvPr id="32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0C5438D-66FE-0D6B-7296-D7E51AE22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1467" y="407424"/>
            <a:ext cx="3248920" cy="40591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7696" y="576130"/>
            <a:ext cx="2126193" cy="5212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803" y="850477"/>
            <a:ext cx="10973897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PROTAGONIZE EM CAMPO · SEU TO-DO DA SEMANA</a:t>
            </a:r>
            <a:endParaRPr lang="en-US" sz="1700" dirty="0"/>
          </a:p>
        </p:txBody>
      </p:sp>
      <p:sp>
        <p:nvSpPr>
          <p:cNvPr id="4" name="Text 1"/>
          <p:cNvSpPr txBox="1"/>
          <p:nvPr/>
        </p:nvSpPr>
        <p:spPr>
          <a:xfrm>
            <a:off x="1028803" y="1316868"/>
            <a:ext cx="12345635" cy="1028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100" b="1" kern="0" spc="-8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Tenha a conversa que você vem adiando</a:t>
            </a:r>
            <a:endParaRPr lang="en-US" sz="5100" dirty="0"/>
          </a:p>
        </p:txBody>
      </p:sp>
      <p:sp>
        <p:nvSpPr>
          <p:cNvPr id="5" name="Text 2"/>
          <p:cNvSpPr txBox="1"/>
          <p:nvPr/>
        </p:nvSpPr>
        <p:spPr>
          <a:xfrm>
            <a:off x="1028803" y="2414257"/>
            <a:ext cx="16227651" cy="1028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100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Identifique uma conversa pequena que você esteja adiando. Pode ser um alinhamento, um pedido, uma discordância ou uma expectativa que precisa ser esclarecida. Antes da conversa, organize: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1028803" y="3731125"/>
            <a:ext cx="16227651" cy="987651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 txBox="1"/>
          <p:nvPr/>
        </p:nvSpPr>
        <p:spPr>
          <a:xfrm>
            <a:off x="1440324" y="3868299"/>
            <a:ext cx="3566517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Contexto</a:t>
            </a:r>
            <a:endParaRPr lang="en-US" sz="2000" dirty="0"/>
          </a:p>
        </p:txBody>
      </p:sp>
      <p:sp>
        <p:nvSpPr>
          <p:cNvPr id="8" name="Text 5"/>
          <p:cNvSpPr txBox="1"/>
          <p:nvPr/>
        </p:nvSpPr>
        <p:spPr>
          <a:xfrm>
            <a:off x="1440324" y="4252385"/>
            <a:ext cx="4663906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Por que precisamos conversar?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652925" y="4389559"/>
            <a:ext cx="10219442" cy="0"/>
          </a:xfrm>
          <a:prstGeom prst="line">
            <a:avLst/>
          </a:prstGeom>
          <a:noFill/>
          <a:ln w="12700">
            <a:solidFill>
              <a:srgbClr val="D9D4CD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1028803" y="4855950"/>
            <a:ext cx="16227651" cy="987651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 txBox="1"/>
          <p:nvPr/>
        </p:nvSpPr>
        <p:spPr>
          <a:xfrm>
            <a:off x="1440324" y="4993123"/>
            <a:ext cx="3566517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Fatos</a:t>
            </a:r>
            <a:endParaRPr lang="en-US" sz="2000" dirty="0"/>
          </a:p>
        </p:txBody>
      </p:sp>
      <p:sp>
        <p:nvSpPr>
          <p:cNvPr id="12" name="Text 9"/>
          <p:cNvSpPr txBox="1"/>
          <p:nvPr/>
        </p:nvSpPr>
        <p:spPr>
          <a:xfrm>
            <a:off x="1440324" y="5377210"/>
            <a:ext cx="4663906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aconteceu de forma objetiva?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652925" y="5514383"/>
            <a:ext cx="10219442" cy="0"/>
          </a:xfrm>
          <a:prstGeom prst="line">
            <a:avLst/>
          </a:prstGeom>
          <a:noFill/>
          <a:ln w="12700">
            <a:solidFill>
              <a:srgbClr val="D9D4CD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1"/>
          <p:cNvSpPr/>
          <p:nvPr/>
        </p:nvSpPr>
        <p:spPr>
          <a:xfrm>
            <a:off x="1028803" y="5980774"/>
            <a:ext cx="16227651" cy="987651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 txBox="1"/>
          <p:nvPr/>
        </p:nvSpPr>
        <p:spPr>
          <a:xfrm>
            <a:off x="1440324" y="6117948"/>
            <a:ext cx="3566517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Expectativa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1440324" y="6502034"/>
            <a:ext cx="4663906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precisa acontecer?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6652925" y="6639208"/>
            <a:ext cx="10219442" cy="0"/>
          </a:xfrm>
          <a:prstGeom prst="line">
            <a:avLst/>
          </a:prstGeom>
          <a:noFill/>
          <a:ln w="12700">
            <a:solidFill>
              <a:srgbClr val="D9D4CD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18" name="Shape 15"/>
          <p:cNvSpPr/>
          <p:nvPr/>
        </p:nvSpPr>
        <p:spPr>
          <a:xfrm>
            <a:off x="1028803" y="7105599"/>
            <a:ext cx="16227651" cy="987651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6"/>
          <p:cNvSpPr txBox="1"/>
          <p:nvPr/>
        </p:nvSpPr>
        <p:spPr>
          <a:xfrm>
            <a:off x="1440324" y="7242772"/>
            <a:ext cx="3566517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Responsabilidades</a:t>
            </a:r>
            <a:endParaRPr lang="en-US" sz="2000" dirty="0"/>
          </a:p>
        </p:txBody>
      </p:sp>
      <p:sp>
        <p:nvSpPr>
          <p:cNvPr id="20" name="Text 17"/>
          <p:cNvSpPr txBox="1"/>
          <p:nvPr/>
        </p:nvSpPr>
        <p:spPr>
          <a:xfrm>
            <a:off x="1440324" y="7626859"/>
            <a:ext cx="4663906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cabe a cada pessoa?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6652925" y="7764032"/>
            <a:ext cx="10219442" cy="0"/>
          </a:xfrm>
          <a:prstGeom prst="line">
            <a:avLst/>
          </a:prstGeom>
          <a:noFill/>
          <a:ln w="12700">
            <a:solidFill>
              <a:srgbClr val="D9D4CD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19"/>
          <p:cNvSpPr/>
          <p:nvPr/>
        </p:nvSpPr>
        <p:spPr>
          <a:xfrm>
            <a:off x="1028803" y="8230423"/>
            <a:ext cx="16227651" cy="987651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 txBox="1"/>
          <p:nvPr/>
        </p:nvSpPr>
        <p:spPr>
          <a:xfrm>
            <a:off x="1440324" y="8367597"/>
            <a:ext cx="3566517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Próximo passo</a:t>
            </a:r>
            <a:endParaRPr lang="en-US" sz="2000" dirty="0"/>
          </a:p>
        </p:txBody>
      </p:sp>
      <p:sp>
        <p:nvSpPr>
          <p:cNvPr id="24" name="Text 21"/>
          <p:cNvSpPr txBox="1"/>
          <p:nvPr/>
        </p:nvSpPr>
        <p:spPr>
          <a:xfrm>
            <a:off x="1440324" y="8751683"/>
            <a:ext cx="4663906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Como seguimos daqui?</a:t>
            </a:r>
            <a:endParaRPr lang="en-US" sz="1700" dirty="0"/>
          </a:p>
        </p:txBody>
      </p:sp>
      <p:sp>
        <p:nvSpPr>
          <p:cNvPr id="25" name="Shape 22"/>
          <p:cNvSpPr/>
          <p:nvPr/>
        </p:nvSpPr>
        <p:spPr>
          <a:xfrm>
            <a:off x="6652925" y="8888857"/>
            <a:ext cx="10219442" cy="0"/>
          </a:xfrm>
          <a:prstGeom prst="line">
            <a:avLst/>
          </a:prstGeom>
          <a:noFill/>
          <a:ln w="12700">
            <a:solidFill>
              <a:srgbClr val="D9D4CD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3"/>
          <p:cNvSpPr txBox="1"/>
          <p:nvPr/>
        </p:nvSpPr>
        <p:spPr>
          <a:xfrm>
            <a:off x="1028803" y="9437552"/>
            <a:ext cx="11728353" cy="576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Traga para o próximo encontro:  </a:t>
            </a:r>
            <a:r>
              <a:rPr lang="en-US" sz="1700" i="1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qual conversa você decidiu ter, o que imaginava que aconteceria e o que realmente aconteceu.</a:t>
            </a:r>
            <a:endParaRPr lang="en-US" sz="1700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728353" y="0"/>
            <a:ext cx="6556904" cy="10288029"/>
          </a:xfrm>
          <a:prstGeom prst="rect">
            <a:avLst/>
          </a:prstGeom>
          <a:solidFill>
            <a:srgbClr val="C8390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1"/>
          <p:cNvSpPr/>
          <p:nvPr/>
        </p:nvSpPr>
        <p:spPr>
          <a:xfrm>
            <a:off x="13100090" y="6694077"/>
            <a:ext cx="4869667" cy="2688605"/>
          </a:xfrm>
          <a:prstGeom prst="roundRect">
            <a:avLst>
              <a:gd name="adj" fmla="val 9184"/>
            </a:avLst>
          </a:prstGeom>
          <a:solidFill>
            <a:srgbClr val="262626"/>
          </a:solidFill>
          <a:ln/>
          <a:effectLst>
            <a:outerShdw blurRad="330200" dist="88900" dir="5400000" algn="bl" rotWithShape="0">
              <a:srgbClr val="000000">
                <a:alpha val="34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0459" y="6735230"/>
            <a:ext cx="576130" cy="57613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511611" y="7133033"/>
            <a:ext cx="4087777" cy="1947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6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Ouça antes do próximo encontro. O compartilhamento abre a sessão: qual conversa você decidiu ter e o que realmente aconteceu.</a:t>
            </a:r>
            <a:endParaRPr lang="en-US" sz="1700" dirty="0"/>
          </a:p>
        </p:txBody>
      </p:sp>
      <p:sp>
        <p:nvSpPr>
          <p:cNvPr id="7" name="Text 3"/>
          <p:cNvSpPr txBox="1"/>
          <p:nvPr/>
        </p:nvSpPr>
        <p:spPr>
          <a:xfrm>
            <a:off x="1097390" y="987651"/>
            <a:ext cx="9602160" cy="3840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PODCAST 2 · CONTEÚDO EM VÍDEO</a:t>
            </a:r>
            <a:endParaRPr lang="en-US" sz="1700" dirty="0"/>
          </a:p>
        </p:txBody>
      </p:sp>
      <p:sp>
        <p:nvSpPr>
          <p:cNvPr id="8" name="Text 4"/>
          <p:cNvSpPr txBox="1"/>
          <p:nvPr/>
        </p:nvSpPr>
        <p:spPr>
          <a:xfrm>
            <a:off x="1097390" y="1399172"/>
            <a:ext cx="10150855" cy="850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kern="0" spc="-12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Toda conversa adiada</a:t>
            </a:r>
            <a:endParaRPr lang="en-US" sz="6000" dirty="0"/>
          </a:p>
        </p:txBody>
      </p:sp>
      <p:sp>
        <p:nvSpPr>
          <p:cNvPr id="9" name="Text 5"/>
          <p:cNvSpPr txBox="1"/>
          <p:nvPr/>
        </p:nvSpPr>
        <p:spPr>
          <a:xfrm>
            <a:off x="1097390" y="2167345"/>
            <a:ext cx="10150855" cy="850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kern="0" spc="-12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cobra juros</a:t>
            </a:r>
            <a:endParaRPr lang="en-US" sz="6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824" y="3456778"/>
            <a:ext cx="411521" cy="411521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700954" y="3429343"/>
            <a:ext cx="7407381" cy="466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Toda conversa adiada cobra juros</a:t>
            </a:r>
            <a:endParaRPr lang="en-US" sz="26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3681" y="3484212"/>
            <a:ext cx="384086" cy="384086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1124824" y="4142646"/>
            <a:ext cx="9272943" cy="0"/>
          </a:xfrm>
          <a:prstGeom prst="line">
            <a:avLst/>
          </a:prstGeom>
          <a:noFill/>
          <a:ln w="31750">
            <a:solidFill>
              <a:srgbClr val="1A21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8"/>
          <p:cNvSpPr/>
          <p:nvPr/>
        </p:nvSpPr>
        <p:spPr>
          <a:xfrm>
            <a:off x="4334689" y="4005473"/>
            <a:ext cx="274347" cy="274347"/>
          </a:xfrm>
          <a:prstGeom prst="ellipse">
            <a:avLst/>
          </a:prstGeom>
          <a:solidFill>
            <a:srgbClr val="1A212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9"/>
          <p:cNvSpPr txBox="1"/>
          <p:nvPr/>
        </p:nvSpPr>
        <p:spPr>
          <a:xfrm>
            <a:off x="1124824" y="4252385"/>
            <a:ext cx="1371737" cy="329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00:00</a:t>
            </a:r>
            <a:endParaRPr lang="en-US" sz="1800" dirty="0"/>
          </a:p>
        </p:txBody>
      </p:sp>
      <p:sp>
        <p:nvSpPr>
          <p:cNvPr id="16" name="Text 10"/>
          <p:cNvSpPr txBox="1"/>
          <p:nvPr/>
        </p:nvSpPr>
        <p:spPr>
          <a:xfrm>
            <a:off x="9080900" y="4252385"/>
            <a:ext cx="1316868" cy="329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definir</a:t>
            </a:r>
            <a:endParaRPr lang="en-US" sz="18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7561" y="4828515"/>
            <a:ext cx="466391" cy="466391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5212" y="4718776"/>
            <a:ext cx="685869" cy="685869"/>
          </a:xfrm>
          <a:prstGeom prst="rect">
            <a:avLst/>
          </a:prstGeom>
        </p:spPr>
      </p:pic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905" y="4718776"/>
            <a:ext cx="685869" cy="685869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4599" y="4828515"/>
            <a:ext cx="466391" cy="466391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2250" y="4828515"/>
            <a:ext cx="466391" cy="466391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1124824" y="5898470"/>
            <a:ext cx="90534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01</a:t>
            </a:r>
            <a:endParaRPr lang="en-US" sz="3600" dirty="0"/>
          </a:p>
        </p:txBody>
      </p:sp>
      <p:sp>
        <p:nvSpPr>
          <p:cNvPr id="23" name="Text 12"/>
          <p:cNvSpPr txBox="1"/>
          <p:nvPr/>
        </p:nvSpPr>
        <p:spPr>
          <a:xfrm>
            <a:off x="2139910" y="5925905"/>
            <a:ext cx="836759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Juros: </a:t>
            </a:r>
            <a:r>
              <a:rPr lang="en-US" sz="23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que se evita hoje cresce depois.</a:t>
            </a:r>
            <a:endParaRPr lang="en-US" sz="2300" dirty="0"/>
          </a:p>
        </p:txBody>
      </p:sp>
      <p:sp>
        <p:nvSpPr>
          <p:cNvPr id="24" name="Text 13"/>
          <p:cNvSpPr txBox="1"/>
          <p:nvPr/>
        </p:nvSpPr>
        <p:spPr>
          <a:xfrm>
            <a:off x="1124824" y="6694077"/>
            <a:ext cx="90534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02</a:t>
            </a:r>
            <a:endParaRPr lang="en-US" sz="3600" dirty="0"/>
          </a:p>
        </p:txBody>
      </p:sp>
      <p:sp>
        <p:nvSpPr>
          <p:cNvPr id="25" name="Text 14"/>
          <p:cNvSpPr txBox="1"/>
          <p:nvPr/>
        </p:nvSpPr>
        <p:spPr>
          <a:xfrm>
            <a:off x="2139910" y="6721512"/>
            <a:ext cx="836759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Interpretação: </a:t>
            </a:r>
            <a:r>
              <a:rPr lang="en-US" sz="23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 cérebro preenche as lacunas.</a:t>
            </a:r>
            <a:endParaRPr lang="en-US" sz="2300" dirty="0"/>
          </a:p>
        </p:txBody>
      </p:sp>
      <p:sp>
        <p:nvSpPr>
          <p:cNvPr id="26" name="Text 15"/>
          <p:cNvSpPr txBox="1"/>
          <p:nvPr/>
        </p:nvSpPr>
        <p:spPr>
          <a:xfrm>
            <a:off x="1124824" y="7489685"/>
            <a:ext cx="90534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03</a:t>
            </a:r>
            <a:endParaRPr lang="en-US" sz="3600" dirty="0"/>
          </a:p>
        </p:txBody>
      </p:sp>
      <p:sp>
        <p:nvSpPr>
          <p:cNvPr id="27" name="Text 16"/>
          <p:cNvSpPr txBox="1"/>
          <p:nvPr/>
        </p:nvSpPr>
        <p:spPr>
          <a:xfrm>
            <a:off x="2139910" y="7517120"/>
            <a:ext cx="8367597" cy="5486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Estrutura: </a:t>
            </a:r>
            <a:r>
              <a:rPr lang="en-US" sz="23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contexto, fatos, expectativa, próximo passo.</a:t>
            </a:r>
            <a:endParaRPr lang="en-US" sz="2300" dirty="0"/>
          </a:p>
        </p:txBody>
      </p:sp>
      <p:sp>
        <p:nvSpPr>
          <p:cNvPr id="28" name="Shape 17"/>
          <p:cNvSpPr/>
          <p:nvPr/>
        </p:nvSpPr>
        <p:spPr>
          <a:xfrm>
            <a:off x="0" y="8367597"/>
            <a:ext cx="11728353" cy="1920432"/>
          </a:xfrm>
          <a:prstGeom prst="rect">
            <a:avLst/>
          </a:prstGeom>
          <a:solidFill>
            <a:srgbClr val="1A2128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4824" y="8696814"/>
            <a:ext cx="493825" cy="493825"/>
          </a:xfrm>
          <a:prstGeom prst="rect">
            <a:avLst/>
          </a:prstGeom>
        </p:spPr>
      </p:pic>
      <p:sp>
        <p:nvSpPr>
          <p:cNvPr id="30" name="Text 18"/>
          <p:cNvSpPr txBox="1"/>
          <p:nvPr/>
        </p:nvSpPr>
        <p:spPr>
          <a:xfrm>
            <a:off x="1124824" y="9327813"/>
            <a:ext cx="4526733" cy="68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Roteiro completo do episódio no próximo slide.</a:t>
            </a:r>
            <a:endParaRPr lang="en-US" sz="2000" dirty="0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426" y="8696814"/>
            <a:ext cx="493825" cy="493825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6337426" y="9327813"/>
            <a:ext cx="4938254" cy="68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Desafio: ter uma conversa adiada nas próximas 48 horas.</a:t>
            </a:r>
            <a:endParaRPr lang="en-US" sz="200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  <p:grpSp>
        <p:nvGrpSpPr>
          <p:cNvPr id="38" name="object 2">
            <a:extLst>
              <a:ext uri="{FF2B5EF4-FFF2-40B4-BE49-F238E27FC236}">
                <a16:creationId xmlns:a16="http://schemas.microsoft.com/office/drawing/2014/main" id="{DF87BEE4-1103-4103-7E8A-CD06591354B3}"/>
              </a:ext>
            </a:extLst>
          </p:cNvPr>
          <p:cNvGrpSpPr/>
          <p:nvPr/>
        </p:nvGrpSpPr>
        <p:grpSpPr>
          <a:xfrm>
            <a:off x="12153591" y="-602271"/>
            <a:ext cx="5711186" cy="7303207"/>
            <a:chOff x="866562" y="0"/>
            <a:chExt cx="8049259" cy="10287000"/>
          </a:xfrm>
        </p:grpSpPr>
        <p:pic>
          <p:nvPicPr>
            <p:cNvPr id="39" name="object 3">
              <a:extLst>
                <a:ext uri="{FF2B5EF4-FFF2-40B4-BE49-F238E27FC236}">
                  <a16:creationId xmlns:a16="http://schemas.microsoft.com/office/drawing/2014/main" id="{454C0490-AACB-C03C-8C73-08A61241F89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1325" y="2639674"/>
              <a:ext cx="8039700" cy="7353900"/>
            </a:xfrm>
            <a:prstGeom prst="rect">
              <a:avLst/>
            </a:prstGeom>
          </p:spPr>
        </p:pic>
        <p:sp>
          <p:nvSpPr>
            <p:cNvPr id="40" name="object 4">
              <a:extLst>
                <a:ext uri="{FF2B5EF4-FFF2-40B4-BE49-F238E27FC236}">
                  <a16:creationId xmlns:a16="http://schemas.microsoft.com/office/drawing/2014/main" id="{7D99D379-FE60-4B94-CA7F-F8FBED3C52CF}"/>
                </a:ext>
              </a:extLst>
            </p:cNvPr>
            <p:cNvSpPr/>
            <p:nvPr/>
          </p:nvSpPr>
          <p:spPr>
            <a:xfrm>
              <a:off x="871325" y="2639675"/>
              <a:ext cx="8039734" cy="7353934"/>
            </a:xfrm>
            <a:custGeom>
              <a:avLst/>
              <a:gdLst/>
              <a:ahLst/>
              <a:cxnLst/>
              <a:rect l="l" t="t" r="r" b="b"/>
              <a:pathLst>
                <a:path w="8039734" h="7353934">
                  <a:moveTo>
                    <a:pt x="0" y="0"/>
                  </a:moveTo>
                  <a:lnTo>
                    <a:pt x="8039699" y="0"/>
                  </a:lnTo>
                  <a:lnTo>
                    <a:pt x="8039699" y="7353899"/>
                  </a:lnTo>
                  <a:lnTo>
                    <a:pt x="0" y="73538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8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5">
              <a:extLst>
                <a:ext uri="{FF2B5EF4-FFF2-40B4-BE49-F238E27FC236}">
                  <a16:creationId xmlns:a16="http://schemas.microsoft.com/office/drawing/2014/main" id="{4D294114-423A-1A88-44F8-6ADECFB9C6B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31623" y="0"/>
              <a:ext cx="4119101" cy="10286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7696" y="576130"/>
            <a:ext cx="2126193" cy="5212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803" y="850477"/>
            <a:ext cx="10973897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ROTEIRO DO PODCAST 2 · CONTINUAÇÃO</a:t>
            </a:r>
            <a:endParaRPr lang="en-US" sz="1700" dirty="0"/>
          </a:p>
        </p:txBody>
      </p:sp>
      <p:sp>
        <p:nvSpPr>
          <p:cNvPr id="4" name="Text 1"/>
          <p:cNvSpPr txBox="1"/>
          <p:nvPr/>
        </p:nvSpPr>
        <p:spPr>
          <a:xfrm>
            <a:off x="1028803" y="1316868"/>
            <a:ext cx="13168677" cy="932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500" b="1" kern="0" spc="-8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Quanto custa não conversar?</a:t>
            </a:r>
            <a:endParaRPr lang="en-US" sz="4500" dirty="0"/>
          </a:p>
        </p:txBody>
      </p:sp>
      <p:sp>
        <p:nvSpPr>
          <p:cNvPr id="5" name="Shape 2"/>
          <p:cNvSpPr/>
          <p:nvPr/>
        </p:nvSpPr>
        <p:spPr>
          <a:xfrm>
            <a:off x="1028803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 txBox="1"/>
          <p:nvPr/>
        </p:nvSpPr>
        <p:spPr>
          <a:xfrm>
            <a:off x="1440324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Algumas conversas não desaparecem quando são evitadas. Elas crescem. No começo parece pequeno: uma entrega atrasou, alguém falou de um jeito que incomodou. Você pensa: “depois eu falo.”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Só que o depois chega acompanhado. Primeiro vem a interpretação. Depois a irritação. Depois a conversa com uma terceira pessoa. Depois começam os rótulos.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E, muitas vezes, a pessoa sobre quem estamos falando ainda nem sabe que existe um problema. Enquanto a conversa real não acontece, a conversa interna continua acontecendo.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Por isso, uma das competências mais importantes é separar duas coisas: o que aconteceu e o significado que eu dei ao que aconteceu.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9368965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 txBox="1"/>
          <p:nvPr/>
        </p:nvSpPr>
        <p:spPr>
          <a:xfrm>
            <a:off x="9780486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Fato: a entrega chegou dois dias depois do combinado. Interpretação: a pessoa não está comprometida. A interpretação pode até estar correta, mas precisa ser investigada.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Quando começamos pela interpretação, é comum que o outro se defenda. Quando começamos pelos fatos, aumentamos a chance de construir entendimento.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Dê contexto, traga os fatos, alinhe a expectativa, divida responsabilidades e termine com um próximo passo claro. Uma conversa produtiva não precisa terminar com as duas pessoas concordando sobre tudo.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Às vezes evitamos uma conversa de dez minutos para não gerar desconforto e depois gastamos horas corrigindo retrabalho e recuperando confiança.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1028803" y="9561008"/>
            <a:ext cx="11385419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 próximo encontro, compartilhe a diferença entre o conflito que você imaginou e a conversa que realmente aconteceu.</a:t>
            </a:r>
            <a:endParaRPr lang="en-US" sz="18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7696" y="576130"/>
            <a:ext cx="2126193" cy="5212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803" y="850477"/>
            <a:ext cx="10973897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ROTEIRO DO PODCAST 2 · TRECHOS COMPLEMENTARES</a:t>
            </a:r>
            <a:endParaRPr lang="en-US" sz="1700" dirty="0"/>
          </a:p>
        </p:txBody>
      </p:sp>
      <p:sp>
        <p:nvSpPr>
          <p:cNvPr id="4" name="Text 1"/>
          <p:cNvSpPr txBox="1"/>
          <p:nvPr/>
        </p:nvSpPr>
        <p:spPr>
          <a:xfrm>
            <a:off x="1028803" y="1316868"/>
            <a:ext cx="13168677" cy="932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500" b="1" kern="0" spc="-8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conversa interna continua acontecendo</a:t>
            </a:r>
            <a:endParaRPr lang="en-US" sz="4500" dirty="0"/>
          </a:p>
        </p:txBody>
      </p:sp>
      <p:sp>
        <p:nvSpPr>
          <p:cNvPr id="5" name="Shape 2"/>
          <p:cNvSpPr/>
          <p:nvPr/>
        </p:nvSpPr>
        <p:spPr>
          <a:xfrm>
            <a:off x="1028803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 txBox="1"/>
          <p:nvPr/>
        </p:nvSpPr>
        <p:spPr>
          <a:xfrm>
            <a:off x="1440324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 começo, quase sempre parece pequeno. Uma entrega atrasou. Alguém falou de um jeito que incomodou. Uma expectativa não foi atendida. Uma decisão não ficou clara. Você pensa: "Depois eu falo."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Só que o depois chega acompanhado de alguma coisa. Primeiro vem a interpretação. Depois a irritação. Depois a conversa com uma terceira pessoa. Depois começam os rótulos.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"Ele não está comprometido." "Ela não me respeita." "Ele sempre faz isso." "Ela nunca escuta." E, muitas vezes, a pessoa sobre quem estamos falando ainda nem sabe que existe um problema.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Esse é um dos custos de adiar conversas necessárias: enquanto a conversa real não acontece, a conversa interna continua acontecendo.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9368965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 txBox="1"/>
          <p:nvPr/>
        </p:nvSpPr>
        <p:spPr>
          <a:xfrm>
            <a:off x="9780486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Nosso cérebro tenta preencher lacunas. Quando não temos todas as informações, criamos explicações. E essas explicações começam a parecer fatos.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Fato: meu colega não respondeu a mensagem. Interpretação: ele está me ignorando. Fato: alguém discordou da minha ideia na reunião. Interpretação: ela quer me desautorizar.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interpretação pode até estar correta. Mas ela precisa ser investigada, não tratada automaticamente como verdade.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Quando começamos uma conversa pela interpretação, é muito comum que o outro se defenda. Quando começamos pelos fatos, aumentamos a chance de construir entendimento.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1028803" y="9561008"/>
            <a:ext cx="11385419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Continua no próximo slide.</a:t>
            </a:r>
            <a:endParaRPr lang="en-US" sz="18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7696" y="576130"/>
            <a:ext cx="2126193" cy="5212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803" y="850477"/>
            <a:ext cx="10973897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ROTEIRO DO PODCAST 2 · TRECHOS COMPLEMENTARES</a:t>
            </a:r>
            <a:endParaRPr lang="en-US" sz="1700" dirty="0"/>
          </a:p>
        </p:txBody>
      </p:sp>
      <p:sp>
        <p:nvSpPr>
          <p:cNvPr id="4" name="Text 1"/>
          <p:cNvSpPr txBox="1"/>
          <p:nvPr/>
        </p:nvSpPr>
        <p:spPr>
          <a:xfrm>
            <a:off x="1028803" y="1316868"/>
            <a:ext cx="13168677" cy="932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500" b="1" kern="0" spc="-8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Quanto custa não conversar?</a:t>
            </a:r>
            <a:endParaRPr lang="en-US" sz="4500" dirty="0"/>
          </a:p>
        </p:txBody>
      </p:sp>
      <p:sp>
        <p:nvSpPr>
          <p:cNvPr id="5" name="Shape 2"/>
          <p:cNvSpPr/>
          <p:nvPr/>
        </p:nvSpPr>
        <p:spPr>
          <a:xfrm>
            <a:off x="1028803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 txBox="1"/>
          <p:nvPr/>
        </p:nvSpPr>
        <p:spPr>
          <a:xfrm>
            <a:off x="1440324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É aqui que entra uma estrutura simples. Primeiro, dê contexto: por que essa conversa importa? Depois, traga os fatos: o que aconteceu de forma observável? Em seguida, alinhe a expectativa: o que precisa acontecer daqui para frente? Divida responsabilidades: o que cabe a você, ao outro e às demais pessoas envolvidas? E termine com um próximo passo claro.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Uma conversa produtiva não precisa terminar com duas pessoas concordando sobre tudo. Ela precisa aumentar clareza e permitir algum avanço.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 conflito produtivo também não significa falar tudo o que passa pela cabeça. Significa colocar na mesa aquilo que precisa ser resolvido sem transformar a relação em uma disputa.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Existe ainda uma pergunta importante: quanto custa não conversar? Às vezes, evitamos uma conversa de dez minutos para não gerar desconforto e depois gastamos horas corrigindo retrabalho, lidando com ruído, reclamando ou tentando recuperar confiança.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9368965" y="2578866"/>
            <a:ext cx="7887489" cy="6063078"/>
          </a:xfrm>
          <a:prstGeom prst="roundRect">
            <a:avLst>
              <a:gd name="adj" fmla="val 3167"/>
            </a:avLst>
          </a:prstGeom>
          <a:solidFill>
            <a:srgbClr val="FFFFFF"/>
          </a:solidFill>
          <a:ln w="12700">
            <a:solidFill>
              <a:srgbClr val="E4E0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 txBox="1"/>
          <p:nvPr/>
        </p:nvSpPr>
        <p:spPr>
          <a:xfrm>
            <a:off x="9780486" y="2880648"/>
            <a:ext cx="7064446" cy="5486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SEU DESAFIO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Nas próximas 48 horas, identifique uma conversa pequena que você está adiando. Antes de conversar, escreva duas coisas: "O que eu sei que aconteceu?" e "O que eu estou supondo sobre o que aconteceu?"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Depois tenha a conversa e registre: o que eu imaginava que aconteceria? O que realmente aconteceu? O que ficou mais claro?</a:t>
            </a:r>
            <a:endParaRPr lang="en-US" sz="1600" dirty="0"/>
          </a:p>
          <a:p>
            <a:pPr marL="0" indent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 próximo encontro, traga essa experiência. Muitas vezes, o maior aprendizado está na diferença entre aquilo que imaginávamos e aquilo que realmente aconteceu.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1028803" y="9561008"/>
            <a:ext cx="11385419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5C636B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Porque, muitas vezes, o maior aprendizado está na diferença entre o conflito que imaginamos e a conversa que realmente acontece.</a:t>
            </a:r>
            <a:endParaRPr lang="en-US" sz="18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3807" y="9451269"/>
            <a:ext cx="4142646" cy="630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556904" cy="10288029"/>
          </a:xfrm>
          <a:prstGeom prst="rect">
            <a:avLst/>
          </a:prstGeom>
          <a:solidFill>
            <a:srgbClr val="C8390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1"/>
          <p:cNvSpPr/>
          <p:nvPr/>
        </p:nvSpPr>
        <p:spPr>
          <a:xfrm>
            <a:off x="775360" y="610186"/>
            <a:ext cx="4869667" cy="2277083"/>
          </a:xfrm>
          <a:prstGeom prst="roundRect">
            <a:avLst>
              <a:gd name="adj" fmla="val 9000"/>
            </a:avLst>
          </a:prstGeom>
          <a:solidFill>
            <a:srgbClr val="262626"/>
          </a:solidFill>
          <a:ln/>
          <a:effectLst>
            <a:outerShdw blurRad="330200" dist="88900" dir="5400000" algn="bl" rotWithShape="0">
              <a:srgbClr val="000000">
                <a:alpha val="34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91" y="801068"/>
            <a:ext cx="576130" cy="57613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173164" y="1062860"/>
            <a:ext cx="4087777" cy="1783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6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Assista antes de agir. Menos de um minuto para separar o que é fato do que é interpretação sua.</a:t>
            </a:r>
            <a:endParaRPr lang="en-US" sz="1700" dirty="0"/>
          </a:p>
        </p:txBody>
      </p:sp>
      <p:sp>
        <p:nvSpPr>
          <p:cNvPr id="7" name="Text 3"/>
          <p:cNvSpPr txBox="1"/>
          <p:nvPr/>
        </p:nvSpPr>
        <p:spPr>
          <a:xfrm>
            <a:off x="7270207" y="987651"/>
            <a:ext cx="9876508" cy="3840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VÍDEO-PÍLULA 2 · CONTEÚDO EM VÍDEO</a:t>
            </a:r>
            <a:endParaRPr lang="en-US" sz="1700" dirty="0"/>
          </a:p>
        </p:txBody>
      </p:sp>
      <p:sp>
        <p:nvSpPr>
          <p:cNvPr id="8" name="Text 4"/>
          <p:cNvSpPr txBox="1"/>
          <p:nvPr/>
        </p:nvSpPr>
        <p:spPr>
          <a:xfrm>
            <a:off x="7270207" y="1399172"/>
            <a:ext cx="9876508" cy="850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kern="0" spc="-12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conversa que só</a:t>
            </a:r>
            <a:endParaRPr lang="en-US" sz="6000" dirty="0"/>
          </a:p>
        </p:txBody>
      </p:sp>
      <p:sp>
        <p:nvSpPr>
          <p:cNvPr id="9" name="Text 5"/>
          <p:cNvSpPr txBox="1"/>
          <p:nvPr/>
        </p:nvSpPr>
        <p:spPr>
          <a:xfrm>
            <a:off x="7270207" y="2167345"/>
            <a:ext cx="9876508" cy="850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kern="0" spc="-12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existe na sua cabeça</a:t>
            </a:r>
            <a:endParaRPr lang="en-US" sz="6000" dirty="0"/>
          </a:p>
        </p:txBody>
      </p:sp>
      <p:sp>
        <p:nvSpPr>
          <p:cNvPr id="10" name="Shape 6"/>
          <p:cNvSpPr/>
          <p:nvPr/>
        </p:nvSpPr>
        <p:spPr>
          <a:xfrm>
            <a:off x="7270207" y="-322729"/>
            <a:ext cx="6035644" cy="7044241"/>
          </a:xfrm>
          <a:prstGeom prst="roundRect">
            <a:avLst>
              <a:gd name="adj" fmla="val 5645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/>
          <a:lstStyle/>
          <a:p>
            <a:endParaRPr lang="pt-BR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9649" y="3939630"/>
            <a:ext cx="850477" cy="850477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7551413" y="5037019"/>
            <a:ext cx="5486949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Espaço reservado para o vídeo</a:t>
            </a:r>
            <a:endParaRPr lang="en-US" sz="1800" dirty="0"/>
          </a:p>
        </p:txBody>
      </p:sp>
      <p:sp>
        <p:nvSpPr>
          <p:cNvPr id="13" name="Text 8"/>
          <p:cNvSpPr txBox="1"/>
          <p:nvPr/>
        </p:nvSpPr>
        <p:spPr>
          <a:xfrm>
            <a:off x="7551413" y="5393671"/>
            <a:ext cx="5486949" cy="329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AA0A7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16:9 · até 60 segundos</a:t>
            </a:r>
            <a:endParaRPr lang="en-US" sz="1500" dirty="0"/>
          </a:p>
        </p:txBody>
      </p:sp>
      <p:sp>
        <p:nvSpPr>
          <p:cNvPr id="14" name="Text 9"/>
          <p:cNvSpPr txBox="1"/>
          <p:nvPr/>
        </p:nvSpPr>
        <p:spPr>
          <a:xfrm>
            <a:off x="13443024" y="3580234"/>
            <a:ext cx="850477" cy="5212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01</a:t>
            </a:r>
            <a:endParaRPr lang="en-US" sz="3300" dirty="0"/>
          </a:p>
        </p:txBody>
      </p:sp>
      <p:sp>
        <p:nvSpPr>
          <p:cNvPr id="15" name="Text 10"/>
          <p:cNvSpPr txBox="1"/>
          <p:nvPr/>
        </p:nvSpPr>
        <p:spPr>
          <a:xfrm>
            <a:off x="14019154" y="3566517"/>
            <a:ext cx="3566517" cy="1042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6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Cenário: </a:t>
            </a:r>
            <a:endParaRPr lang="en-US" sz="160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você discute sem a pessoa presente.</a:t>
            </a:r>
            <a:endParaRPr lang="en-US" sz="1600" dirty="0"/>
          </a:p>
        </p:txBody>
      </p:sp>
      <p:sp>
        <p:nvSpPr>
          <p:cNvPr id="16" name="Text 11"/>
          <p:cNvSpPr txBox="1"/>
          <p:nvPr/>
        </p:nvSpPr>
        <p:spPr>
          <a:xfrm>
            <a:off x="13443024" y="4705059"/>
            <a:ext cx="850477" cy="5212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02</a:t>
            </a:r>
            <a:endParaRPr lang="en-US" sz="3300" dirty="0"/>
          </a:p>
        </p:txBody>
      </p:sp>
      <p:sp>
        <p:nvSpPr>
          <p:cNvPr id="17" name="Text 12"/>
          <p:cNvSpPr txBox="1"/>
          <p:nvPr/>
        </p:nvSpPr>
        <p:spPr>
          <a:xfrm>
            <a:off x="14115175" y="4732494"/>
            <a:ext cx="3566517" cy="1042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6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Mistura: </a:t>
            </a:r>
            <a:endParaRPr lang="en-US" sz="160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fato e interpretação viram um só.</a:t>
            </a:r>
            <a:endParaRPr lang="en-US" sz="1600" dirty="0"/>
          </a:p>
        </p:txBody>
      </p:sp>
      <p:sp>
        <p:nvSpPr>
          <p:cNvPr id="18" name="Text 13"/>
          <p:cNvSpPr txBox="1"/>
          <p:nvPr/>
        </p:nvSpPr>
        <p:spPr>
          <a:xfrm>
            <a:off x="13443024" y="5829883"/>
            <a:ext cx="850477" cy="5212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03</a:t>
            </a:r>
            <a:endParaRPr lang="en-US" sz="3300" dirty="0"/>
          </a:p>
        </p:txBody>
      </p:sp>
      <p:sp>
        <p:nvSpPr>
          <p:cNvPr id="19" name="Text 14"/>
          <p:cNvSpPr txBox="1"/>
          <p:nvPr/>
        </p:nvSpPr>
        <p:spPr>
          <a:xfrm>
            <a:off x="14115174" y="5829883"/>
            <a:ext cx="3566517" cy="1042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600" b="1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Teste: </a:t>
            </a:r>
            <a:endParaRPr lang="en-US" sz="1600" dirty="0"/>
          </a:p>
          <a:p>
            <a:pPr marL="0" indent="0">
              <a:lnSpc>
                <a:spcPct val="116000"/>
              </a:lnSpc>
              <a:buNone/>
            </a:pPr>
            <a:r>
              <a:rPr lang="en-US" sz="1600" dirty="0">
                <a:solidFill>
                  <a:srgbClr val="1A212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separe os dois e tenha a conversa.</a:t>
            </a:r>
            <a:endParaRPr lang="en-US" sz="1600" dirty="0"/>
          </a:p>
        </p:txBody>
      </p:sp>
      <p:sp>
        <p:nvSpPr>
          <p:cNvPr id="20" name="Text 15"/>
          <p:cNvSpPr txBox="1"/>
          <p:nvPr/>
        </p:nvSpPr>
        <p:spPr>
          <a:xfrm>
            <a:off x="7270207" y="7146750"/>
            <a:ext cx="8230423" cy="35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80" dirty="0">
                <a:solidFill>
                  <a:srgbClr val="FF3E02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ROTEIRO DO VÍDEO</a:t>
            </a:r>
            <a:endParaRPr lang="en-US" sz="1500" dirty="0"/>
          </a:p>
        </p:txBody>
      </p:sp>
      <p:sp>
        <p:nvSpPr>
          <p:cNvPr id="21" name="Text 16"/>
          <p:cNvSpPr txBox="1"/>
          <p:nvPr/>
        </p:nvSpPr>
        <p:spPr>
          <a:xfrm>
            <a:off x="7270207" y="7379946"/>
            <a:ext cx="10672115" cy="1755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4000"/>
              </a:lnSpc>
              <a:spcAft>
                <a:spcPts val="4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Você já discutiu com alguém sem essa pessoa estar presente? Você imagina o que ela quis dizer, imagina por que fez aquilo, prepara sua resposta e chega à conversa já irritado. Só existe um problema: você ainda não conversou.</a:t>
            </a:r>
            <a:endParaRPr lang="en-US" sz="1600" dirty="0"/>
          </a:p>
          <a:p>
            <a:pPr marL="0" indent="0" algn="just">
              <a:lnSpc>
                <a:spcPct val="124000"/>
              </a:lnSpc>
              <a:spcAft>
                <a:spcPts val="400"/>
              </a:spcAft>
              <a:buNone/>
            </a:pPr>
            <a:r>
              <a:rPr lang="en-US" sz="1600" dirty="0">
                <a:solidFill>
                  <a:srgbClr val="3A4048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Antes da próxima conversa difícil, faça uma separação simples. De um lado: o que é fato? Do outro: o que é interpretação minha? Depois converse. Traga para o próximo encontro o que mudou quando você começou pelos fatos.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6556904" y="9300378"/>
            <a:ext cx="11728353" cy="987651"/>
          </a:xfrm>
          <a:prstGeom prst="rect">
            <a:avLst/>
          </a:prstGeom>
          <a:solidFill>
            <a:srgbClr val="1A2128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207" y="9547291"/>
            <a:ext cx="438956" cy="438956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7901206" y="9574725"/>
            <a:ext cx="9602160" cy="411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 próximo encontro, traga o que mudou quando você começou pelos fatos.</a:t>
            </a:r>
            <a:endParaRPr lang="en-US" sz="2000" dirty="0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3164" y="3456778"/>
            <a:ext cx="4142646" cy="630999"/>
          </a:xfrm>
          <a:prstGeom prst="rect">
            <a:avLst/>
          </a:prstGeom>
        </p:spPr>
      </p:pic>
      <p:pic>
        <p:nvPicPr>
          <p:cNvPr id="45" name="bg object 19">
            <a:extLst>
              <a:ext uri="{FF2B5EF4-FFF2-40B4-BE49-F238E27FC236}">
                <a16:creationId xmlns:a16="http://schemas.microsoft.com/office/drawing/2014/main" id="{CBBDC32F-7C3A-8149-17D5-11B13A7449E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171138" y="5722888"/>
            <a:ext cx="8587350" cy="45641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 mestre @ Eleve Claro">
  <a:themeElements>
    <a:clrScheme name="Simple Light">
      <a:dk1>
        <a:srgbClr val="F2F2F2"/>
      </a:dk1>
      <a:lt1>
        <a:srgbClr val="1C2128"/>
      </a:lt1>
      <a:dk2>
        <a:srgbClr val="FF8400"/>
      </a:dk2>
      <a:lt2>
        <a:srgbClr val="1C2128"/>
      </a:lt2>
      <a:accent1>
        <a:srgbClr val="F5025D"/>
      </a:accent1>
      <a:accent2>
        <a:srgbClr val="FF8400"/>
      </a:accent2>
      <a:accent3>
        <a:srgbClr val="F2F2F2"/>
      </a:accent3>
      <a:accent4>
        <a:srgbClr val="FFCF08"/>
      </a:accent4>
      <a:accent5>
        <a:srgbClr val="1C2128"/>
      </a:accent5>
      <a:accent6>
        <a:srgbClr val="FD550A"/>
      </a:accent6>
      <a:hlink>
        <a:srgbClr val="FFCF0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1419</Words>
  <Application>Microsoft Macintosh PowerPoint</Application>
  <PresentationFormat>Personalizar</PresentationFormat>
  <Paragraphs>111</Paragraphs>
  <Slides>10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Heebo</vt:lpstr>
      <vt:lpstr>Poppins</vt:lpstr>
      <vt:lpstr>Poppins Medium</vt:lpstr>
      <vt:lpstr>Roboto</vt:lpstr>
      <vt:lpstr>Office Theme</vt:lpstr>
      <vt:lpstr>Slide mestre @ Eleve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Fabio M Macarroni</cp:lastModifiedBy>
  <cp:revision>4</cp:revision>
  <dcterms:created xsi:type="dcterms:W3CDTF">2026-08-29T00:08:33Z</dcterms:created>
  <dcterms:modified xsi:type="dcterms:W3CDTF">2026-08-29T04:11:03Z</dcterms:modified>
</cp:coreProperties>
</file>