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67" r:id="rId2"/>
    <p:sldId id="263" r:id="rId3"/>
    <p:sldId id="257" r:id="rId4"/>
    <p:sldId id="258" r:id="rId5"/>
    <p:sldId id="259" r:id="rId6"/>
    <p:sldId id="260" r:id="rId7"/>
    <p:sldId id="268" r:id="rId8"/>
    <p:sldId id="269" r:id="rId9"/>
    <p:sldId id="270" r:id="rId10"/>
    <p:sldId id="261" r:id="rId11"/>
    <p:sldId id="262" r:id="rId12"/>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46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310"/>
    <p:restoredTop sz="94610"/>
  </p:normalViewPr>
  <p:slideViewPr>
    <p:cSldViewPr snapToGrid="0" snapToObjects="1">
      <p:cViewPr varScale="1">
        <p:scale>
          <a:sx n="71" d="100"/>
          <a:sy n="71" d="100"/>
        </p:scale>
        <p:origin x="42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1091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e51c01b71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e51c01b71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lide de título 1 2 2 1">
  <p:cSld name="Slide de título 1 2 2 1">
    <p:bg>
      <p:bgPr>
        <a:gradFill>
          <a:gsLst>
            <a:gs pos="0">
              <a:srgbClr val="FE4502"/>
            </a:gs>
            <a:gs pos="100000">
              <a:srgbClr val="F78E1A"/>
            </a:gs>
          </a:gsLst>
          <a:lin ang="0" scaled="0"/>
        </a:gradFill>
        <a:effectLst/>
      </p:bgPr>
    </p:bg>
    <p:spTree>
      <p:nvGrpSpPr>
        <p:cNvPr id="1" name="Shape 163"/>
        <p:cNvGrpSpPr/>
        <p:nvPr/>
      </p:nvGrpSpPr>
      <p:grpSpPr>
        <a:xfrm>
          <a:off x="0" y="0"/>
          <a:ext cx="0" cy="0"/>
          <a:chOff x="0" y="0"/>
          <a:chExt cx="0" cy="0"/>
        </a:xfrm>
      </p:grpSpPr>
      <p:sp>
        <p:nvSpPr>
          <p:cNvPr id="164" name="Google Shape;164;p35"/>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pic>
        <p:nvPicPr>
          <p:cNvPr id="165" name="Google Shape;165;p35" title="Imagem1.png"/>
          <p:cNvPicPr preferRelativeResize="0"/>
          <p:nvPr/>
        </p:nvPicPr>
        <p:blipFill rotWithShape="1">
          <a:blip r:embed="rId2">
            <a:alphaModFix amt="45000"/>
          </a:blip>
          <a:srcRect l="-4853" r="11526" b="44488"/>
          <a:stretch/>
        </p:blipFill>
        <p:spPr>
          <a:xfrm>
            <a:off x="9930225" y="4576525"/>
            <a:ext cx="8357777" cy="5710474"/>
          </a:xfrm>
          <a:prstGeom prst="rect">
            <a:avLst/>
          </a:prstGeom>
          <a:noFill/>
          <a:ln>
            <a:noFill/>
          </a:ln>
        </p:spPr>
      </p:pic>
    </p:spTree>
    <p:extLst>
      <p:ext uri="{BB962C8B-B14F-4D97-AF65-F5344CB8AC3E}">
        <p14:creationId xmlns:p14="http://schemas.microsoft.com/office/powerpoint/2010/main" val="2421555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9.png"/><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4.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6.png"/><Relationship Id="rId7" Type="http://schemas.openxmlformats.org/officeDocument/2006/relationships/image" Target="../media/image12.png"/><Relationship Id="rId12"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FB0F1950-DC5F-7E8D-1083-7F909369B3B1}"/>
              </a:ext>
            </a:extLst>
          </p:cNvPr>
          <p:cNvPicPr>
            <a:picLocks noChangeAspect="1"/>
          </p:cNvPicPr>
          <p:nvPr/>
        </p:nvPicPr>
        <p:blipFill>
          <a:blip r:embed="rId2"/>
          <a:srcRect l="10401" t="18494" r="12985" b="12181"/>
          <a:stretch>
            <a:fillRect/>
          </a:stretch>
        </p:blipFill>
        <p:spPr>
          <a:xfrm>
            <a:off x="-141017" y="-86422"/>
            <a:ext cx="18570033" cy="10459844"/>
          </a:xfrm>
          <a:prstGeom prst="rect">
            <a:avLst/>
          </a:prstGeom>
        </p:spPr>
      </p:pic>
      <p:sp>
        <p:nvSpPr>
          <p:cNvPr id="3" name="Retângulo 2">
            <a:extLst>
              <a:ext uri="{FF2B5EF4-FFF2-40B4-BE49-F238E27FC236}">
                <a16:creationId xmlns:a16="http://schemas.microsoft.com/office/drawing/2014/main" id="{7380A1AF-E6F6-7B1A-9B1B-945934053EE7}"/>
              </a:ext>
            </a:extLst>
          </p:cNvPr>
          <p:cNvSpPr/>
          <p:nvPr/>
        </p:nvSpPr>
        <p:spPr>
          <a:xfrm>
            <a:off x="1255059" y="896471"/>
            <a:ext cx="1255059" cy="7153835"/>
          </a:xfrm>
          <a:prstGeom prst="rect">
            <a:avLst/>
          </a:prstGeom>
          <a:solidFill>
            <a:srgbClr val="FE4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object 3">
            <a:extLst>
              <a:ext uri="{FF2B5EF4-FFF2-40B4-BE49-F238E27FC236}">
                <a16:creationId xmlns:a16="http://schemas.microsoft.com/office/drawing/2014/main" id="{D363BCE7-9E7A-9AA8-1F8F-8E3AB869236C}"/>
              </a:ext>
            </a:extLst>
          </p:cNvPr>
          <p:cNvPicPr/>
          <p:nvPr/>
        </p:nvPicPr>
        <p:blipFill>
          <a:blip r:embed="rId3" cstate="print"/>
          <a:srcRect r="50000" b="83474"/>
          <a:stretch>
            <a:fillRect/>
          </a:stretch>
        </p:blipFill>
        <p:spPr>
          <a:xfrm>
            <a:off x="0" y="0"/>
            <a:ext cx="9144001" cy="8100869"/>
          </a:xfrm>
          <a:prstGeom prst="rect">
            <a:avLst/>
          </a:prstGeom>
        </p:spPr>
      </p:pic>
      <p:pic>
        <p:nvPicPr>
          <p:cNvPr id="16" name="object 3">
            <a:extLst>
              <a:ext uri="{FF2B5EF4-FFF2-40B4-BE49-F238E27FC236}">
                <a16:creationId xmlns:a16="http://schemas.microsoft.com/office/drawing/2014/main" id="{26A47282-FD28-55A6-6E5D-7B3BB3D2E9D3}"/>
              </a:ext>
            </a:extLst>
          </p:cNvPr>
          <p:cNvPicPr/>
          <p:nvPr/>
        </p:nvPicPr>
        <p:blipFill>
          <a:blip r:embed="rId3" cstate="print"/>
          <a:srcRect r="50000" b="83474"/>
          <a:stretch>
            <a:fillRect/>
          </a:stretch>
        </p:blipFill>
        <p:spPr>
          <a:xfrm>
            <a:off x="-2" y="0"/>
            <a:ext cx="9144001" cy="8100869"/>
          </a:xfrm>
          <a:prstGeom prst="rect">
            <a:avLst/>
          </a:prstGeom>
        </p:spPr>
      </p:pic>
      <p:sp>
        <p:nvSpPr>
          <p:cNvPr id="17" name="Shape 0">
            <a:extLst>
              <a:ext uri="{FF2B5EF4-FFF2-40B4-BE49-F238E27FC236}">
                <a16:creationId xmlns:a16="http://schemas.microsoft.com/office/drawing/2014/main" id="{E6471C70-76AD-71CD-31C4-634497F0C7FA}"/>
              </a:ext>
            </a:extLst>
          </p:cNvPr>
          <p:cNvSpPr/>
          <p:nvPr/>
        </p:nvSpPr>
        <p:spPr>
          <a:xfrm>
            <a:off x="1624216" y="1228528"/>
            <a:ext cx="6790099" cy="438956"/>
          </a:xfrm>
          <a:prstGeom prst="roundRect">
            <a:avLst>
              <a:gd name="adj" fmla="val 50000"/>
            </a:avLst>
          </a:prstGeom>
          <a:solidFill>
            <a:srgbClr val="FFFFFF">
              <a:alpha val="0"/>
            </a:srgbClr>
          </a:solidFill>
          <a:ln w="19050">
            <a:solidFill>
              <a:srgbClr val="FFFFFF"/>
            </a:solidFill>
            <a:prstDash val="solid"/>
          </a:ln>
        </p:spPr>
        <p:txBody>
          <a:bodyPr/>
          <a:lstStyle/>
          <a:p>
            <a:endParaRPr lang="pt-BR"/>
          </a:p>
        </p:txBody>
      </p:sp>
      <p:sp>
        <p:nvSpPr>
          <p:cNvPr id="18" name="Text 1">
            <a:extLst>
              <a:ext uri="{FF2B5EF4-FFF2-40B4-BE49-F238E27FC236}">
                <a16:creationId xmlns:a16="http://schemas.microsoft.com/office/drawing/2014/main" id="{D7722119-BB25-E657-C52C-CA9C9DA65692}"/>
              </a:ext>
            </a:extLst>
          </p:cNvPr>
          <p:cNvSpPr txBox="1"/>
          <p:nvPr/>
        </p:nvSpPr>
        <p:spPr>
          <a:xfrm>
            <a:off x="1624216" y="1228528"/>
            <a:ext cx="6790099" cy="438956"/>
          </a:xfrm>
          <a:prstGeom prst="rect">
            <a:avLst/>
          </a:prstGeom>
          <a:noFill/>
          <a:ln/>
        </p:spPr>
        <p:txBody>
          <a:bodyPr wrap="square" lIns="0" tIns="0" rIns="0" bIns="0" rtlCol="0" anchor="ctr"/>
          <a:lstStyle/>
          <a:p>
            <a:pPr marL="0" indent="0" algn="ctr">
              <a:buNone/>
            </a:pPr>
            <a:r>
              <a:rPr lang="en-US" sz="2300" dirty="0">
                <a:solidFill>
                  <a:srgbClr val="FFFFFF"/>
                </a:solidFill>
                <a:latin typeface="Heebo" pitchFamily="34" charset="0"/>
                <a:ea typeface="Heebo" pitchFamily="34" charset="-122"/>
                <a:cs typeface="Heebo" pitchFamily="34" charset="-120"/>
              </a:rPr>
              <a:t>OnePage </a:t>
            </a:r>
            <a:r>
              <a:rPr lang="en-US" sz="2300" dirty="0" err="1">
                <a:solidFill>
                  <a:srgbClr val="FFFFFF"/>
                </a:solidFill>
                <a:latin typeface="Heebo" pitchFamily="34" charset="0"/>
                <a:ea typeface="Heebo" pitchFamily="34" charset="-122"/>
                <a:cs typeface="Heebo" pitchFamily="34" charset="-120"/>
              </a:rPr>
              <a:t>Liderança</a:t>
            </a:r>
            <a:r>
              <a:rPr lang="en-US" sz="2300" dirty="0">
                <a:solidFill>
                  <a:srgbClr val="FFFFFF"/>
                </a:solidFill>
                <a:latin typeface="Heebo" pitchFamily="34" charset="0"/>
                <a:ea typeface="Heebo" pitchFamily="34" charset="-122"/>
                <a:cs typeface="Heebo" pitchFamily="34" charset="-120"/>
              </a:rPr>
              <a:t> </a:t>
            </a:r>
            <a:endParaRPr lang="en-US" sz="2300" dirty="0"/>
          </a:p>
        </p:txBody>
      </p:sp>
      <p:sp>
        <p:nvSpPr>
          <p:cNvPr id="19" name="Text 2">
            <a:extLst>
              <a:ext uri="{FF2B5EF4-FFF2-40B4-BE49-F238E27FC236}">
                <a16:creationId xmlns:a16="http://schemas.microsoft.com/office/drawing/2014/main" id="{1DCC8954-4D01-6A45-5C18-8075F0A49B2E}"/>
              </a:ext>
            </a:extLst>
          </p:cNvPr>
          <p:cNvSpPr txBox="1"/>
          <p:nvPr/>
        </p:nvSpPr>
        <p:spPr>
          <a:xfrm>
            <a:off x="1780434" y="1798500"/>
            <a:ext cx="8093249" cy="5349775"/>
          </a:xfrm>
          <a:prstGeom prst="rect">
            <a:avLst/>
          </a:prstGeom>
          <a:noFill/>
          <a:ln/>
        </p:spPr>
        <p:txBody>
          <a:bodyPr wrap="square" lIns="0" tIns="0" rIns="0" bIns="0" rtlCol="0" anchor="ctr"/>
          <a:lstStyle/>
          <a:p>
            <a:pPr marL="0" indent="0">
              <a:lnSpc>
                <a:spcPct val="102000"/>
              </a:lnSpc>
              <a:buNone/>
            </a:pPr>
            <a:r>
              <a:rPr lang="en-US" sz="7200" b="1" dirty="0">
                <a:solidFill>
                  <a:srgbClr val="FFFFFF"/>
                </a:solidFill>
                <a:latin typeface="Heebo" pitchFamily="34" charset="0"/>
                <a:ea typeface="Heebo" pitchFamily="34" charset="-122"/>
                <a:cs typeface="Heebo" pitchFamily="34" charset="-120"/>
              </a:rPr>
              <a:t>Terceiro Gole da </a:t>
            </a:r>
            <a:r>
              <a:rPr lang="en-US" sz="7200" b="1" dirty="0" err="1">
                <a:solidFill>
                  <a:srgbClr val="FFFFFF"/>
                </a:solidFill>
                <a:latin typeface="Heebo" pitchFamily="34" charset="0"/>
                <a:ea typeface="Heebo" pitchFamily="34" charset="-122"/>
                <a:cs typeface="Heebo" pitchFamily="34" charset="-120"/>
              </a:rPr>
              <a:t>Liderança</a:t>
            </a:r>
            <a:endParaRPr lang="en-US" sz="7200" b="1" dirty="0">
              <a:solidFill>
                <a:srgbClr val="FFFFFF"/>
              </a:solidFill>
              <a:latin typeface="Heebo" pitchFamily="34" charset="0"/>
              <a:ea typeface="Heebo" pitchFamily="34" charset="-122"/>
              <a:cs typeface="Heebo" pitchFamily="34" charset="-120"/>
            </a:endParaRPr>
          </a:p>
          <a:p>
            <a:pPr marL="0" indent="0">
              <a:lnSpc>
                <a:spcPct val="102000"/>
              </a:lnSpc>
              <a:buNone/>
            </a:pPr>
            <a:endParaRPr lang="en-US" sz="7200" b="1" dirty="0">
              <a:solidFill>
                <a:srgbClr val="FFFFFF"/>
              </a:solidFill>
              <a:latin typeface="Heebo" pitchFamily="34" charset="0"/>
              <a:ea typeface="Heebo" pitchFamily="34" charset="-122"/>
              <a:cs typeface="Heebo" pitchFamily="34" charset="-120"/>
            </a:endParaRPr>
          </a:p>
          <a:p>
            <a:pPr marL="0" indent="0">
              <a:lnSpc>
                <a:spcPct val="102000"/>
              </a:lnSpc>
              <a:buNone/>
            </a:pPr>
            <a:r>
              <a:rPr lang="en-US" sz="4400" dirty="0">
                <a:solidFill>
                  <a:srgbClr val="FFFFFF"/>
                </a:solidFill>
                <a:latin typeface="Heebo" pitchFamily="34" charset="0"/>
                <a:ea typeface="Heebo" pitchFamily="34" charset="-122"/>
                <a:cs typeface="Heebo" pitchFamily="34" charset="-120"/>
              </a:rPr>
              <a:t>Ferramentas da </a:t>
            </a:r>
            <a:r>
              <a:rPr lang="en-US" sz="4400" dirty="0" err="1">
                <a:solidFill>
                  <a:srgbClr val="FFFFFF"/>
                </a:solidFill>
                <a:latin typeface="Heebo" pitchFamily="34" charset="0"/>
                <a:ea typeface="Heebo" pitchFamily="34" charset="-122"/>
                <a:cs typeface="Heebo" pitchFamily="34" charset="-120"/>
              </a:rPr>
              <a:t>Liderança</a:t>
            </a:r>
            <a:endParaRPr lang="en-US" sz="4400" dirty="0"/>
          </a:p>
          <a:p>
            <a:pPr marL="0" indent="0">
              <a:lnSpc>
                <a:spcPct val="102000"/>
              </a:lnSpc>
              <a:buNone/>
            </a:pPr>
            <a:r>
              <a:rPr lang="en-US" sz="1700" dirty="0">
                <a:solidFill>
                  <a:srgbClr val="000000"/>
                </a:solidFill>
                <a:latin typeface="Heebo" pitchFamily="34" charset="0"/>
                <a:ea typeface="Heebo" pitchFamily="34" charset="-122"/>
                <a:cs typeface="Heebo" pitchFamily="34" charset="-120"/>
              </a:rPr>
              <a:t> </a:t>
            </a:r>
            <a:endParaRPr lang="en-US" sz="9900" dirty="0"/>
          </a:p>
        </p:txBody>
      </p:sp>
    </p:spTree>
    <p:extLst>
      <p:ext uri="{BB962C8B-B14F-4D97-AF65-F5344CB8AC3E}">
        <p14:creationId xmlns:p14="http://schemas.microsoft.com/office/powerpoint/2010/main" val="2807575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0" y="0"/>
            <a:ext cx="5390926" cy="10288029"/>
          </a:xfrm>
          <a:prstGeom prst="rect">
            <a:avLst/>
          </a:prstGeom>
          <a:solidFill>
            <a:srgbClr val="C8390A"/>
          </a:solidFill>
          <a:ln/>
        </p:spPr>
        <p:txBody>
          <a:bodyPr/>
          <a:lstStyle/>
          <a:p>
            <a:endParaRPr lang="pt-BR"/>
          </a:p>
        </p:txBody>
      </p:sp>
      <p:sp>
        <p:nvSpPr>
          <p:cNvPr id="4" name="Shape 1"/>
          <p:cNvSpPr/>
          <p:nvPr/>
        </p:nvSpPr>
        <p:spPr>
          <a:xfrm>
            <a:off x="740739" y="6529467"/>
            <a:ext cx="4142646" cy="2318236"/>
          </a:xfrm>
          <a:prstGeom prst="roundRect">
            <a:avLst>
              <a:gd name="adj" fmla="val 9000"/>
            </a:avLst>
          </a:prstGeom>
          <a:solidFill>
            <a:srgbClr val="262626"/>
          </a:solidFill>
          <a:ln/>
          <a:effectLst>
            <a:outerShdw blurRad="330200" dist="88900" dir="5400000" algn="bl" rotWithShape="0">
              <a:srgbClr val="000000">
                <a:alpha val="34000"/>
              </a:srgbClr>
            </a:outerShdw>
          </a:effectLst>
        </p:spPr>
        <p:txBody>
          <a:bodyPr/>
          <a:lstStyle/>
          <a:p>
            <a:endParaRPr lang="pt-BR"/>
          </a:p>
        </p:txBody>
      </p:sp>
      <p:pic>
        <p:nvPicPr>
          <p:cNvPr id="5" name="Image 1" descr="preencoded.png"/>
          <p:cNvPicPr>
            <a:picLocks noChangeAspect="1"/>
          </p:cNvPicPr>
          <p:nvPr/>
        </p:nvPicPr>
        <p:blipFill>
          <a:blip r:embed="rId4"/>
          <a:stretch>
            <a:fillRect/>
          </a:stretch>
        </p:blipFill>
        <p:spPr>
          <a:xfrm>
            <a:off x="1001368" y="6766446"/>
            <a:ext cx="576130" cy="576130"/>
          </a:xfrm>
          <a:prstGeom prst="rect">
            <a:avLst/>
          </a:prstGeom>
        </p:spPr>
      </p:pic>
      <p:sp>
        <p:nvSpPr>
          <p:cNvPr id="6" name="Text 2"/>
          <p:cNvSpPr txBox="1"/>
          <p:nvPr/>
        </p:nvSpPr>
        <p:spPr>
          <a:xfrm>
            <a:off x="1138542" y="7023293"/>
            <a:ext cx="4087777" cy="1783258"/>
          </a:xfrm>
          <a:prstGeom prst="rect">
            <a:avLst/>
          </a:prstGeom>
          <a:noFill/>
          <a:ln/>
        </p:spPr>
        <p:txBody>
          <a:bodyPr wrap="square" lIns="0" tIns="0" rIns="0" bIns="0" rtlCol="0" anchor="ctr"/>
          <a:lstStyle/>
          <a:p>
            <a:pPr marL="0" indent="0">
              <a:lnSpc>
                <a:spcPct val="126000"/>
              </a:lnSpc>
              <a:buNone/>
            </a:pPr>
            <a:r>
              <a:rPr lang="en-US" sz="1700" dirty="0">
                <a:solidFill>
                  <a:srgbClr val="FFFFFF"/>
                </a:solidFill>
                <a:latin typeface="Heebo" pitchFamily="34" charset="0"/>
                <a:ea typeface="Heebo" pitchFamily="34" charset="-122"/>
                <a:cs typeface="Heebo" pitchFamily="34" charset="-120"/>
              </a:rPr>
              <a:t>Assista antes de agir. Menos de um minuto para lembrar que liderança começa antes do cargo.</a:t>
            </a:r>
            <a:endParaRPr lang="en-US" sz="1700" dirty="0"/>
          </a:p>
        </p:txBody>
      </p:sp>
      <p:sp>
        <p:nvSpPr>
          <p:cNvPr id="7" name="Text 3"/>
          <p:cNvSpPr txBox="1"/>
          <p:nvPr/>
        </p:nvSpPr>
        <p:spPr>
          <a:xfrm>
            <a:off x="5775013" y="395126"/>
            <a:ext cx="9876508" cy="384086"/>
          </a:xfrm>
          <a:prstGeom prst="rect">
            <a:avLst/>
          </a:prstGeom>
          <a:noFill/>
          <a:ln/>
        </p:spPr>
        <p:txBody>
          <a:bodyPr wrap="square" lIns="0" tIns="0" rIns="0" bIns="0" rtlCol="0" anchor="ctr"/>
          <a:lstStyle/>
          <a:p>
            <a:pPr marL="0" indent="0">
              <a:buNone/>
            </a:pPr>
            <a:r>
              <a:rPr lang="en-US" sz="1700" b="1" kern="0" spc="200" dirty="0">
                <a:solidFill>
                  <a:srgbClr val="FF3E02"/>
                </a:solidFill>
                <a:latin typeface="Heebo" pitchFamily="34" charset="0"/>
                <a:ea typeface="Heebo" pitchFamily="34" charset="-122"/>
                <a:cs typeface="Heebo" pitchFamily="34" charset="-120"/>
              </a:rPr>
              <a:t>VÍDEO-PÍLULA 3 · CONTEÚDO EM VÍDEO</a:t>
            </a:r>
            <a:endParaRPr lang="en-US" sz="1700" dirty="0"/>
          </a:p>
        </p:txBody>
      </p:sp>
      <p:sp>
        <p:nvSpPr>
          <p:cNvPr id="8" name="Text 4"/>
          <p:cNvSpPr txBox="1"/>
          <p:nvPr/>
        </p:nvSpPr>
        <p:spPr>
          <a:xfrm>
            <a:off x="5775013" y="826659"/>
            <a:ext cx="9876508" cy="850477"/>
          </a:xfrm>
          <a:prstGeom prst="rect">
            <a:avLst/>
          </a:prstGeom>
          <a:noFill/>
          <a:ln/>
        </p:spPr>
        <p:txBody>
          <a:bodyPr wrap="square" lIns="0" tIns="0" rIns="0" bIns="0" rtlCol="0" anchor="ctr"/>
          <a:lstStyle/>
          <a:p>
            <a:pPr marL="0" indent="0">
              <a:buNone/>
            </a:pPr>
            <a:r>
              <a:rPr lang="en-US" sz="6000" b="1" kern="0" spc="-120" dirty="0">
                <a:solidFill>
                  <a:srgbClr val="1A2128"/>
                </a:solidFill>
                <a:latin typeface="Heebo" pitchFamily="34" charset="0"/>
                <a:ea typeface="Heebo" pitchFamily="34" charset="-122"/>
                <a:cs typeface="Heebo" pitchFamily="34" charset="-120"/>
              </a:rPr>
              <a:t>Não espere o cargo</a:t>
            </a:r>
            <a:endParaRPr lang="en-US" sz="6000" dirty="0"/>
          </a:p>
        </p:txBody>
      </p:sp>
      <p:sp>
        <p:nvSpPr>
          <p:cNvPr id="9" name="Text 5"/>
          <p:cNvSpPr txBox="1"/>
          <p:nvPr/>
        </p:nvSpPr>
        <p:spPr>
          <a:xfrm>
            <a:off x="5843276" y="1582548"/>
            <a:ext cx="9876508" cy="850477"/>
          </a:xfrm>
          <a:prstGeom prst="rect">
            <a:avLst/>
          </a:prstGeom>
          <a:noFill/>
          <a:ln/>
        </p:spPr>
        <p:txBody>
          <a:bodyPr wrap="square" lIns="0" tIns="0" rIns="0" bIns="0" rtlCol="0" anchor="ctr"/>
          <a:lstStyle/>
          <a:p>
            <a:pPr marL="0" indent="0">
              <a:buNone/>
            </a:pPr>
            <a:r>
              <a:rPr lang="en-US" sz="6000" b="1" kern="0" spc="-120" dirty="0">
                <a:solidFill>
                  <a:srgbClr val="1A2128"/>
                </a:solidFill>
                <a:latin typeface="Heebo" pitchFamily="34" charset="0"/>
                <a:ea typeface="Heebo" pitchFamily="34" charset="-122"/>
                <a:cs typeface="Heebo" pitchFamily="34" charset="-120"/>
              </a:rPr>
              <a:t>para começar a liderar</a:t>
            </a:r>
            <a:endParaRPr lang="en-US" sz="6000" dirty="0"/>
          </a:p>
        </p:txBody>
      </p:sp>
      <p:sp>
        <p:nvSpPr>
          <p:cNvPr id="10" name="Shape 6"/>
          <p:cNvSpPr/>
          <p:nvPr/>
        </p:nvSpPr>
        <p:spPr>
          <a:xfrm>
            <a:off x="5802447" y="-964727"/>
            <a:ext cx="6035644" cy="6891633"/>
          </a:xfrm>
          <a:prstGeom prst="roundRect">
            <a:avLst>
              <a:gd name="adj" fmla="val 0"/>
            </a:avLst>
          </a:prstGeom>
          <a:blipFill dpi="0" rotWithShape="1">
            <a:blip r:embed="rId5">
              <a:extLst>
                <a:ext uri="{28A0092B-C50C-407E-A947-70E740481C1C}">
                  <a14:useLocalDpi xmlns:a14="http://schemas.microsoft.com/office/drawing/2010/main" val="0"/>
                </a:ext>
              </a:extLst>
            </a:blip>
            <a:srcRect/>
            <a:stretch>
              <a:fillRect/>
            </a:stretch>
          </a:blipFill>
          <a:ln/>
        </p:spPr>
        <p:txBody>
          <a:bodyPr/>
          <a:lstStyle/>
          <a:p>
            <a:endParaRPr lang="pt-BR"/>
          </a:p>
        </p:txBody>
      </p:sp>
      <p:pic>
        <p:nvPicPr>
          <p:cNvPr id="11" name="Image 2" descr="preencoded.png"/>
          <p:cNvPicPr>
            <a:picLocks noChangeAspect="1"/>
          </p:cNvPicPr>
          <p:nvPr/>
        </p:nvPicPr>
        <p:blipFill>
          <a:blip r:embed="rId6"/>
          <a:stretch>
            <a:fillRect/>
          </a:stretch>
        </p:blipFill>
        <p:spPr>
          <a:xfrm>
            <a:off x="9190638" y="3188914"/>
            <a:ext cx="850477" cy="850477"/>
          </a:xfrm>
          <a:prstGeom prst="rect">
            <a:avLst/>
          </a:prstGeom>
        </p:spPr>
      </p:pic>
      <p:sp>
        <p:nvSpPr>
          <p:cNvPr id="12" name="Text 7"/>
          <p:cNvSpPr txBox="1"/>
          <p:nvPr/>
        </p:nvSpPr>
        <p:spPr>
          <a:xfrm>
            <a:off x="7215337" y="4188077"/>
            <a:ext cx="5486949" cy="356652"/>
          </a:xfrm>
          <a:prstGeom prst="rect">
            <a:avLst/>
          </a:prstGeom>
          <a:noFill/>
          <a:ln/>
        </p:spPr>
        <p:txBody>
          <a:bodyPr wrap="square" lIns="0" tIns="0" rIns="0" bIns="0" rtlCol="0" anchor="ctr"/>
          <a:lstStyle/>
          <a:p>
            <a:pPr marL="0" indent="0" algn="ctr">
              <a:buNone/>
            </a:pPr>
            <a:r>
              <a:rPr lang="en-US" sz="1800" dirty="0">
                <a:solidFill>
                  <a:srgbClr val="FFFFFF"/>
                </a:solidFill>
                <a:latin typeface="Heebo" pitchFamily="34" charset="0"/>
                <a:ea typeface="Heebo" pitchFamily="34" charset="-122"/>
                <a:cs typeface="Heebo" pitchFamily="34" charset="-120"/>
              </a:rPr>
              <a:t>Espaço reservado para o vídeo</a:t>
            </a:r>
            <a:endParaRPr lang="en-US" sz="1800" dirty="0"/>
          </a:p>
        </p:txBody>
      </p:sp>
      <p:sp>
        <p:nvSpPr>
          <p:cNvPr id="13" name="Text 8"/>
          <p:cNvSpPr txBox="1"/>
          <p:nvPr/>
        </p:nvSpPr>
        <p:spPr>
          <a:xfrm>
            <a:off x="6995859" y="4622754"/>
            <a:ext cx="5486949" cy="329217"/>
          </a:xfrm>
          <a:prstGeom prst="rect">
            <a:avLst/>
          </a:prstGeom>
          <a:noFill/>
          <a:ln/>
        </p:spPr>
        <p:txBody>
          <a:bodyPr wrap="square" lIns="0" tIns="0" rIns="0" bIns="0" rtlCol="0" anchor="ctr"/>
          <a:lstStyle/>
          <a:p>
            <a:pPr marL="0" indent="0" algn="ctr">
              <a:buNone/>
            </a:pPr>
            <a:r>
              <a:rPr lang="en-US" sz="1500" dirty="0">
                <a:solidFill>
                  <a:srgbClr val="9AA0A7"/>
                </a:solidFill>
                <a:latin typeface="Heebo" pitchFamily="34" charset="0"/>
                <a:ea typeface="Heebo" pitchFamily="34" charset="-122"/>
                <a:cs typeface="Heebo" pitchFamily="34" charset="-120"/>
              </a:rPr>
              <a:t>16:9 · até 60 segundos</a:t>
            </a:r>
            <a:endParaRPr lang="en-US" sz="1500" dirty="0"/>
          </a:p>
        </p:txBody>
      </p:sp>
      <p:sp>
        <p:nvSpPr>
          <p:cNvPr id="14" name="Text 9"/>
          <p:cNvSpPr txBox="1"/>
          <p:nvPr/>
        </p:nvSpPr>
        <p:spPr>
          <a:xfrm>
            <a:off x="12366807" y="2692221"/>
            <a:ext cx="850477" cy="521260"/>
          </a:xfrm>
          <a:prstGeom prst="rect">
            <a:avLst/>
          </a:prstGeom>
          <a:noFill/>
          <a:ln/>
        </p:spPr>
        <p:txBody>
          <a:bodyPr wrap="square" lIns="0" tIns="0" rIns="0" bIns="0" rtlCol="0" anchor="ctr"/>
          <a:lstStyle/>
          <a:p>
            <a:pPr marL="0" indent="0">
              <a:buNone/>
            </a:pPr>
            <a:r>
              <a:rPr lang="en-US" sz="3300" b="1" dirty="0">
                <a:solidFill>
                  <a:srgbClr val="1A2128"/>
                </a:solidFill>
                <a:latin typeface="Heebo" pitchFamily="34" charset="0"/>
                <a:ea typeface="Heebo" pitchFamily="34" charset="-122"/>
                <a:cs typeface="Heebo" pitchFamily="34" charset="-120"/>
              </a:rPr>
              <a:t>01</a:t>
            </a:r>
            <a:endParaRPr lang="en-US" sz="3300" dirty="0"/>
          </a:p>
        </p:txBody>
      </p:sp>
      <p:sp>
        <p:nvSpPr>
          <p:cNvPr id="15" name="Text 10"/>
          <p:cNvSpPr txBox="1"/>
          <p:nvPr/>
        </p:nvSpPr>
        <p:spPr>
          <a:xfrm>
            <a:off x="13052676" y="2609917"/>
            <a:ext cx="3566517" cy="1042520"/>
          </a:xfrm>
          <a:prstGeom prst="rect">
            <a:avLst/>
          </a:prstGeom>
          <a:noFill/>
          <a:ln/>
        </p:spPr>
        <p:txBody>
          <a:bodyPr wrap="square" lIns="0" tIns="0" rIns="0" bIns="0" rtlCol="0" anchor="t"/>
          <a:lstStyle/>
          <a:p>
            <a:pPr marL="0" indent="0">
              <a:lnSpc>
                <a:spcPct val="116000"/>
              </a:lnSpc>
              <a:buNone/>
            </a:pPr>
            <a:r>
              <a:rPr lang="en-US" sz="2000" b="1" dirty="0">
                <a:solidFill>
                  <a:srgbClr val="FF3E02"/>
                </a:solidFill>
                <a:latin typeface="Heebo" pitchFamily="34" charset="0"/>
                <a:ea typeface="Heebo" pitchFamily="34" charset="-122"/>
                <a:cs typeface="Heebo" pitchFamily="34" charset="-120"/>
              </a:rPr>
              <a:t>Pergunte: </a:t>
            </a:r>
            <a:endParaRPr lang="en-US" sz="2000" dirty="0"/>
          </a:p>
          <a:p>
            <a:pPr marL="0" indent="0">
              <a:lnSpc>
                <a:spcPct val="116000"/>
              </a:lnSpc>
              <a:buNone/>
            </a:pPr>
            <a:r>
              <a:rPr lang="en-US" sz="2000" dirty="0">
                <a:solidFill>
                  <a:srgbClr val="1A2128"/>
                </a:solidFill>
                <a:latin typeface="Heebo" pitchFamily="34" charset="0"/>
                <a:ea typeface="Heebo" pitchFamily="34" charset="-122"/>
                <a:cs typeface="Heebo" pitchFamily="34" charset="-120"/>
              </a:rPr>
              <a:t>como posso ajudar?</a:t>
            </a:r>
            <a:endParaRPr lang="en-US" sz="2000" dirty="0"/>
          </a:p>
        </p:txBody>
      </p:sp>
      <p:sp>
        <p:nvSpPr>
          <p:cNvPr id="16" name="Text 11"/>
          <p:cNvSpPr txBox="1"/>
          <p:nvPr/>
        </p:nvSpPr>
        <p:spPr>
          <a:xfrm>
            <a:off x="12366807" y="3817046"/>
            <a:ext cx="850477" cy="521260"/>
          </a:xfrm>
          <a:prstGeom prst="rect">
            <a:avLst/>
          </a:prstGeom>
          <a:noFill/>
          <a:ln/>
        </p:spPr>
        <p:txBody>
          <a:bodyPr wrap="square" lIns="0" tIns="0" rIns="0" bIns="0" rtlCol="0" anchor="ctr"/>
          <a:lstStyle/>
          <a:p>
            <a:pPr marL="0" indent="0">
              <a:buNone/>
            </a:pPr>
            <a:r>
              <a:rPr lang="en-US" sz="3300" b="1" dirty="0">
                <a:solidFill>
                  <a:srgbClr val="1A2128"/>
                </a:solidFill>
                <a:latin typeface="Heebo" pitchFamily="34" charset="0"/>
                <a:ea typeface="Heebo" pitchFamily="34" charset="-122"/>
                <a:cs typeface="Heebo" pitchFamily="34" charset="-120"/>
              </a:rPr>
              <a:t>02</a:t>
            </a:r>
            <a:endParaRPr lang="en-US" sz="3300" dirty="0"/>
          </a:p>
        </p:txBody>
      </p:sp>
      <p:sp>
        <p:nvSpPr>
          <p:cNvPr id="17" name="Text 12"/>
          <p:cNvSpPr txBox="1"/>
          <p:nvPr/>
        </p:nvSpPr>
        <p:spPr>
          <a:xfrm>
            <a:off x="13052676" y="3734741"/>
            <a:ext cx="3566517" cy="1042520"/>
          </a:xfrm>
          <a:prstGeom prst="rect">
            <a:avLst/>
          </a:prstGeom>
          <a:noFill/>
          <a:ln/>
        </p:spPr>
        <p:txBody>
          <a:bodyPr wrap="square" lIns="0" tIns="0" rIns="0" bIns="0" rtlCol="0" anchor="t"/>
          <a:lstStyle/>
          <a:p>
            <a:pPr marL="0" indent="0">
              <a:lnSpc>
                <a:spcPct val="116000"/>
              </a:lnSpc>
              <a:buNone/>
            </a:pPr>
            <a:r>
              <a:rPr lang="en-US" sz="2000" b="1" dirty="0">
                <a:solidFill>
                  <a:srgbClr val="FF3E02"/>
                </a:solidFill>
                <a:latin typeface="Heebo" pitchFamily="34" charset="0"/>
                <a:ea typeface="Heebo" pitchFamily="34" charset="-122"/>
                <a:cs typeface="Heebo" pitchFamily="34" charset="-120"/>
              </a:rPr>
              <a:t>Escute: </a:t>
            </a:r>
            <a:endParaRPr lang="en-US" sz="2000" dirty="0"/>
          </a:p>
          <a:p>
            <a:pPr marL="0" indent="0">
              <a:lnSpc>
                <a:spcPct val="116000"/>
              </a:lnSpc>
              <a:buNone/>
            </a:pPr>
            <a:r>
              <a:rPr lang="en-US" sz="2000" dirty="0">
                <a:solidFill>
                  <a:srgbClr val="1A2128"/>
                </a:solidFill>
                <a:latin typeface="Heebo" pitchFamily="34" charset="0"/>
                <a:ea typeface="Heebo" pitchFamily="34" charset="-122"/>
                <a:cs typeface="Heebo" pitchFamily="34" charset="-120"/>
              </a:rPr>
              <a:t>sem interromper.</a:t>
            </a:r>
            <a:endParaRPr lang="en-US" sz="2000" dirty="0"/>
          </a:p>
        </p:txBody>
      </p:sp>
      <p:sp>
        <p:nvSpPr>
          <p:cNvPr id="18" name="Text 13"/>
          <p:cNvSpPr txBox="1"/>
          <p:nvPr/>
        </p:nvSpPr>
        <p:spPr>
          <a:xfrm>
            <a:off x="12366807" y="4941870"/>
            <a:ext cx="850477" cy="521260"/>
          </a:xfrm>
          <a:prstGeom prst="rect">
            <a:avLst/>
          </a:prstGeom>
          <a:noFill/>
          <a:ln/>
        </p:spPr>
        <p:txBody>
          <a:bodyPr wrap="square" lIns="0" tIns="0" rIns="0" bIns="0" rtlCol="0" anchor="ctr"/>
          <a:lstStyle/>
          <a:p>
            <a:pPr marL="0" indent="0">
              <a:buNone/>
            </a:pPr>
            <a:r>
              <a:rPr lang="en-US" sz="3300" b="1" dirty="0">
                <a:solidFill>
                  <a:srgbClr val="1A2128"/>
                </a:solidFill>
                <a:latin typeface="Heebo" pitchFamily="34" charset="0"/>
                <a:ea typeface="Heebo" pitchFamily="34" charset="-122"/>
                <a:cs typeface="Heebo" pitchFamily="34" charset="-120"/>
              </a:rPr>
              <a:t>03</a:t>
            </a:r>
            <a:endParaRPr lang="en-US" sz="3300" dirty="0"/>
          </a:p>
        </p:txBody>
      </p:sp>
      <p:sp>
        <p:nvSpPr>
          <p:cNvPr id="19" name="Text 14"/>
          <p:cNvSpPr txBox="1"/>
          <p:nvPr/>
        </p:nvSpPr>
        <p:spPr>
          <a:xfrm>
            <a:off x="13052676" y="4859566"/>
            <a:ext cx="3566517" cy="1042520"/>
          </a:xfrm>
          <a:prstGeom prst="rect">
            <a:avLst/>
          </a:prstGeom>
          <a:noFill/>
          <a:ln/>
        </p:spPr>
        <p:txBody>
          <a:bodyPr wrap="square" lIns="0" tIns="0" rIns="0" bIns="0" rtlCol="0" anchor="t"/>
          <a:lstStyle/>
          <a:p>
            <a:pPr marL="0" indent="0">
              <a:lnSpc>
                <a:spcPct val="116000"/>
              </a:lnSpc>
              <a:buNone/>
            </a:pPr>
            <a:r>
              <a:rPr lang="en-US" sz="2000" b="1" dirty="0">
                <a:solidFill>
                  <a:srgbClr val="FF3E02"/>
                </a:solidFill>
                <a:latin typeface="Heebo" pitchFamily="34" charset="0"/>
                <a:ea typeface="Heebo" pitchFamily="34" charset="-122"/>
                <a:cs typeface="Heebo" pitchFamily="34" charset="-120"/>
              </a:rPr>
              <a:t>Reconheça: </a:t>
            </a:r>
            <a:endParaRPr lang="en-US" sz="2000" dirty="0"/>
          </a:p>
          <a:p>
            <a:pPr marL="0" indent="0">
              <a:lnSpc>
                <a:spcPct val="116000"/>
              </a:lnSpc>
              <a:buNone/>
            </a:pPr>
            <a:r>
              <a:rPr lang="en-US" sz="2000" dirty="0">
                <a:solidFill>
                  <a:srgbClr val="1A2128"/>
                </a:solidFill>
                <a:latin typeface="Heebo" pitchFamily="34" charset="0"/>
                <a:ea typeface="Heebo" pitchFamily="34" charset="-122"/>
                <a:cs typeface="Heebo" pitchFamily="34" charset="-120"/>
              </a:rPr>
              <a:t>de forma específica.</a:t>
            </a:r>
            <a:endParaRPr lang="en-US" sz="2000" dirty="0"/>
          </a:p>
        </p:txBody>
      </p:sp>
      <p:sp>
        <p:nvSpPr>
          <p:cNvPr id="20" name="Text 15"/>
          <p:cNvSpPr txBox="1"/>
          <p:nvPr/>
        </p:nvSpPr>
        <p:spPr>
          <a:xfrm>
            <a:off x="5925903" y="6091515"/>
            <a:ext cx="8230423" cy="356652"/>
          </a:xfrm>
          <a:prstGeom prst="rect">
            <a:avLst/>
          </a:prstGeom>
          <a:noFill/>
          <a:ln/>
        </p:spPr>
        <p:txBody>
          <a:bodyPr wrap="square" lIns="0" tIns="0" rIns="0" bIns="0" rtlCol="0" anchor="ctr"/>
          <a:lstStyle/>
          <a:p>
            <a:pPr marL="0" indent="0">
              <a:buNone/>
            </a:pPr>
            <a:r>
              <a:rPr lang="en-US" sz="1500" b="1" kern="0" spc="180" dirty="0">
                <a:solidFill>
                  <a:srgbClr val="FF3E02"/>
                </a:solidFill>
                <a:latin typeface="Heebo" pitchFamily="34" charset="0"/>
                <a:ea typeface="Heebo" pitchFamily="34" charset="-122"/>
                <a:cs typeface="Heebo" pitchFamily="34" charset="-120"/>
              </a:rPr>
              <a:t>ROTEIRO DO VÍDEO</a:t>
            </a:r>
            <a:endParaRPr lang="en-US" sz="1500" dirty="0"/>
          </a:p>
        </p:txBody>
      </p:sp>
      <p:sp>
        <p:nvSpPr>
          <p:cNvPr id="21" name="Text 16"/>
          <p:cNvSpPr txBox="1"/>
          <p:nvPr/>
        </p:nvSpPr>
        <p:spPr>
          <a:xfrm>
            <a:off x="5897000" y="7080778"/>
            <a:ext cx="12066202" cy="1755824"/>
          </a:xfrm>
          <a:prstGeom prst="rect">
            <a:avLst/>
          </a:prstGeom>
          <a:noFill/>
          <a:ln/>
        </p:spPr>
        <p:txBody>
          <a:bodyPr wrap="square" lIns="0" tIns="0" rIns="0" bIns="0" rtlCol="0" anchor="ctr"/>
          <a:lstStyle/>
          <a:p>
            <a:pPr marL="0" indent="0" algn="just">
              <a:lnSpc>
                <a:spcPct val="124000"/>
              </a:lnSpc>
              <a:spcAft>
                <a:spcPts val="400"/>
              </a:spcAft>
              <a:buNone/>
            </a:pPr>
            <a:r>
              <a:rPr lang="en-US" sz="1800" dirty="0">
                <a:solidFill>
                  <a:srgbClr val="3A4048"/>
                </a:solidFill>
                <a:latin typeface="Heebo" pitchFamily="34" charset="0"/>
                <a:ea typeface="Heebo" pitchFamily="34" charset="-122"/>
                <a:cs typeface="Heebo" pitchFamily="34" charset="-120"/>
              </a:rPr>
              <a:t>Você ainda não lidera formalmente uma equipe? Isso não significa que você não possa praticar liderança. Liderança também aparece quando você ajuda alguém a pensar. Quando dá clareza. Quando escuta antes de responder. Quando reconhece uma boa contribuição. Quando oferece um feedback que ajuda alguém a evoluir. Quando deixa uma pessoa melhor depois de uma conversa com você. Então faça um teste esta semana. Escolha uma pessoa com quem você trabalha. Faça três coisas: pergunte como pode ajudar; escute sem interromper; reconheça de forma específica alguma contribuição dessa pessoa. Depois observe a reação. No próximo encontro, conte o que você fez e o que aconteceu depois.</a:t>
            </a:r>
            <a:endParaRPr lang="en-US" sz="1800" dirty="0"/>
          </a:p>
          <a:p>
            <a:pPr marL="0" indent="0" algn="just">
              <a:lnSpc>
                <a:spcPct val="124000"/>
              </a:lnSpc>
              <a:spcAft>
                <a:spcPts val="400"/>
              </a:spcAft>
              <a:buNone/>
            </a:pPr>
            <a:r>
              <a:rPr lang="en-US" sz="1800" dirty="0">
                <a:solidFill>
                  <a:srgbClr val="3A4048"/>
                </a:solidFill>
                <a:latin typeface="Heebo" pitchFamily="34" charset="0"/>
                <a:ea typeface="Heebo" pitchFamily="34" charset="-122"/>
                <a:cs typeface="Heebo" pitchFamily="34" charset="-120"/>
              </a:rPr>
              <a:t>Faça um teste esta semana: escolha uma pessoa com quem você trabalha, pergunte como pode ajudar, escute sem interromper e reconheça de forma específica alguma contribuição dela. Depois observe a reação.</a:t>
            </a:r>
            <a:endParaRPr lang="en-US" sz="1800" dirty="0"/>
          </a:p>
        </p:txBody>
      </p:sp>
      <p:sp>
        <p:nvSpPr>
          <p:cNvPr id="22" name="Shape 17"/>
          <p:cNvSpPr/>
          <p:nvPr/>
        </p:nvSpPr>
        <p:spPr>
          <a:xfrm>
            <a:off x="5390926" y="9300378"/>
            <a:ext cx="12894331" cy="987651"/>
          </a:xfrm>
          <a:prstGeom prst="rect">
            <a:avLst/>
          </a:prstGeom>
          <a:solidFill>
            <a:srgbClr val="1A2128"/>
          </a:solidFill>
          <a:ln/>
        </p:spPr>
        <p:txBody>
          <a:bodyPr/>
          <a:lstStyle/>
          <a:p>
            <a:endParaRPr lang="pt-BR"/>
          </a:p>
        </p:txBody>
      </p:sp>
      <p:pic>
        <p:nvPicPr>
          <p:cNvPr id="23" name="Image 3" descr="preencoded.png"/>
          <p:cNvPicPr>
            <a:picLocks noChangeAspect="1"/>
          </p:cNvPicPr>
          <p:nvPr/>
        </p:nvPicPr>
        <p:blipFill>
          <a:blip r:embed="rId4"/>
          <a:stretch>
            <a:fillRect/>
          </a:stretch>
        </p:blipFill>
        <p:spPr>
          <a:xfrm>
            <a:off x="7270207" y="9547291"/>
            <a:ext cx="438956" cy="438956"/>
          </a:xfrm>
          <a:prstGeom prst="rect">
            <a:avLst/>
          </a:prstGeom>
        </p:spPr>
      </p:pic>
      <p:sp>
        <p:nvSpPr>
          <p:cNvPr id="24" name="Text 18"/>
          <p:cNvSpPr txBox="1"/>
          <p:nvPr/>
        </p:nvSpPr>
        <p:spPr>
          <a:xfrm>
            <a:off x="7901206" y="9574725"/>
            <a:ext cx="9602160" cy="411521"/>
          </a:xfrm>
          <a:prstGeom prst="rect">
            <a:avLst/>
          </a:prstGeom>
          <a:noFill/>
          <a:ln/>
        </p:spPr>
        <p:txBody>
          <a:bodyPr wrap="square" lIns="0" tIns="0" rIns="0" bIns="0" rtlCol="0" anchor="ctr"/>
          <a:lstStyle/>
          <a:p>
            <a:pPr marL="0" indent="0">
              <a:buNone/>
            </a:pPr>
            <a:r>
              <a:rPr lang="en-US" sz="2000" b="1" dirty="0">
                <a:solidFill>
                  <a:srgbClr val="FFFFFF"/>
                </a:solidFill>
                <a:latin typeface="Heebo" pitchFamily="34" charset="0"/>
                <a:ea typeface="Heebo" pitchFamily="34" charset="-122"/>
                <a:cs typeface="Heebo" pitchFamily="34" charset="-120"/>
              </a:rPr>
              <a:t>No próximo encontro, conte o que você fez e o que aconteceu depois.</a:t>
            </a:r>
            <a:endParaRPr lang="en-US" sz="2000" dirty="0"/>
          </a:p>
        </p:txBody>
      </p:sp>
      <p:pic>
        <p:nvPicPr>
          <p:cNvPr id="25" name="Image 4" descr="preencoded.png"/>
          <p:cNvPicPr>
            <a:picLocks noChangeAspect="1"/>
          </p:cNvPicPr>
          <p:nvPr/>
        </p:nvPicPr>
        <p:blipFill>
          <a:blip r:embed="rId7"/>
          <a:stretch>
            <a:fillRect/>
          </a:stretch>
        </p:blipFill>
        <p:spPr>
          <a:xfrm>
            <a:off x="864195" y="9027209"/>
            <a:ext cx="4142646" cy="630999"/>
          </a:xfrm>
          <a:prstGeom prst="rect">
            <a:avLst/>
          </a:prstGeom>
        </p:spPr>
      </p:pic>
      <p:pic>
        <p:nvPicPr>
          <p:cNvPr id="26" name="Image 5" descr="preencoded.png"/>
          <p:cNvPicPr>
            <a:picLocks noChangeAspect="1"/>
          </p:cNvPicPr>
          <p:nvPr/>
        </p:nvPicPr>
        <p:blipFill>
          <a:blip r:embed="rId8"/>
          <a:stretch>
            <a:fillRect/>
          </a:stretch>
        </p:blipFill>
        <p:spPr>
          <a:xfrm>
            <a:off x="15157696" y="576130"/>
            <a:ext cx="2126193" cy="521260"/>
          </a:xfrm>
          <a:prstGeom prst="rect">
            <a:avLst/>
          </a:prstGeom>
        </p:spPr>
      </p:pic>
      <p:pic>
        <p:nvPicPr>
          <p:cNvPr id="29" name="Imagem 28">
            <a:extLst>
              <a:ext uri="{FF2B5EF4-FFF2-40B4-BE49-F238E27FC236}">
                <a16:creationId xmlns:a16="http://schemas.microsoft.com/office/drawing/2014/main" id="{9F8AF4A4-8DD0-8188-38AA-22929F41BF89}"/>
              </a:ext>
            </a:extLst>
          </p:cNvPr>
          <p:cNvPicPr>
            <a:picLocks noChangeAspect="1"/>
          </p:cNvPicPr>
          <p:nvPr/>
        </p:nvPicPr>
        <p:blipFill>
          <a:blip r:embed="rId9"/>
          <a:srcRect/>
          <a:stretch>
            <a:fillRect/>
          </a:stretch>
        </p:blipFill>
        <p:spPr>
          <a:xfrm>
            <a:off x="-6635403" y="-71167"/>
            <a:ext cx="11734462" cy="6600634"/>
          </a:xfrm>
          <a:prstGeom prst="rect">
            <a:avLst/>
          </a:prstGeom>
          <a:effectLst>
            <a:outerShdw blurRad="50800" dist="38100" dir="18900000" algn="bl" rotWithShape="0">
              <a:prstClr val="black">
                <a:alpha val="40000"/>
              </a:prst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10164572" y="2537714"/>
            <a:ext cx="6762664" cy="6762664"/>
          </a:xfrm>
          <a:prstGeom prst="ellipse">
            <a:avLst/>
          </a:prstGeom>
          <a:solidFill>
            <a:srgbClr val="FF3E02"/>
          </a:solidFill>
          <a:ln/>
        </p:spPr>
        <p:txBody>
          <a:bodyPr/>
          <a:lstStyle/>
          <a:p>
            <a:endParaRPr lang="pt-BR"/>
          </a:p>
        </p:txBody>
      </p:sp>
      <p:pic>
        <p:nvPicPr>
          <p:cNvPr id="3" name="Image 0" descr="preencoded.png"/>
          <p:cNvPicPr>
            <a:picLocks noChangeAspect="1"/>
          </p:cNvPicPr>
          <p:nvPr/>
        </p:nvPicPr>
        <p:blipFill>
          <a:blip r:embed="rId3"/>
          <a:stretch>
            <a:fillRect/>
          </a:stretch>
        </p:blipFill>
        <p:spPr>
          <a:xfrm>
            <a:off x="10850441" y="68587"/>
            <a:ext cx="6076796" cy="10150855"/>
          </a:xfrm>
          <a:prstGeom prst="rect">
            <a:avLst/>
          </a:prstGeom>
        </p:spPr>
      </p:pic>
      <p:pic>
        <p:nvPicPr>
          <p:cNvPr id="4" name="Image 1" descr="preencoded.png"/>
          <p:cNvPicPr>
            <a:picLocks noChangeAspect="1"/>
          </p:cNvPicPr>
          <p:nvPr/>
        </p:nvPicPr>
        <p:blipFill>
          <a:blip r:embed="rId4"/>
          <a:stretch>
            <a:fillRect/>
          </a:stretch>
        </p:blipFill>
        <p:spPr>
          <a:xfrm>
            <a:off x="905347" y="3854581"/>
            <a:ext cx="8106967" cy="1989019"/>
          </a:xfrm>
          <a:prstGeom prst="rect">
            <a:avLst/>
          </a:prstGeom>
        </p:spPr>
      </p:pic>
      <p:sp>
        <p:nvSpPr>
          <p:cNvPr id="5" name="Text 1"/>
          <p:cNvSpPr txBox="1"/>
          <p:nvPr/>
        </p:nvSpPr>
        <p:spPr>
          <a:xfrm>
            <a:off x="836760" y="1015086"/>
            <a:ext cx="8449901" cy="521260"/>
          </a:xfrm>
          <a:prstGeom prst="rect">
            <a:avLst/>
          </a:prstGeom>
          <a:noFill/>
          <a:ln/>
        </p:spPr>
        <p:txBody>
          <a:bodyPr wrap="square" lIns="0" tIns="0" rIns="0" bIns="0" rtlCol="0" anchor="ctr"/>
          <a:lstStyle/>
          <a:p>
            <a:pPr marL="0" indent="0">
              <a:buNone/>
            </a:pPr>
            <a:r>
              <a:rPr lang="en-US" sz="2300" dirty="0">
                <a:solidFill>
                  <a:srgbClr val="5C636B"/>
                </a:solidFill>
                <a:latin typeface="Heebo" pitchFamily="34" charset="0"/>
                <a:ea typeface="Heebo" pitchFamily="34" charset="-122"/>
                <a:cs typeface="Heebo" pitchFamily="34" charset="-120"/>
              </a:rPr>
              <a:t>Desenvolvimento de talentos KOF BR</a:t>
            </a:r>
            <a:endParaRPr lang="en-US" sz="2300" dirty="0"/>
          </a:p>
        </p:txBody>
      </p:sp>
      <p:pic>
        <p:nvPicPr>
          <p:cNvPr id="6" name="Image 2" descr="preencoded.png"/>
          <p:cNvPicPr>
            <a:picLocks noChangeAspect="1"/>
          </p:cNvPicPr>
          <p:nvPr/>
        </p:nvPicPr>
        <p:blipFill>
          <a:blip r:embed="rId5"/>
          <a:stretch>
            <a:fillRect/>
          </a:stretch>
        </p:blipFill>
        <p:spPr>
          <a:xfrm>
            <a:off x="905347" y="7133033"/>
            <a:ext cx="6309991" cy="960216"/>
          </a:xfrm>
          <a:prstGeom prst="rect">
            <a:avLst/>
          </a:prstGeom>
        </p:spPr>
      </p:pic>
      <p:pic>
        <p:nvPicPr>
          <p:cNvPr id="7" name="Image 3" descr="preencoded.png"/>
          <p:cNvPicPr>
            <a:picLocks noChangeAspect="1"/>
          </p:cNvPicPr>
          <p:nvPr/>
        </p:nvPicPr>
        <p:blipFill>
          <a:blip r:embed="rId6"/>
          <a:stretch>
            <a:fillRect/>
          </a:stretch>
        </p:blipFill>
        <p:spPr>
          <a:xfrm>
            <a:off x="0" y="9396400"/>
            <a:ext cx="3593951" cy="891629"/>
          </a:xfrm>
          <a:prstGeom prst="rect">
            <a:avLst/>
          </a:prstGeom>
        </p:spPr>
      </p:pic>
      <p:pic>
        <p:nvPicPr>
          <p:cNvPr id="8" name="Image 4" descr="preencoded.png"/>
          <p:cNvPicPr>
            <a:picLocks noChangeAspect="1"/>
          </p:cNvPicPr>
          <p:nvPr/>
        </p:nvPicPr>
        <p:blipFill>
          <a:blip r:embed="rId6"/>
          <a:stretch>
            <a:fillRect/>
          </a:stretch>
        </p:blipFill>
        <p:spPr>
          <a:xfrm>
            <a:off x="3593951" y="9396400"/>
            <a:ext cx="3593951" cy="89162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 name="Shape 0">
            <a:extLst>
              <a:ext uri="{FF2B5EF4-FFF2-40B4-BE49-F238E27FC236}">
                <a16:creationId xmlns:a16="http://schemas.microsoft.com/office/drawing/2014/main" id="{1A75458A-F185-AAB4-89E9-208596D31058}"/>
              </a:ext>
            </a:extLst>
          </p:cNvPr>
          <p:cNvSpPr/>
          <p:nvPr/>
        </p:nvSpPr>
        <p:spPr>
          <a:xfrm>
            <a:off x="1526840" y="1290461"/>
            <a:ext cx="6790099" cy="438956"/>
          </a:xfrm>
          <a:prstGeom prst="roundRect">
            <a:avLst>
              <a:gd name="adj" fmla="val 50000"/>
            </a:avLst>
          </a:prstGeom>
          <a:solidFill>
            <a:srgbClr val="FFFFFF">
              <a:alpha val="0"/>
            </a:srgbClr>
          </a:solidFill>
          <a:ln w="19050">
            <a:solidFill>
              <a:srgbClr val="FFFFFF"/>
            </a:solidFill>
            <a:prstDash val="solid"/>
          </a:ln>
        </p:spPr>
        <p:txBody>
          <a:bodyPr/>
          <a:lstStyle/>
          <a:p>
            <a:endParaRPr lang="pt-BR"/>
          </a:p>
        </p:txBody>
      </p:sp>
      <p:sp>
        <p:nvSpPr>
          <p:cNvPr id="7" name="Text 1">
            <a:extLst>
              <a:ext uri="{FF2B5EF4-FFF2-40B4-BE49-F238E27FC236}">
                <a16:creationId xmlns:a16="http://schemas.microsoft.com/office/drawing/2014/main" id="{03E0FF46-0BB7-E4A5-4051-469274C7A8C6}"/>
              </a:ext>
            </a:extLst>
          </p:cNvPr>
          <p:cNvSpPr txBox="1"/>
          <p:nvPr/>
        </p:nvSpPr>
        <p:spPr>
          <a:xfrm>
            <a:off x="1526840" y="1290461"/>
            <a:ext cx="6790099" cy="438956"/>
          </a:xfrm>
          <a:prstGeom prst="rect">
            <a:avLst/>
          </a:prstGeom>
          <a:noFill/>
          <a:ln/>
        </p:spPr>
        <p:txBody>
          <a:bodyPr wrap="square" lIns="0" tIns="0" rIns="0" bIns="0" rtlCol="0" anchor="ctr"/>
          <a:lstStyle/>
          <a:p>
            <a:pPr marL="0" indent="0" algn="ctr">
              <a:buNone/>
            </a:pPr>
            <a:r>
              <a:rPr lang="en-US" sz="2300" dirty="0">
                <a:solidFill>
                  <a:srgbClr val="FFFFFF"/>
                </a:solidFill>
                <a:latin typeface="Heebo" pitchFamily="34" charset="0"/>
                <a:ea typeface="Heebo" pitchFamily="34" charset="-122"/>
                <a:cs typeface="Heebo" pitchFamily="34" charset="-120"/>
              </a:rPr>
              <a:t>OnePage Liderança · 3º Gole</a:t>
            </a:r>
            <a:endParaRPr lang="en-US" sz="2300" dirty="0"/>
          </a:p>
        </p:txBody>
      </p:sp>
      <p:sp>
        <p:nvSpPr>
          <p:cNvPr id="9" name="Text 2">
            <a:extLst>
              <a:ext uri="{FF2B5EF4-FFF2-40B4-BE49-F238E27FC236}">
                <a16:creationId xmlns:a16="http://schemas.microsoft.com/office/drawing/2014/main" id="{CCC57BD0-C498-B991-3F60-582911E053D3}"/>
              </a:ext>
            </a:extLst>
          </p:cNvPr>
          <p:cNvSpPr txBox="1"/>
          <p:nvPr/>
        </p:nvSpPr>
        <p:spPr>
          <a:xfrm>
            <a:off x="1371737" y="2359388"/>
            <a:ext cx="8093249" cy="5349775"/>
          </a:xfrm>
          <a:prstGeom prst="rect">
            <a:avLst/>
          </a:prstGeom>
          <a:noFill/>
          <a:ln/>
        </p:spPr>
        <p:txBody>
          <a:bodyPr wrap="square" lIns="0" tIns="0" rIns="0" bIns="0" rtlCol="0" anchor="ctr"/>
          <a:lstStyle/>
          <a:p>
            <a:pPr marL="0" indent="0">
              <a:lnSpc>
                <a:spcPct val="102000"/>
              </a:lnSpc>
              <a:buNone/>
            </a:pPr>
            <a:r>
              <a:rPr lang="en-US" sz="9900" b="1" dirty="0">
                <a:solidFill>
                  <a:srgbClr val="FFFFFF"/>
                </a:solidFill>
                <a:latin typeface="Heebo" pitchFamily="34" charset="0"/>
                <a:ea typeface="Heebo" pitchFamily="34" charset="-122"/>
                <a:cs typeface="Heebo" pitchFamily="34" charset="-120"/>
              </a:rPr>
              <a:t>Ferramentas</a:t>
            </a:r>
            <a:endParaRPr lang="en-US" sz="9900" dirty="0"/>
          </a:p>
          <a:p>
            <a:pPr marL="0" indent="0">
              <a:lnSpc>
                <a:spcPct val="102000"/>
              </a:lnSpc>
              <a:buNone/>
            </a:pPr>
            <a:r>
              <a:rPr lang="en-US" sz="9900" b="1" dirty="0">
                <a:solidFill>
                  <a:srgbClr val="FFFFFF"/>
                </a:solidFill>
                <a:latin typeface="Heebo" pitchFamily="34" charset="0"/>
                <a:ea typeface="Heebo" pitchFamily="34" charset="-122"/>
                <a:cs typeface="Heebo" pitchFamily="34" charset="-120"/>
              </a:rPr>
              <a:t>de Liderança</a:t>
            </a:r>
            <a:endParaRPr lang="en-US" sz="9900" dirty="0"/>
          </a:p>
          <a:p>
            <a:pPr marL="0" indent="0">
              <a:lnSpc>
                <a:spcPct val="102000"/>
              </a:lnSpc>
              <a:buNone/>
            </a:pPr>
            <a:r>
              <a:rPr lang="en-US" sz="1700" dirty="0">
                <a:solidFill>
                  <a:srgbClr val="000000"/>
                </a:solidFill>
                <a:latin typeface="Heebo" pitchFamily="34" charset="0"/>
                <a:ea typeface="Heebo" pitchFamily="34" charset="-122"/>
                <a:cs typeface="Heebo" pitchFamily="34" charset="-120"/>
              </a:rPr>
              <a:t> </a:t>
            </a:r>
            <a:endParaRPr lang="en-US" sz="9900" dirty="0"/>
          </a:p>
          <a:p>
            <a:pPr marL="0" indent="0">
              <a:lnSpc>
                <a:spcPct val="102000"/>
              </a:lnSpc>
              <a:buNone/>
            </a:pPr>
            <a:r>
              <a:rPr lang="en-US" sz="3000" dirty="0">
                <a:solidFill>
                  <a:srgbClr val="FFFFFF"/>
                </a:solidFill>
                <a:latin typeface="Heebo" pitchFamily="34" charset="0"/>
                <a:ea typeface="Heebo" pitchFamily="34" charset="-122"/>
                <a:cs typeface="Heebo" pitchFamily="34" charset="-120"/>
              </a:rPr>
              <a:t>Pergunta central: Como começo a praticar liderança antes mesmo de ter o cargo?</a:t>
            </a:r>
            <a:endParaRPr lang="en-US" sz="9900" dirty="0"/>
          </a:p>
        </p:txBody>
      </p:sp>
      <p:pic>
        <p:nvPicPr>
          <p:cNvPr id="10" name="Image 1" descr="preencoded.png">
            <a:extLst>
              <a:ext uri="{FF2B5EF4-FFF2-40B4-BE49-F238E27FC236}">
                <a16:creationId xmlns:a16="http://schemas.microsoft.com/office/drawing/2014/main" id="{237B3C81-00FB-7927-015F-384EC24E4A39}"/>
              </a:ext>
            </a:extLst>
          </p:cNvPr>
          <p:cNvPicPr>
            <a:picLocks noChangeAspect="1"/>
          </p:cNvPicPr>
          <p:nvPr/>
        </p:nvPicPr>
        <p:blipFill>
          <a:blip r:embed="rId3"/>
          <a:stretch>
            <a:fillRect/>
          </a:stretch>
        </p:blipFill>
        <p:spPr>
          <a:xfrm>
            <a:off x="1371737" y="8024662"/>
            <a:ext cx="7860054" cy="1193411"/>
          </a:xfrm>
          <a:prstGeom prst="rect">
            <a:avLst/>
          </a:prstGeom>
        </p:spPr>
      </p:pic>
      <p:pic>
        <p:nvPicPr>
          <p:cNvPr id="15" name="Imagem 14">
            <a:extLst>
              <a:ext uri="{FF2B5EF4-FFF2-40B4-BE49-F238E27FC236}">
                <a16:creationId xmlns:a16="http://schemas.microsoft.com/office/drawing/2014/main" id="{4670A455-47F4-8C0D-5909-3E0E4D7C4164}"/>
              </a:ext>
            </a:extLst>
          </p:cNvPr>
          <p:cNvPicPr>
            <a:picLocks noChangeAspect="1"/>
          </p:cNvPicPr>
          <p:nvPr/>
        </p:nvPicPr>
        <p:blipFill>
          <a:blip r:embed="rId4"/>
          <a:srcRect r="34746" b="1248"/>
          <a:stretch>
            <a:fillRect/>
          </a:stretch>
        </p:blipFill>
        <p:spPr>
          <a:xfrm>
            <a:off x="6203576" y="0"/>
            <a:ext cx="12084424" cy="10287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4"/>
          <a:stretch>
            <a:fillRect/>
          </a:stretch>
        </p:blipFill>
        <p:spPr>
          <a:xfrm>
            <a:off x="15157696" y="576130"/>
            <a:ext cx="2126193" cy="521260"/>
          </a:xfrm>
          <a:prstGeom prst="rect">
            <a:avLst/>
          </a:prstGeom>
        </p:spPr>
      </p:pic>
      <p:sp>
        <p:nvSpPr>
          <p:cNvPr id="4" name="Text 0"/>
          <p:cNvSpPr txBox="1"/>
          <p:nvPr/>
        </p:nvSpPr>
        <p:spPr>
          <a:xfrm>
            <a:off x="1028803" y="850477"/>
            <a:ext cx="8230423" cy="411521"/>
          </a:xfrm>
          <a:prstGeom prst="rect">
            <a:avLst/>
          </a:prstGeom>
          <a:noFill/>
          <a:ln/>
        </p:spPr>
        <p:txBody>
          <a:bodyPr wrap="square" lIns="0" tIns="0" rIns="0" bIns="0" rtlCol="0" anchor="ctr"/>
          <a:lstStyle/>
          <a:p>
            <a:pPr marL="0" indent="0">
              <a:buNone/>
            </a:pPr>
            <a:r>
              <a:rPr lang="en-US" sz="1700" b="1" kern="0" spc="200" dirty="0">
                <a:solidFill>
                  <a:srgbClr val="FF3E02"/>
                </a:solidFill>
                <a:latin typeface="Heebo" pitchFamily="34" charset="0"/>
                <a:ea typeface="Heebo" pitchFamily="34" charset="-122"/>
                <a:cs typeface="Heebo" pitchFamily="34" charset="-120"/>
              </a:rPr>
              <a:t>ESTUDO DE CASO · ONE PAGE 3</a:t>
            </a:r>
            <a:endParaRPr lang="en-US" sz="1700" dirty="0"/>
          </a:p>
        </p:txBody>
      </p:sp>
      <p:sp>
        <p:nvSpPr>
          <p:cNvPr id="5" name="Text 1"/>
          <p:cNvSpPr txBox="1"/>
          <p:nvPr/>
        </p:nvSpPr>
        <p:spPr>
          <a:xfrm>
            <a:off x="1028803" y="1316868"/>
            <a:ext cx="11796940" cy="1028803"/>
          </a:xfrm>
          <a:prstGeom prst="rect">
            <a:avLst/>
          </a:prstGeom>
          <a:noFill/>
          <a:ln/>
        </p:spPr>
        <p:txBody>
          <a:bodyPr wrap="square" lIns="0" tIns="0" rIns="0" bIns="0" rtlCol="0" anchor="ctr"/>
          <a:lstStyle/>
          <a:p>
            <a:pPr marL="0" indent="0">
              <a:buNone/>
            </a:pPr>
            <a:r>
              <a:rPr lang="en-US" sz="5100" b="1" kern="0" spc="-80" dirty="0">
                <a:solidFill>
                  <a:srgbClr val="1A2128"/>
                </a:solidFill>
                <a:latin typeface="Heebo" pitchFamily="34" charset="0"/>
                <a:ea typeface="Heebo" pitchFamily="34" charset="-122"/>
                <a:cs typeface="Heebo" pitchFamily="34" charset="-120"/>
              </a:rPr>
              <a:t>Ele precisa de feedback ou de clareza?</a:t>
            </a:r>
            <a:endParaRPr lang="en-US" sz="5100" dirty="0"/>
          </a:p>
        </p:txBody>
      </p:sp>
      <p:sp>
        <p:nvSpPr>
          <p:cNvPr id="6" name="Shape 2"/>
          <p:cNvSpPr/>
          <p:nvPr/>
        </p:nvSpPr>
        <p:spPr>
          <a:xfrm>
            <a:off x="1028803" y="2674887"/>
            <a:ext cx="9635565" cy="6241404"/>
          </a:xfrm>
          <a:prstGeom prst="roundRect">
            <a:avLst>
              <a:gd name="adj" fmla="val 3077"/>
            </a:avLst>
          </a:prstGeom>
          <a:solidFill>
            <a:srgbClr val="FFFFFF"/>
          </a:solidFill>
          <a:ln w="12700">
            <a:solidFill>
              <a:srgbClr val="E4E0DA"/>
            </a:solidFill>
            <a:prstDash val="solid"/>
          </a:ln>
        </p:spPr>
        <p:txBody>
          <a:bodyPr/>
          <a:lstStyle/>
          <a:p>
            <a:endParaRPr lang="pt-BR"/>
          </a:p>
        </p:txBody>
      </p:sp>
      <p:sp>
        <p:nvSpPr>
          <p:cNvPr id="7" name="Text 3"/>
          <p:cNvSpPr txBox="1"/>
          <p:nvPr/>
        </p:nvSpPr>
        <p:spPr>
          <a:xfrm>
            <a:off x="1481476" y="3017822"/>
            <a:ext cx="8916292" cy="1371737"/>
          </a:xfrm>
          <a:prstGeom prst="rect">
            <a:avLst/>
          </a:prstGeom>
          <a:noFill/>
          <a:ln/>
        </p:spPr>
        <p:txBody>
          <a:bodyPr wrap="square" lIns="0" tIns="0" rIns="0" bIns="0" rtlCol="0" anchor="ctr"/>
          <a:lstStyle/>
          <a:p>
            <a:pPr marL="0" indent="0">
              <a:lnSpc>
                <a:spcPct val="132000"/>
              </a:lnSpc>
              <a:buNone/>
            </a:pPr>
            <a:r>
              <a:rPr lang="en-US" sz="2000" dirty="0">
                <a:solidFill>
                  <a:srgbClr val="3A4048"/>
                </a:solidFill>
                <a:latin typeface="Heebo" pitchFamily="34" charset="0"/>
                <a:ea typeface="Heebo" pitchFamily="34" charset="-122"/>
                <a:cs typeface="Heebo" pitchFamily="34" charset="-120"/>
              </a:rPr>
              <a:t>Carlos recebeu uma nova responsabilidade. Seu líder explicou rapidamente a demanda e terminou dizendo: “Quero que você toque isso com bastante autonomia.”</a:t>
            </a:r>
            <a:endParaRPr lang="en-US" sz="2000" dirty="0"/>
          </a:p>
        </p:txBody>
      </p:sp>
      <p:sp>
        <p:nvSpPr>
          <p:cNvPr id="8" name="Text 4"/>
          <p:cNvSpPr txBox="1"/>
          <p:nvPr/>
        </p:nvSpPr>
        <p:spPr>
          <a:xfrm>
            <a:off x="1481476" y="4499298"/>
            <a:ext cx="8916292" cy="1097390"/>
          </a:xfrm>
          <a:prstGeom prst="rect">
            <a:avLst/>
          </a:prstGeom>
          <a:noFill/>
          <a:ln/>
        </p:spPr>
        <p:txBody>
          <a:bodyPr wrap="square" lIns="0" tIns="0" rIns="0" bIns="0" rtlCol="0" anchor="ctr"/>
          <a:lstStyle/>
          <a:p>
            <a:pPr marL="0" indent="0">
              <a:lnSpc>
                <a:spcPct val="132000"/>
              </a:lnSpc>
              <a:buNone/>
            </a:pPr>
            <a:r>
              <a:rPr lang="en-US" sz="2000" dirty="0">
                <a:solidFill>
                  <a:srgbClr val="3A4048"/>
                </a:solidFill>
                <a:latin typeface="Heebo" pitchFamily="34" charset="0"/>
                <a:ea typeface="Heebo" pitchFamily="34" charset="-122"/>
                <a:cs typeface="Heebo" pitchFamily="34" charset="-120"/>
              </a:rPr>
              <a:t>Carlos assumiu a atividade e trabalhou durante uma semana. Na apresentação da primeira versão, ouviu:</a:t>
            </a:r>
            <a:endParaRPr lang="en-US" sz="2000" dirty="0"/>
          </a:p>
        </p:txBody>
      </p:sp>
      <p:sp>
        <p:nvSpPr>
          <p:cNvPr id="9" name="Shape 5"/>
          <p:cNvSpPr/>
          <p:nvPr/>
        </p:nvSpPr>
        <p:spPr>
          <a:xfrm>
            <a:off x="1481476" y="5761296"/>
            <a:ext cx="8916292" cy="987651"/>
          </a:xfrm>
          <a:prstGeom prst="roundRect">
            <a:avLst>
              <a:gd name="adj" fmla="val 13889"/>
            </a:avLst>
          </a:prstGeom>
          <a:solidFill>
            <a:srgbClr val="1A2128"/>
          </a:solidFill>
          <a:ln/>
        </p:spPr>
        <p:txBody>
          <a:bodyPr/>
          <a:lstStyle/>
          <a:p>
            <a:endParaRPr lang="pt-BR"/>
          </a:p>
        </p:txBody>
      </p:sp>
      <p:sp>
        <p:nvSpPr>
          <p:cNvPr id="10" name="Text 6"/>
          <p:cNvSpPr txBox="1"/>
          <p:nvPr/>
        </p:nvSpPr>
        <p:spPr>
          <a:xfrm>
            <a:off x="1783258" y="5761296"/>
            <a:ext cx="8312727" cy="987651"/>
          </a:xfrm>
          <a:prstGeom prst="rect">
            <a:avLst/>
          </a:prstGeom>
          <a:noFill/>
          <a:ln/>
        </p:spPr>
        <p:txBody>
          <a:bodyPr wrap="square" lIns="0" tIns="0" rIns="0" bIns="0" rtlCol="0" anchor="ctr"/>
          <a:lstStyle/>
          <a:p>
            <a:pPr marL="0" indent="0">
              <a:buNone/>
            </a:pPr>
            <a:r>
              <a:rPr lang="en-US" sz="2000" i="1" dirty="0">
                <a:solidFill>
                  <a:srgbClr val="FFFFFF"/>
                </a:solidFill>
                <a:latin typeface="Heebo" pitchFamily="34" charset="0"/>
                <a:ea typeface="Heebo" pitchFamily="34" charset="-122"/>
                <a:cs typeface="Heebo" pitchFamily="34" charset="-120"/>
              </a:rPr>
              <a:t>“Não era exatamente isso. Eu esperava algo mais estratégico.”</a:t>
            </a:r>
            <a:endParaRPr lang="en-US" sz="2000" dirty="0"/>
          </a:p>
        </p:txBody>
      </p:sp>
      <p:sp>
        <p:nvSpPr>
          <p:cNvPr id="11" name="Text 7"/>
          <p:cNvSpPr txBox="1"/>
          <p:nvPr/>
        </p:nvSpPr>
        <p:spPr>
          <a:xfrm>
            <a:off x="1481476" y="6995860"/>
            <a:ext cx="8916292" cy="1646085"/>
          </a:xfrm>
          <a:prstGeom prst="rect">
            <a:avLst/>
          </a:prstGeom>
          <a:noFill/>
          <a:ln/>
        </p:spPr>
        <p:txBody>
          <a:bodyPr wrap="square" lIns="0" tIns="0" rIns="0" bIns="0" rtlCol="0" anchor="ctr"/>
          <a:lstStyle/>
          <a:p>
            <a:pPr marL="0" indent="0">
              <a:lnSpc>
                <a:spcPct val="132000"/>
              </a:lnSpc>
              <a:buNone/>
            </a:pPr>
            <a:r>
              <a:rPr lang="en-US" sz="2000" dirty="0">
                <a:solidFill>
                  <a:srgbClr val="3A4048"/>
                </a:solidFill>
                <a:latin typeface="Heebo" pitchFamily="34" charset="0"/>
                <a:ea typeface="Heebo" pitchFamily="34" charset="-122"/>
                <a:cs typeface="Heebo" pitchFamily="34" charset="-120"/>
              </a:rPr>
              <a:t>Carlos ficou frustrado. Na visão dele, ninguém havia explicado o que significava "mais estratégico". O líder também ficou frustrado. Na percepção dele, Carlos deveria ter entendido o nível de profundidade esperado. Os dois saíram da conversa pensando que o outro poderia ter feito melhor.</a:t>
            </a:r>
            <a:endParaRPr lang="en-US" sz="2000" dirty="0"/>
          </a:p>
        </p:txBody>
      </p:sp>
      <p:sp>
        <p:nvSpPr>
          <p:cNvPr id="12" name="Shape 8"/>
          <p:cNvSpPr/>
          <p:nvPr/>
        </p:nvSpPr>
        <p:spPr>
          <a:xfrm>
            <a:off x="10850441" y="2674887"/>
            <a:ext cx="7099629" cy="6241404"/>
          </a:xfrm>
          <a:prstGeom prst="roundRect">
            <a:avLst>
              <a:gd name="adj" fmla="val 3233"/>
            </a:avLst>
          </a:prstGeom>
          <a:solidFill>
            <a:srgbClr val="FFFFFF"/>
          </a:solidFill>
          <a:ln w="12700">
            <a:solidFill>
              <a:srgbClr val="E4E0DA"/>
            </a:solidFill>
            <a:prstDash val="solid"/>
          </a:ln>
        </p:spPr>
        <p:txBody>
          <a:bodyPr/>
          <a:lstStyle/>
          <a:p>
            <a:endParaRPr lang="pt-BR"/>
          </a:p>
        </p:txBody>
      </p:sp>
      <p:sp>
        <p:nvSpPr>
          <p:cNvPr id="13" name="Text 9"/>
          <p:cNvSpPr txBox="1"/>
          <p:nvPr/>
        </p:nvSpPr>
        <p:spPr>
          <a:xfrm>
            <a:off x="11769505" y="3086409"/>
            <a:ext cx="5075428" cy="411521"/>
          </a:xfrm>
          <a:prstGeom prst="rect">
            <a:avLst/>
          </a:prstGeom>
          <a:noFill/>
          <a:ln/>
        </p:spPr>
        <p:txBody>
          <a:bodyPr wrap="square" lIns="0" tIns="0" rIns="0" bIns="0" rtlCol="0" anchor="ctr"/>
          <a:lstStyle/>
          <a:p>
            <a:pPr marL="0" indent="0">
              <a:buNone/>
            </a:pPr>
            <a:r>
              <a:rPr lang="en-US" sz="1700" b="1" kern="0" spc="200" dirty="0">
                <a:solidFill>
                  <a:srgbClr val="FF3E02"/>
                </a:solidFill>
                <a:latin typeface="Heebo" pitchFamily="34" charset="0"/>
                <a:ea typeface="Heebo" pitchFamily="34" charset="-122"/>
                <a:cs typeface="Heebo" pitchFamily="34" charset="-120"/>
              </a:rPr>
              <a:t>PARA REFLETIR</a:t>
            </a:r>
            <a:endParaRPr lang="en-US" sz="1700" dirty="0"/>
          </a:p>
        </p:txBody>
      </p:sp>
      <p:sp>
        <p:nvSpPr>
          <p:cNvPr id="14" name="Shape 10"/>
          <p:cNvSpPr/>
          <p:nvPr/>
        </p:nvSpPr>
        <p:spPr>
          <a:xfrm>
            <a:off x="11081578" y="3559658"/>
            <a:ext cx="329217" cy="329217"/>
          </a:xfrm>
          <a:prstGeom prst="ellipse">
            <a:avLst/>
          </a:prstGeom>
          <a:solidFill>
            <a:srgbClr val="FF3E02"/>
          </a:solidFill>
          <a:ln/>
        </p:spPr>
        <p:txBody>
          <a:bodyPr/>
          <a:lstStyle/>
          <a:p>
            <a:endParaRPr lang="pt-BR"/>
          </a:p>
        </p:txBody>
      </p:sp>
      <p:sp>
        <p:nvSpPr>
          <p:cNvPr id="15" name="Text 11"/>
          <p:cNvSpPr txBox="1"/>
          <p:nvPr/>
        </p:nvSpPr>
        <p:spPr>
          <a:xfrm>
            <a:off x="11081578" y="3559658"/>
            <a:ext cx="329217" cy="329217"/>
          </a:xfrm>
          <a:prstGeom prst="rect">
            <a:avLst/>
          </a:prstGeom>
          <a:noFill/>
          <a:ln/>
        </p:spPr>
        <p:txBody>
          <a:bodyPr wrap="square" lIns="0" tIns="0" rIns="0" bIns="0" rtlCol="0" anchor="ctr"/>
          <a:lstStyle/>
          <a:p>
            <a:pPr marL="0" indent="0" algn="ctr">
              <a:buNone/>
            </a:pPr>
            <a:r>
              <a:rPr lang="en-US" sz="1400" b="1" dirty="0">
                <a:solidFill>
                  <a:srgbClr val="FFFFFF"/>
                </a:solidFill>
                <a:latin typeface="Heebo" pitchFamily="34" charset="0"/>
                <a:ea typeface="Heebo" pitchFamily="34" charset="-122"/>
                <a:cs typeface="Heebo" pitchFamily="34" charset="-120"/>
              </a:rPr>
              <a:t>1</a:t>
            </a:r>
            <a:endParaRPr lang="en-US" sz="1400" dirty="0"/>
          </a:p>
        </p:txBody>
      </p:sp>
      <p:sp>
        <p:nvSpPr>
          <p:cNvPr id="16" name="Text 12"/>
          <p:cNvSpPr txBox="1"/>
          <p:nvPr/>
        </p:nvSpPr>
        <p:spPr>
          <a:xfrm>
            <a:off x="11563159" y="3566243"/>
            <a:ext cx="6234546" cy="740738"/>
          </a:xfrm>
          <a:prstGeom prst="rect">
            <a:avLst/>
          </a:prstGeom>
          <a:noFill/>
          <a:ln/>
        </p:spPr>
        <p:txBody>
          <a:bodyPr wrap="square" lIns="0" tIns="0" rIns="0" bIns="0" rtlCol="0" anchor="t"/>
          <a:lstStyle/>
          <a:p>
            <a:pPr marL="0" indent="0">
              <a:lnSpc>
                <a:spcPct val="116000"/>
              </a:lnSpc>
              <a:buNone/>
            </a:pPr>
            <a:r>
              <a:rPr lang="en-US" sz="1700" dirty="0">
                <a:solidFill>
                  <a:srgbClr val="3A4048"/>
                </a:solidFill>
                <a:latin typeface="Heebo" pitchFamily="34" charset="0"/>
                <a:ea typeface="Heebo" pitchFamily="34" charset="-122"/>
                <a:cs typeface="Heebo" pitchFamily="34" charset="-120"/>
              </a:rPr>
              <a:t>O problema principal está na execução ou na expectativa?</a:t>
            </a:r>
            <a:endParaRPr lang="en-US" sz="1700" dirty="0"/>
          </a:p>
        </p:txBody>
      </p:sp>
      <p:sp>
        <p:nvSpPr>
          <p:cNvPr id="17" name="Shape 13"/>
          <p:cNvSpPr/>
          <p:nvPr/>
        </p:nvSpPr>
        <p:spPr>
          <a:xfrm>
            <a:off x="11081578" y="4300396"/>
            <a:ext cx="329217" cy="329217"/>
          </a:xfrm>
          <a:prstGeom prst="ellipse">
            <a:avLst/>
          </a:prstGeom>
          <a:solidFill>
            <a:srgbClr val="FF3E02"/>
          </a:solidFill>
          <a:ln/>
        </p:spPr>
        <p:txBody>
          <a:bodyPr/>
          <a:lstStyle/>
          <a:p>
            <a:endParaRPr lang="pt-BR"/>
          </a:p>
        </p:txBody>
      </p:sp>
      <p:sp>
        <p:nvSpPr>
          <p:cNvPr id="18" name="Text 14"/>
          <p:cNvSpPr txBox="1"/>
          <p:nvPr/>
        </p:nvSpPr>
        <p:spPr>
          <a:xfrm>
            <a:off x="11081578" y="4300396"/>
            <a:ext cx="329217" cy="329217"/>
          </a:xfrm>
          <a:prstGeom prst="rect">
            <a:avLst/>
          </a:prstGeom>
          <a:noFill/>
          <a:ln/>
        </p:spPr>
        <p:txBody>
          <a:bodyPr wrap="square" lIns="0" tIns="0" rIns="0" bIns="0" rtlCol="0" anchor="ctr"/>
          <a:lstStyle/>
          <a:p>
            <a:pPr marL="0" indent="0" algn="ctr">
              <a:buNone/>
            </a:pPr>
            <a:r>
              <a:rPr lang="en-US" sz="1400" b="1" dirty="0">
                <a:solidFill>
                  <a:srgbClr val="FFFFFF"/>
                </a:solidFill>
                <a:latin typeface="Heebo" pitchFamily="34" charset="0"/>
                <a:ea typeface="Heebo" pitchFamily="34" charset="-122"/>
                <a:cs typeface="Heebo" pitchFamily="34" charset="-120"/>
              </a:rPr>
              <a:t>2</a:t>
            </a:r>
            <a:endParaRPr lang="en-US" sz="1400" dirty="0"/>
          </a:p>
        </p:txBody>
      </p:sp>
      <p:sp>
        <p:nvSpPr>
          <p:cNvPr id="19" name="Text 15"/>
          <p:cNvSpPr txBox="1"/>
          <p:nvPr/>
        </p:nvSpPr>
        <p:spPr>
          <a:xfrm>
            <a:off x="11563159" y="4306981"/>
            <a:ext cx="6234546" cy="740738"/>
          </a:xfrm>
          <a:prstGeom prst="rect">
            <a:avLst/>
          </a:prstGeom>
          <a:noFill/>
          <a:ln/>
        </p:spPr>
        <p:txBody>
          <a:bodyPr wrap="square" lIns="0" tIns="0" rIns="0" bIns="0" rtlCol="0" anchor="t"/>
          <a:lstStyle/>
          <a:p>
            <a:pPr marL="0" indent="0">
              <a:lnSpc>
                <a:spcPct val="116000"/>
              </a:lnSpc>
              <a:buNone/>
            </a:pPr>
            <a:r>
              <a:rPr lang="en-US" sz="1700" dirty="0">
                <a:solidFill>
                  <a:srgbClr val="3A4048"/>
                </a:solidFill>
                <a:latin typeface="Heebo" pitchFamily="34" charset="0"/>
                <a:ea typeface="Heebo" pitchFamily="34" charset="-122"/>
                <a:cs typeface="Heebo" pitchFamily="34" charset="-120"/>
              </a:rPr>
              <a:t>O que deveria ter sido esclarecido antes de Carlos começar?</a:t>
            </a:r>
            <a:endParaRPr lang="en-US" sz="1700" dirty="0"/>
          </a:p>
        </p:txBody>
      </p:sp>
      <p:sp>
        <p:nvSpPr>
          <p:cNvPr id="20" name="Shape 16"/>
          <p:cNvSpPr/>
          <p:nvPr/>
        </p:nvSpPr>
        <p:spPr>
          <a:xfrm>
            <a:off x="11081578" y="5041135"/>
            <a:ext cx="329217" cy="329217"/>
          </a:xfrm>
          <a:prstGeom prst="ellipse">
            <a:avLst/>
          </a:prstGeom>
          <a:solidFill>
            <a:srgbClr val="FF3E02"/>
          </a:solidFill>
          <a:ln/>
        </p:spPr>
        <p:txBody>
          <a:bodyPr/>
          <a:lstStyle/>
          <a:p>
            <a:endParaRPr lang="pt-BR"/>
          </a:p>
        </p:txBody>
      </p:sp>
      <p:sp>
        <p:nvSpPr>
          <p:cNvPr id="21" name="Text 17"/>
          <p:cNvSpPr txBox="1"/>
          <p:nvPr/>
        </p:nvSpPr>
        <p:spPr>
          <a:xfrm>
            <a:off x="11081578" y="5041135"/>
            <a:ext cx="329217" cy="329217"/>
          </a:xfrm>
          <a:prstGeom prst="rect">
            <a:avLst/>
          </a:prstGeom>
          <a:noFill/>
          <a:ln/>
        </p:spPr>
        <p:txBody>
          <a:bodyPr wrap="square" lIns="0" tIns="0" rIns="0" bIns="0" rtlCol="0" anchor="ctr"/>
          <a:lstStyle/>
          <a:p>
            <a:pPr marL="0" indent="0" algn="ctr">
              <a:buNone/>
            </a:pPr>
            <a:r>
              <a:rPr lang="en-US" sz="1400" b="1" dirty="0">
                <a:solidFill>
                  <a:srgbClr val="FFFFFF"/>
                </a:solidFill>
                <a:latin typeface="Heebo" pitchFamily="34" charset="0"/>
                <a:ea typeface="Heebo" pitchFamily="34" charset="-122"/>
                <a:cs typeface="Heebo" pitchFamily="34" charset="-120"/>
              </a:rPr>
              <a:t>3</a:t>
            </a:r>
            <a:endParaRPr lang="en-US" sz="1400" dirty="0"/>
          </a:p>
        </p:txBody>
      </p:sp>
      <p:sp>
        <p:nvSpPr>
          <p:cNvPr id="22" name="Text 18"/>
          <p:cNvSpPr txBox="1"/>
          <p:nvPr/>
        </p:nvSpPr>
        <p:spPr>
          <a:xfrm>
            <a:off x="11563159" y="5047719"/>
            <a:ext cx="6234546" cy="740738"/>
          </a:xfrm>
          <a:prstGeom prst="rect">
            <a:avLst/>
          </a:prstGeom>
          <a:noFill/>
          <a:ln/>
        </p:spPr>
        <p:txBody>
          <a:bodyPr wrap="square" lIns="0" tIns="0" rIns="0" bIns="0" rtlCol="0" anchor="t"/>
          <a:lstStyle/>
          <a:p>
            <a:pPr marL="0" indent="0">
              <a:lnSpc>
                <a:spcPct val="116000"/>
              </a:lnSpc>
              <a:buNone/>
            </a:pPr>
            <a:r>
              <a:rPr lang="en-US" sz="1700" dirty="0">
                <a:solidFill>
                  <a:srgbClr val="3A4048"/>
                </a:solidFill>
                <a:latin typeface="Heebo" pitchFamily="34" charset="0"/>
                <a:ea typeface="Heebo" pitchFamily="34" charset="-122"/>
                <a:cs typeface="Heebo" pitchFamily="34" charset="-120"/>
              </a:rPr>
              <a:t>Que perguntas Carlos poderia ter feito?</a:t>
            </a:r>
            <a:endParaRPr lang="en-US" sz="1700" dirty="0"/>
          </a:p>
        </p:txBody>
      </p:sp>
      <p:sp>
        <p:nvSpPr>
          <p:cNvPr id="23" name="Shape 19"/>
          <p:cNvSpPr/>
          <p:nvPr/>
        </p:nvSpPr>
        <p:spPr>
          <a:xfrm>
            <a:off x="11081578" y="5781873"/>
            <a:ext cx="329217" cy="329217"/>
          </a:xfrm>
          <a:prstGeom prst="ellipse">
            <a:avLst/>
          </a:prstGeom>
          <a:solidFill>
            <a:srgbClr val="FF3E02"/>
          </a:solidFill>
          <a:ln/>
        </p:spPr>
        <p:txBody>
          <a:bodyPr/>
          <a:lstStyle/>
          <a:p>
            <a:endParaRPr lang="pt-BR"/>
          </a:p>
        </p:txBody>
      </p:sp>
      <p:sp>
        <p:nvSpPr>
          <p:cNvPr id="24" name="Text 20"/>
          <p:cNvSpPr txBox="1"/>
          <p:nvPr/>
        </p:nvSpPr>
        <p:spPr>
          <a:xfrm>
            <a:off x="11081578" y="5781873"/>
            <a:ext cx="329217" cy="329217"/>
          </a:xfrm>
          <a:prstGeom prst="rect">
            <a:avLst/>
          </a:prstGeom>
          <a:noFill/>
          <a:ln/>
        </p:spPr>
        <p:txBody>
          <a:bodyPr wrap="square" lIns="0" tIns="0" rIns="0" bIns="0" rtlCol="0" anchor="ctr"/>
          <a:lstStyle/>
          <a:p>
            <a:pPr marL="0" indent="0" algn="ctr">
              <a:buNone/>
            </a:pPr>
            <a:r>
              <a:rPr lang="en-US" sz="1400" b="1" dirty="0">
                <a:solidFill>
                  <a:srgbClr val="FFFFFF"/>
                </a:solidFill>
                <a:latin typeface="Heebo" pitchFamily="34" charset="0"/>
                <a:ea typeface="Heebo" pitchFamily="34" charset="-122"/>
                <a:cs typeface="Heebo" pitchFamily="34" charset="-120"/>
              </a:rPr>
              <a:t>4</a:t>
            </a:r>
            <a:endParaRPr lang="en-US" sz="1400" dirty="0"/>
          </a:p>
        </p:txBody>
      </p:sp>
      <p:sp>
        <p:nvSpPr>
          <p:cNvPr id="25" name="Text 21"/>
          <p:cNvSpPr txBox="1"/>
          <p:nvPr/>
        </p:nvSpPr>
        <p:spPr>
          <a:xfrm>
            <a:off x="11563159" y="5788457"/>
            <a:ext cx="6234546" cy="740738"/>
          </a:xfrm>
          <a:prstGeom prst="rect">
            <a:avLst/>
          </a:prstGeom>
          <a:noFill/>
          <a:ln/>
        </p:spPr>
        <p:txBody>
          <a:bodyPr wrap="square" lIns="0" tIns="0" rIns="0" bIns="0" rtlCol="0" anchor="t"/>
          <a:lstStyle/>
          <a:p>
            <a:pPr marL="0" indent="0">
              <a:lnSpc>
                <a:spcPct val="116000"/>
              </a:lnSpc>
              <a:buNone/>
            </a:pPr>
            <a:r>
              <a:rPr lang="en-US" sz="1700" dirty="0">
                <a:solidFill>
                  <a:srgbClr val="3A4048"/>
                </a:solidFill>
                <a:latin typeface="Heebo" pitchFamily="34" charset="0"/>
                <a:ea typeface="Heebo" pitchFamily="34" charset="-122"/>
                <a:cs typeface="Heebo" pitchFamily="34" charset="-120"/>
              </a:rPr>
              <a:t>Que responsabilidade cabe ao líder?</a:t>
            </a:r>
            <a:endParaRPr lang="en-US" sz="1700" dirty="0"/>
          </a:p>
        </p:txBody>
      </p:sp>
      <p:sp>
        <p:nvSpPr>
          <p:cNvPr id="26" name="Shape 22"/>
          <p:cNvSpPr/>
          <p:nvPr/>
        </p:nvSpPr>
        <p:spPr>
          <a:xfrm>
            <a:off x="11081578" y="6522611"/>
            <a:ext cx="329217" cy="329217"/>
          </a:xfrm>
          <a:prstGeom prst="ellipse">
            <a:avLst/>
          </a:prstGeom>
          <a:solidFill>
            <a:srgbClr val="FF3E02"/>
          </a:solidFill>
          <a:ln/>
        </p:spPr>
        <p:txBody>
          <a:bodyPr/>
          <a:lstStyle/>
          <a:p>
            <a:endParaRPr lang="pt-BR"/>
          </a:p>
        </p:txBody>
      </p:sp>
      <p:sp>
        <p:nvSpPr>
          <p:cNvPr id="27" name="Text 23"/>
          <p:cNvSpPr txBox="1"/>
          <p:nvPr/>
        </p:nvSpPr>
        <p:spPr>
          <a:xfrm>
            <a:off x="11081578" y="6522611"/>
            <a:ext cx="329217" cy="329217"/>
          </a:xfrm>
          <a:prstGeom prst="rect">
            <a:avLst/>
          </a:prstGeom>
          <a:noFill/>
          <a:ln/>
        </p:spPr>
        <p:txBody>
          <a:bodyPr wrap="square" lIns="0" tIns="0" rIns="0" bIns="0" rtlCol="0" anchor="ctr"/>
          <a:lstStyle/>
          <a:p>
            <a:pPr marL="0" indent="0" algn="ctr">
              <a:buNone/>
            </a:pPr>
            <a:r>
              <a:rPr lang="en-US" sz="1400" b="1" dirty="0">
                <a:solidFill>
                  <a:srgbClr val="FFFFFF"/>
                </a:solidFill>
                <a:latin typeface="Heebo" pitchFamily="34" charset="0"/>
                <a:ea typeface="Heebo" pitchFamily="34" charset="-122"/>
                <a:cs typeface="Heebo" pitchFamily="34" charset="-120"/>
              </a:rPr>
              <a:t>5</a:t>
            </a:r>
            <a:endParaRPr lang="en-US" sz="1400" dirty="0"/>
          </a:p>
        </p:txBody>
      </p:sp>
      <p:sp>
        <p:nvSpPr>
          <p:cNvPr id="28" name="Text 24"/>
          <p:cNvSpPr txBox="1"/>
          <p:nvPr/>
        </p:nvSpPr>
        <p:spPr>
          <a:xfrm>
            <a:off x="11563159" y="6529195"/>
            <a:ext cx="6234546" cy="740738"/>
          </a:xfrm>
          <a:prstGeom prst="rect">
            <a:avLst/>
          </a:prstGeom>
          <a:noFill/>
          <a:ln/>
        </p:spPr>
        <p:txBody>
          <a:bodyPr wrap="square" lIns="0" tIns="0" rIns="0" bIns="0" rtlCol="0" anchor="t"/>
          <a:lstStyle/>
          <a:p>
            <a:pPr marL="0" indent="0">
              <a:lnSpc>
                <a:spcPct val="116000"/>
              </a:lnSpc>
              <a:buNone/>
            </a:pPr>
            <a:r>
              <a:rPr lang="en-US" sz="1700" dirty="0">
                <a:solidFill>
                  <a:srgbClr val="3A4048"/>
                </a:solidFill>
                <a:latin typeface="Heebo" pitchFamily="34" charset="0"/>
                <a:ea typeface="Heebo" pitchFamily="34" charset="-122"/>
                <a:cs typeface="Heebo" pitchFamily="34" charset="-120"/>
              </a:rPr>
              <a:t>Que responsabilidade cabe a Carlos?</a:t>
            </a:r>
            <a:endParaRPr lang="en-US" sz="1700" dirty="0"/>
          </a:p>
        </p:txBody>
      </p:sp>
      <p:sp>
        <p:nvSpPr>
          <p:cNvPr id="29" name="Shape 25"/>
          <p:cNvSpPr/>
          <p:nvPr/>
        </p:nvSpPr>
        <p:spPr>
          <a:xfrm>
            <a:off x="11081578" y="7263349"/>
            <a:ext cx="329217" cy="329217"/>
          </a:xfrm>
          <a:prstGeom prst="ellipse">
            <a:avLst/>
          </a:prstGeom>
          <a:solidFill>
            <a:srgbClr val="FF3E02"/>
          </a:solidFill>
          <a:ln/>
        </p:spPr>
        <p:txBody>
          <a:bodyPr/>
          <a:lstStyle/>
          <a:p>
            <a:endParaRPr lang="pt-BR"/>
          </a:p>
        </p:txBody>
      </p:sp>
      <p:sp>
        <p:nvSpPr>
          <p:cNvPr id="30" name="Text 26"/>
          <p:cNvSpPr txBox="1"/>
          <p:nvPr/>
        </p:nvSpPr>
        <p:spPr>
          <a:xfrm>
            <a:off x="11081578" y="7263349"/>
            <a:ext cx="329217" cy="329217"/>
          </a:xfrm>
          <a:prstGeom prst="rect">
            <a:avLst/>
          </a:prstGeom>
          <a:noFill/>
          <a:ln/>
        </p:spPr>
        <p:txBody>
          <a:bodyPr wrap="square" lIns="0" tIns="0" rIns="0" bIns="0" rtlCol="0" anchor="ctr"/>
          <a:lstStyle/>
          <a:p>
            <a:pPr marL="0" indent="0" algn="ctr">
              <a:buNone/>
            </a:pPr>
            <a:r>
              <a:rPr lang="en-US" sz="1400" b="1" dirty="0">
                <a:solidFill>
                  <a:srgbClr val="FFFFFF"/>
                </a:solidFill>
                <a:latin typeface="Heebo" pitchFamily="34" charset="0"/>
                <a:ea typeface="Heebo" pitchFamily="34" charset="-122"/>
                <a:cs typeface="Heebo" pitchFamily="34" charset="-120"/>
              </a:rPr>
              <a:t>6</a:t>
            </a:r>
            <a:endParaRPr lang="en-US" sz="1400" dirty="0"/>
          </a:p>
        </p:txBody>
      </p:sp>
      <p:sp>
        <p:nvSpPr>
          <p:cNvPr id="31" name="Text 27"/>
          <p:cNvSpPr txBox="1"/>
          <p:nvPr/>
        </p:nvSpPr>
        <p:spPr>
          <a:xfrm>
            <a:off x="11563159" y="7269934"/>
            <a:ext cx="6234546" cy="740738"/>
          </a:xfrm>
          <a:prstGeom prst="rect">
            <a:avLst/>
          </a:prstGeom>
          <a:noFill/>
          <a:ln/>
        </p:spPr>
        <p:txBody>
          <a:bodyPr wrap="square" lIns="0" tIns="0" rIns="0" bIns="0" rtlCol="0" anchor="t"/>
          <a:lstStyle/>
          <a:p>
            <a:pPr marL="0" indent="0">
              <a:lnSpc>
                <a:spcPct val="116000"/>
              </a:lnSpc>
              <a:buNone/>
            </a:pPr>
            <a:r>
              <a:rPr lang="en-US" sz="1700" dirty="0">
                <a:solidFill>
                  <a:srgbClr val="3A4048"/>
                </a:solidFill>
                <a:latin typeface="Heebo" pitchFamily="34" charset="0"/>
                <a:ea typeface="Heebo" pitchFamily="34" charset="-122"/>
                <a:cs typeface="Heebo" pitchFamily="34" charset="-120"/>
              </a:rPr>
              <a:t>Qual conversa precisa acontecer agora?</a:t>
            </a:r>
            <a:endParaRPr lang="en-US" sz="1700" dirty="0"/>
          </a:p>
        </p:txBody>
      </p:sp>
      <p:sp>
        <p:nvSpPr>
          <p:cNvPr id="32" name="Shape 28"/>
          <p:cNvSpPr/>
          <p:nvPr/>
        </p:nvSpPr>
        <p:spPr>
          <a:xfrm>
            <a:off x="11081578" y="8004087"/>
            <a:ext cx="329217" cy="329217"/>
          </a:xfrm>
          <a:prstGeom prst="ellipse">
            <a:avLst/>
          </a:prstGeom>
          <a:solidFill>
            <a:srgbClr val="FF3E02"/>
          </a:solidFill>
          <a:ln/>
        </p:spPr>
        <p:txBody>
          <a:bodyPr/>
          <a:lstStyle/>
          <a:p>
            <a:endParaRPr lang="pt-BR"/>
          </a:p>
        </p:txBody>
      </p:sp>
      <p:sp>
        <p:nvSpPr>
          <p:cNvPr id="33" name="Text 29"/>
          <p:cNvSpPr txBox="1"/>
          <p:nvPr/>
        </p:nvSpPr>
        <p:spPr>
          <a:xfrm>
            <a:off x="11081578" y="8004087"/>
            <a:ext cx="329217" cy="329217"/>
          </a:xfrm>
          <a:prstGeom prst="rect">
            <a:avLst/>
          </a:prstGeom>
          <a:noFill/>
          <a:ln/>
        </p:spPr>
        <p:txBody>
          <a:bodyPr wrap="square" lIns="0" tIns="0" rIns="0" bIns="0" rtlCol="0" anchor="ctr"/>
          <a:lstStyle/>
          <a:p>
            <a:pPr marL="0" indent="0" algn="ctr">
              <a:buNone/>
            </a:pPr>
            <a:r>
              <a:rPr lang="en-US" sz="1400" b="1" dirty="0">
                <a:solidFill>
                  <a:srgbClr val="FFFFFF"/>
                </a:solidFill>
                <a:latin typeface="Heebo" pitchFamily="34" charset="0"/>
                <a:ea typeface="Heebo" pitchFamily="34" charset="-122"/>
                <a:cs typeface="Heebo" pitchFamily="34" charset="-120"/>
              </a:rPr>
              <a:t>7</a:t>
            </a:r>
            <a:endParaRPr lang="en-US" sz="1400" dirty="0"/>
          </a:p>
        </p:txBody>
      </p:sp>
      <p:sp>
        <p:nvSpPr>
          <p:cNvPr id="34" name="Text 30"/>
          <p:cNvSpPr txBox="1"/>
          <p:nvPr/>
        </p:nvSpPr>
        <p:spPr>
          <a:xfrm>
            <a:off x="11563159" y="8010672"/>
            <a:ext cx="6234546" cy="740738"/>
          </a:xfrm>
          <a:prstGeom prst="rect">
            <a:avLst/>
          </a:prstGeom>
          <a:noFill/>
          <a:ln/>
        </p:spPr>
        <p:txBody>
          <a:bodyPr wrap="square" lIns="0" tIns="0" rIns="0" bIns="0" rtlCol="0" anchor="t"/>
          <a:lstStyle/>
          <a:p>
            <a:pPr marL="0" indent="0">
              <a:lnSpc>
                <a:spcPct val="116000"/>
              </a:lnSpc>
              <a:buNone/>
            </a:pPr>
            <a:r>
              <a:rPr lang="en-US" sz="1700" dirty="0">
                <a:solidFill>
                  <a:srgbClr val="3A4048"/>
                </a:solidFill>
                <a:latin typeface="Heebo" pitchFamily="34" charset="0"/>
                <a:ea typeface="Heebo" pitchFamily="34" charset="-122"/>
                <a:cs typeface="Heebo" pitchFamily="34" charset="-120"/>
              </a:rPr>
              <a:t>Como evitar que a situação se repita?</a:t>
            </a:r>
            <a:endParaRPr lang="en-US" sz="1700" dirty="0"/>
          </a:p>
        </p:txBody>
      </p:sp>
      <p:sp>
        <p:nvSpPr>
          <p:cNvPr id="35" name="Text 31"/>
          <p:cNvSpPr txBox="1"/>
          <p:nvPr/>
        </p:nvSpPr>
        <p:spPr>
          <a:xfrm>
            <a:off x="1028803" y="9547291"/>
            <a:ext cx="10973897" cy="411521"/>
          </a:xfrm>
          <a:prstGeom prst="rect">
            <a:avLst/>
          </a:prstGeom>
          <a:noFill/>
          <a:ln/>
        </p:spPr>
        <p:txBody>
          <a:bodyPr wrap="square" lIns="0" tIns="0" rIns="0" bIns="0" rtlCol="0" anchor="ctr"/>
          <a:lstStyle/>
          <a:p>
            <a:pPr marL="0" indent="0">
              <a:buNone/>
            </a:pPr>
            <a:r>
              <a:rPr lang="en-US" sz="1500" dirty="0">
                <a:solidFill>
                  <a:srgbClr val="5C636B"/>
                </a:solidFill>
                <a:latin typeface="Heebo" pitchFamily="34" charset="0"/>
                <a:ea typeface="Heebo" pitchFamily="34" charset="-122"/>
                <a:cs typeface="Heebo" pitchFamily="34" charset="-120"/>
              </a:rPr>
              <a:t>Protagonize em Campo · Sustentação dos 3 primeiros Goles da Liderança</a:t>
            </a:r>
            <a:endParaRPr lang="en-US" sz="1500" dirty="0"/>
          </a:p>
        </p:txBody>
      </p:sp>
      <p:pic>
        <p:nvPicPr>
          <p:cNvPr id="36" name="Image 2" descr="preencoded.png"/>
          <p:cNvPicPr>
            <a:picLocks noChangeAspect="1"/>
          </p:cNvPicPr>
          <p:nvPr/>
        </p:nvPicPr>
        <p:blipFill>
          <a:blip r:embed="rId5"/>
          <a:stretch>
            <a:fillRect/>
          </a:stretch>
        </p:blipFill>
        <p:spPr>
          <a:xfrm>
            <a:off x="13113807" y="9451269"/>
            <a:ext cx="4142646" cy="630999"/>
          </a:xfrm>
          <a:prstGeom prst="rect">
            <a:avLst/>
          </a:prstGeom>
        </p:spPr>
      </p:pic>
      <p:pic>
        <p:nvPicPr>
          <p:cNvPr id="37" name="Imagem 36">
            <a:extLst>
              <a:ext uri="{FF2B5EF4-FFF2-40B4-BE49-F238E27FC236}">
                <a16:creationId xmlns:a16="http://schemas.microsoft.com/office/drawing/2014/main" id="{43E5443C-D3E7-D522-EA6A-48605D997100}"/>
              </a:ext>
            </a:extLst>
          </p:cNvPr>
          <p:cNvPicPr>
            <a:picLocks noChangeAspect="1"/>
          </p:cNvPicPr>
          <p:nvPr/>
        </p:nvPicPr>
        <p:blipFill>
          <a:blip r:embed="rId6"/>
          <a:stretch>
            <a:fillRect/>
          </a:stretch>
        </p:blipFill>
        <p:spPr>
          <a:xfrm>
            <a:off x="14981467" y="407424"/>
            <a:ext cx="3248920" cy="405914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4"/>
          <a:stretch>
            <a:fillRect/>
          </a:stretch>
        </p:blipFill>
        <p:spPr>
          <a:xfrm>
            <a:off x="15157696" y="576130"/>
            <a:ext cx="2126193" cy="521260"/>
          </a:xfrm>
          <a:prstGeom prst="rect">
            <a:avLst/>
          </a:prstGeom>
        </p:spPr>
      </p:pic>
      <p:sp>
        <p:nvSpPr>
          <p:cNvPr id="3" name="Text 0"/>
          <p:cNvSpPr txBox="1"/>
          <p:nvPr/>
        </p:nvSpPr>
        <p:spPr>
          <a:xfrm>
            <a:off x="1028803" y="850477"/>
            <a:ext cx="10973897" cy="411521"/>
          </a:xfrm>
          <a:prstGeom prst="rect">
            <a:avLst/>
          </a:prstGeom>
          <a:noFill/>
          <a:ln/>
        </p:spPr>
        <p:txBody>
          <a:bodyPr wrap="square" lIns="0" tIns="0" rIns="0" bIns="0" rtlCol="0" anchor="ctr"/>
          <a:lstStyle/>
          <a:p>
            <a:pPr marL="0" indent="0">
              <a:buNone/>
            </a:pPr>
            <a:r>
              <a:rPr lang="en-US" sz="1700" b="1" kern="0" spc="200" dirty="0">
                <a:solidFill>
                  <a:srgbClr val="FF3E02"/>
                </a:solidFill>
                <a:latin typeface="Heebo" pitchFamily="34" charset="0"/>
                <a:ea typeface="Heebo" pitchFamily="34" charset="-122"/>
                <a:cs typeface="Heebo" pitchFamily="34" charset="-120"/>
              </a:rPr>
              <a:t>PROTAGONIZE EM CAMPO · SEU TO-DO DA SEMANA</a:t>
            </a:r>
            <a:endParaRPr lang="en-US" sz="1700" dirty="0"/>
          </a:p>
        </p:txBody>
      </p:sp>
      <p:sp>
        <p:nvSpPr>
          <p:cNvPr id="4" name="Text 1"/>
          <p:cNvSpPr txBox="1"/>
          <p:nvPr/>
        </p:nvSpPr>
        <p:spPr>
          <a:xfrm>
            <a:off x="1028803" y="1316868"/>
            <a:ext cx="12345635" cy="1028803"/>
          </a:xfrm>
          <a:prstGeom prst="rect">
            <a:avLst/>
          </a:prstGeom>
          <a:noFill/>
          <a:ln/>
        </p:spPr>
        <p:txBody>
          <a:bodyPr wrap="square" lIns="0" tIns="0" rIns="0" bIns="0" rtlCol="0" anchor="ctr"/>
          <a:lstStyle/>
          <a:p>
            <a:pPr marL="0" indent="0">
              <a:buNone/>
            </a:pPr>
            <a:r>
              <a:rPr lang="en-US" sz="5100" b="1" kern="0" spc="-80" dirty="0">
                <a:solidFill>
                  <a:srgbClr val="1A2128"/>
                </a:solidFill>
                <a:latin typeface="Heebo" pitchFamily="34" charset="0"/>
                <a:ea typeface="Heebo" pitchFamily="34" charset="-122"/>
                <a:cs typeface="Heebo" pitchFamily="34" charset="-120"/>
              </a:rPr>
              <a:t>Alinhe antes de cobrar depois</a:t>
            </a:r>
            <a:endParaRPr lang="en-US" sz="5100" dirty="0"/>
          </a:p>
        </p:txBody>
      </p:sp>
      <p:sp>
        <p:nvSpPr>
          <p:cNvPr id="5" name="Text 2"/>
          <p:cNvSpPr txBox="1"/>
          <p:nvPr/>
        </p:nvSpPr>
        <p:spPr>
          <a:xfrm>
            <a:off x="1028803" y="2414257"/>
            <a:ext cx="16227651" cy="1028803"/>
          </a:xfrm>
          <a:prstGeom prst="rect">
            <a:avLst/>
          </a:prstGeom>
          <a:noFill/>
          <a:ln/>
        </p:spPr>
        <p:txBody>
          <a:bodyPr wrap="square" lIns="0" tIns="0" rIns="0" bIns="0" rtlCol="0" anchor="ctr"/>
          <a:lstStyle/>
          <a:p>
            <a:pPr marL="0" indent="0">
              <a:lnSpc>
                <a:spcPct val="130000"/>
              </a:lnSpc>
              <a:buNone/>
            </a:pPr>
            <a:r>
              <a:rPr lang="en-US" sz="2100" dirty="0">
                <a:solidFill>
                  <a:srgbClr val="5C636B"/>
                </a:solidFill>
                <a:latin typeface="Heebo" pitchFamily="34" charset="0"/>
                <a:ea typeface="Heebo" pitchFamily="34" charset="-122"/>
                <a:cs typeface="Heebo" pitchFamily="34" charset="-120"/>
              </a:rPr>
              <a:t>Escolha uma atividade real que envolva outra pessoa. Pode ser uma entrega entre pares, uma atividade de projeto ou algo que você precise solicitar ou combinar. Antes da execução, alinhe:</a:t>
            </a:r>
            <a:endParaRPr lang="en-US" sz="2100" dirty="0"/>
          </a:p>
        </p:txBody>
      </p:sp>
      <p:sp>
        <p:nvSpPr>
          <p:cNvPr id="6" name="Shape 3"/>
          <p:cNvSpPr/>
          <p:nvPr/>
        </p:nvSpPr>
        <p:spPr>
          <a:xfrm>
            <a:off x="1028803" y="3731125"/>
            <a:ext cx="16227651" cy="987651"/>
          </a:xfrm>
          <a:prstGeom prst="roundRect">
            <a:avLst>
              <a:gd name="adj" fmla="val 13889"/>
            </a:avLst>
          </a:prstGeom>
          <a:solidFill>
            <a:srgbClr val="FFFFFF"/>
          </a:solidFill>
          <a:ln w="12700">
            <a:solidFill>
              <a:srgbClr val="E4E0DA"/>
            </a:solidFill>
            <a:prstDash val="solid"/>
          </a:ln>
        </p:spPr>
        <p:txBody>
          <a:bodyPr/>
          <a:lstStyle/>
          <a:p>
            <a:endParaRPr lang="pt-BR"/>
          </a:p>
        </p:txBody>
      </p:sp>
      <p:sp>
        <p:nvSpPr>
          <p:cNvPr id="7" name="Text 4"/>
          <p:cNvSpPr txBox="1"/>
          <p:nvPr/>
        </p:nvSpPr>
        <p:spPr>
          <a:xfrm>
            <a:off x="1440324" y="3868299"/>
            <a:ext cx="4938254" cy="356652"/>
          </a:xfrm>
          <a:prstGeom prst="rect">
            <a:avLst/>
          </a:prstGeom>
          <a:noFill/>
          <a:ln/>
        </p:spPr>
        <p:txBody>
          <a:bodyPr wrap="square" lIns="0" tIns="0" rIns="0" bIns="0" rtlCol="0" anchor="ctr"/>
          <a:lstStyle/>
          <a:p>
            <a:pPr marL="0" indent="0">
              <a:buNone/>
            </a:pPr>
            <a:r>
              <a:rPr lang="en-US" sz="2000" b="1" dirty="0">
                <a:solidFill>
                  <a:srgbClr val="1A2128"/>
                </a:solidFill>
                <a:latin typeface="Heebo" pitchFamily="34" charset="0"/>
                <a:ea typeface="Heebo" pitchFamily="34" charset="-122"/>
                <a:cs typeface="Heebo" pitchFamily="34" charset="-120"/>
              </a:rPr>
              <a:t>O que precisa ser entregue?</a:t>
            </a:r>
            <a:endParaRPr lang="en-US" sz="2000" dirty="0"/>
          </a:p>
        </p:txBody>
      </p:sp>
      <p:sp>
        <p:nvSpPr>
          <p:cNvPr id="8" name="Text 5"/>
          <p:cNvSpPr txBox="1"/>
          <p:nvPr/>
        </p:nvSpPr>
        <p:spPr>
          <a:xfrm>
            <a:off x="1440324" y="4252385"/>
            <a:ext cx="5761296" cy="356652"/>
          </a:xfrm>
          <a:prstGeom prst="rect">
            <a:avLst/>
          </a:prstGeom>
          <a:noFill/>
          <a:ln/>
        </p:spPr>
        <p:txBody>
          <a:bodyPr wrap="square" lIns="0" tIns="0" rIns="0" bIns="0" rtlCol="0" anchor="ctr"/>
          <a:lstStyle/>
          <a:p>
            <a:pPr marL="0" indent="0">
              <a:buNone/>
            </a:pPr>
            <a:r>
              <a:rPr lang="en-US" sz="1700" dirty="0">
                <a:solidFill>
                  <a:srgbClr val="9AA0A7"/>
                </a:solidFill>
                <a:latin typeface="Heebo" pitchFamily="34" charset="0"/>
                <a:ea typeface="Heebo" pitchFamily="34" charset="-122"/>
                <a:cs typeface="Heebo" pitchFamily="34" charset="-120"/>
              </a:rPr>
              <a:t>Descreva a entrega em uma frase.</a:t>
            </a:r>
            <a:endParaRPr lang="en-US" sz="1700" dirty="0"/>
          </a:p>
        </p:txBody>
      </p:sp>
      <p:sp>
        <p:nvSpPr>
          <p:cNvPr id="9" name="Shape 6"/>
          <p:cNvSpPr/>
          <p:nvPr/>
        </p:nvSpPr>
        <p:spPr>
          <a:xfrm>
            <a:off x="7681728" y="4389559"/>
            <a:ext cx="9190639" cy="0"/>
          </a:xfrm>
          <a:prstGeom prst="line">
            <a:avLst/>
          </a:prstGeom>
          <a:noFill/>
          <a:ln w="12700">
            <a:solidFill>
              <a:srgbClr val="D9D4CD"/>
            </a:solidFill>
            <a:prstDash val="dash"/>
          </a:ln>
        </p:spPr>
        <p:txBody>
          <a:bodyPr/>
          <a:lstStyle/>
          <a:p>
            <a:endParaRPr lang="pt-BR"/>
          </a:p>
        </p:txBody>
      </p:sp>
      <p:sp>
        <p:nvSpPr>
          <p:cNvPr id="10" name="Shape 7"/>
          <p:cNvSpPr/>
          <p:nvPr/>
        </p:nvSpPr>
        <p:spPr>
          <a:xfrm>
            <a:off x="1028803" y="4855950"/>
            <a:ext cx="16227651" cy="987651"/>
          </a:xfrm>
          <a:prstGeom prst="roundRect">
            <a:avLst>
              <a:gd name="adj" fmla="val 13889"/>
            </a:avLst>
          </a:prstGeom>
          <a:solidFill>
            <a:srgbClr val="FFFFFF"/>
          </a:solidFill>
          <a:ln w="12700">
            <a:solidFill>
              <a:srgbClr val="E4E0DA"/>
            </a:solidFill>
            <a:prstDash val="solid"/>
          </a:ln>
        </p:spPr>
        <p:txBody>
          <a:bodyPr/>
          <a:lstStyle/>
          <a:p>
            <a:endParaRPr lang="pt-BR"/>
          </a:p>
        </p:txBody>
      </p:sp>
      <p:sp>
        <p:nvSpPr>
          <p:cNvPr id="11" name="Text 8"/>
          <p:cNvSpPr txBox="1"/>
          <p:nvPr/>
        </p:nvSpPr>
        <p:spPr>
          <a:xfrm>
            <a:off x="1440324" y="4993123"/>
            <a:ext cx="4938254" cy="356652"/>
          </a:xfrm>
          <a:prstGeom prst="rect">
            <a:avLst/>
          </a:prstGeom>
          <a:noFill/>
          <a:ln/>
        </p:spPr>
        <p:txBody>
          <a:bodyPr wrap="square" lIns="0" tIns="0" rIns="0" bIns="0" rtlCol="0" anchor="ctr"/>
          <a:lstStyle/>
          <a:p>
            <a:pPr marL="0" indent="0">
              <a:buNone/>
            </a:pPr>
            <a:r>
              <a:rPr lang="en-US" sz="2000" b="1" dirty="0">
                <a:solidFill>
                  <a:srgbClr val="1A2128"/>
                </a:solidFill>
                <a:latin typeface="Heebo" pitchFamily="34" charset="0"/>
                <a:ea typeface="Heebo" pitchFamily="34" charset="-122"/>
                <a:cs typeface="Heebo" pitchFamily="34" charset="-120"/>
              </a:rPr>
              <a:t>Por que essa entrega é importante?</a:t>
            </a:r>
            <a:endParaRPr lang="en-US" sz="2000" dirty="0"/>
          </a:p>
        </p:txBody>
      </p:sp>
      <p:sp>
        <p:nvSpPr>
          <p:cNvPr id="12" name="Text 9"/>
          <p:cNvSpPr txBox="1"/>
          <p:nvPr/>
        </p:nvSpPr>
        <p:spPr>
          <a:xfrm>
            <a:off x="1440324" y="5377210"/>
            <a:ext cx="5761296" cy="356652"/>
          </a:xfrm>
          <a:prstGeom prst="rect">
            <a:avLst/>
          </a:prstGeom>
          <a:noFill/>
          <a:ln/>
        </p:spPr>
        <p:txBody>
          <a:bodyPr wrap="square" lIns="0" tIns="0" rIns="0" bIns="0" rtlCol="0" anchor="ctr"/>
          <a:lstStyle/>
          <a:p>
            <a:pPr marL="0" indent="0">
              <a:buNone/>
            </a:pPr>
            <a:r>
              <a:rPr lang="en-US" sz="1700" dirty="0">
                <a:solidFill>
                  <a:srgbClr val="9AA0A7"/>
                </a:solidFill>
                <a:latin typeface="Heebo" pitchFamily="34" charset="0"/>
                <a:ea typeface="Heebo" pitchFamily="34" charset="-122"/>
                <a:cs typeface="Heebo" pitchFamily="34" charset="-120"/>
              </a:rPr>
              <a:t>Qual decisão ou processo depende dela.</a:t>
            </a:r>
            <a:endParaRPr lang="en-US" sz="1700" dirty="0"/>
          </a:p>
        </p:txBody>
      </p:sp>
      <p:sp>
        <p:nvSpPr>
          <p:cNvPr id="13" name="Shape 10"/>
          <p:cNvSpPr/>
          <p:nvPr/>
        </p:nvSpPr>
        <p:spPr>
          <a:xfrm>
            <a:off x="7681728" y="5514383"/>
            <a:ext cx="9190639" cy="0"/>
          </a:xfrm>
          <a:prstGeom prst="line">
            <a:avLst/>
          </a:prstGeom>
          <a:noFill/>
          <a:ln w="12700">
            <a:solidFill>
              <a:srgbClr val="D9D4CD"/>
            </a:solidFill>
            <a:prstDash val="dash"/>
          </a:ln>
        </p:spPr>
        <p:txBody>
          <a:bodyPr/>
          <a:lstStyle/>
          <a:p>
            <a:endParaRPr lang="pt-BR"/>
          </a:p>
        </p:txBody>
      </p:sp>
      <p:sp>
        <p:nvSpPr>
          <p:cNvPr id="14" name="Shape 11"/>
          <p:cNvSpPr/>
          <p:nvPr/>
        </p:nvSpPr>
        <p:spPr>
          <a:xfrm>
            <a:off x="1028803" y="5980774"/>
            <a:ext cx="16227651" cy="987651"/>
          </a:xfrm>
          <a:prstGeom prst="roundRect">
            <a:avLst>
              <a:gd name="adj" fmla="val 13889"/>
            </a:avLst>
          </a:prstGeom>
          <a:solidFill>
            <a:srgbClr val="FFFFFF"/>
          </a:solidFill>
          <a:ln w="12700">
            <a:solidFill>
              <a:srgbClr val="E4E0DA"/>
            </a:solidFill>
            <a:prstDash val="solid"/>
          </a:ln>
        </p:spPr>
        <p:txBody>
          <a:bodyPr/>
          <a:lstStyle/>
          <a:p>
            <a:endParaRPr lang="pt-BR"/>
          </a:p>
        </p:txBody>
      </p:sp>
      <p:sp>
        <p:nvSpPr>
          <p:cNvPr id="15" name="Text 12"/>
          <p:cNvSpPr txBox="1"/>
          <p:nvPr/>
        </p:nvSpPr>
        <p:spPr>
          <a:xfrm>
            <a:off x="1440324" y="6117948"/>
            <a:ext cx="4938254" cy="356652"/>
          </a:xfrm>
          <a:prstGeom prst="rect">
            <a:avLst/>
          </a:prstGeom>
          <a:noFill/>
          <a:ln/>
        </p:spPr>
        <p:txBody>
          <a:bodyPr wrap="square" lIns="0" tIns="0" rIns="0" bIns="0" rtlCol="0" anchor="ctr"/>
          <a:lstStyle/>
          <a:p>
            <a:pPr marL="0" indent="0">
              <a:buNone/>
            </a:pPr>
            <a:r>
              <a:rPr lang="en-US" sz="2000" b="1" dirty="0">
                <a:solidFill>
                  <a:srgbClr val="1A2128"/>
                </a:solidFill>
                <a:latin typeface="Heebo" pitchFamily="34" charset="0"/>
                <a:ea typeface="Heebo" pitchFamily="34" charset="-122"/>
                <a:cs typeface="Heebo" pitchFamily="34" charset="-120"/>
              </a:rPr>
              <a:t>Quais critérios definem uma boa entrega?</a:t>
            </a:r>
            <a:endParaRPr lang="en-US" sz="2000" dirty="0"/>
          </a:p>
        </p:txBody>
      </p:sp>
      <p:sp>
        <p:nvSpPr>
          <p:cNvPr id="16" name="Text 13"/>
          <p:cNvSpPr txBox="1"/>
          <p:nvPr/>
        </p:nvSpPr>
        <p:spPr>
          <a:xfrm>
            <a:off x="1440324" y="6502034"/>
            <a:ext cx="5761296" cy="356652"/>
          </a:xfrm>
          <a:prstGeom prst="rect">
            <a:avLst/>
          </a:prstGeom>
          <a:noFill/>
          <a:ln/>
        </p:spPr>
        <p:txBody>
          <a:bodyPr wrap="square" lIns="0" tIns="0" rIns="0" bIns="0" rtlCol="0" anchor="ctr"/>
          <a:lstStyle/>
          <a:p>
            <a:pPr marL="0" indent="0">
              <a:buNone/>
            </a:pPr>
            <a:r>
              <a:rPr lang="en-US" sz="1700" dirty="0">
                <a:solidFill>
                  <a:srgbClr val="9AA0A7"/>
                </a:solidFill>
                <a:latin typeface="Heebo" pitchFamily="34" charset="0"/>
                <a:ea typeface="Heebo" pitchFamily="34" charset="-122"/>
                <a:cs typeface="Heebo" pitchFamily="34" charset="-120"/>
              </a:rPr>
              <a:t>O que faz a diferença entre ok e bom.</a:t>
            </a:r>
            <a:endParaRPr lang="en-US" sz="1700" dirty="0"/>
          </a:p>
        </p:txBody>
      </p:sp>
      <p:sp>
        <p:nvSpPr>
          <p:cNvPr id="17" name="Shape 14"/>
          <p:cNvSpPr/>
          <p:nvPr/>
        </p:nvSpPr>
        <p:spPr>
          <a:xfrm>
            <a:off x="7681728" y="6639208"/>
            <a:ext cx="9190639" cy="0"/>
          </a:xfrm>
          <a:prstGeom prst="line">
            <a:avLst/>
          </a:prstGeom>
          <a:noFill/>
          <a:ln w="12700">
            <a:solidFill>
              <a:srgbClr val="D9D4CD"/>
            </a:solidFill>
            <a:prstDash val="dash"/>
          </a:ln>
        </p:spPr>
        <p:txBody>
          <a:bodyPr/>
          <a:lstStyle/>
          <a:p>
            <a:endParaRPr lang="pt-BR"/>
          </a:p>
        </p:txBody>
      </p:sp>
      <p:sp>
        <p:nvSpPr>
          <p:cNvPr id="18" name="Shape 15"/>
          <p:cNvSpPr/>
          <p:nvPr/>
        </p:nvSpPr>
        <p:spPr>
          <a:xfrm>
            <a:off x="1028803" y="7105599"/>
            <a:ext cx="16227651" cy="987651"/>
          </a:xfrm>
          <a:prstGeom prst="roundRect">
            <a:avLst>
              <a:gd name="adj" fmla="val 13889"/>
            </a:avLst>
          </a:prstGeom>
          <a:solidFill>
            <a:srgbClr val="FFFFFF"/>
          </a:solidFill>
          <a:ln w="12700">
            <a:solidFill>
              <a:srgbClr val="E4E0DA"/>
            </a:solidFill>
            <a:prstDash val="solid"/>
          </a:ln>
        </p:spPr>
        <p:txBody>
          <a:bodyPr/>
          <a:lstStyle/>
          <a:p>
            <a:endParaRPr lang="pt-BR"/>
          </a:p>
        </p:txBody>
      </p:sp>
      <p:sp>
        <p:nvSpPr>
          <p:cNvPr id="19" name="Text 16"/>
          <p:cNvSpPr txBox="1"/>
          <p:nvPr/>
        </p:nvSpPr>
        <p:spPr>
          <a:xfrm>
            <a:off x="1440324" y="7242772"/>
            <a:ext cx="4938254" cy="356652"/>
          </a:xfrm>
          <a:prstGeom prst="rect">
            <a:avLst/>
          </a:prstGeom>
          <a:noFill/>
          <a:ln/>
        </p:spPr>
        <p:txBody>
          <a:bodyPr wrap="square" lIns="0" tIns="0" rIns="0" bIns="0" rtlCol="0" anchor="ctr"/>
          <a:lstStyle/>
          <a:p>
            <a:pPr marL="0" indent="0">
              <a:buNone/>
            </a:pPr>
            <a:r>
              <a:rPr lang="en-US" sz="2000" b="1" dirty="0">
                <a:solidFill>
                  <a:srgbClr val="1A2128"/>
                </a:solidFill>
                <a:latin typeface="Heebo" pitchFamily="34" charset="0"/>
                <a:ea typeface="Heebo" pitchFamily="34" charset="-122"/>
                <a:cs typeface="Heebo" pitchFamily="34" charset="-120"/>
              </a:rPr>
              <a:t>Qual é o prazo?</a:t>
            </a:r>
            <a:endParaRPr lang="en-US" sz="2000" dirty="0"/>
          </a:p>
        </p:txBody>
      </p:sp>
      <p:sp>
        <p:nvSpPr>
          <p:cNvPr id="20" name="Text 17"/>
          <p:cNvSpPr txBox="1"/>
          <p:nvPr/>
        </p:nvSpPr>
        <p:spPr>
          <a:xfrm>
            <a:off x="1440324" y="7626859"/>
            <a:ext cx="5761296" cy="356652"/>
          </a:xfrm>
          <a:prstGeom prst="rect">
            <a:avLst/>
          </a:prstGeom>
          <a:noFill/>
          <a:ln/>
        </p:spPr>
        <p:txBody>
          <a:bodyPr wrap="square" lIns="0" tIns="0" rIns="0" bIns="0" rtlCol="0" anchor="ctr"/>
          <a:lstStyle/>
          <a:p>
            <a:pPr marL="0" indent="0">
              <a:buNone/>
            </a:pPr>
            <a:r>
              <a:rPr lang="en-US" sz="1700" dirty="0">
                <a:solidFill>
                  <a:srgbClr val="9AA0A7"/>
                </a:solidFill>
                <a:latin typeface="Heebo" pitchFamily="34" charset="0"/>
                <a:ea typeface="Heebo" pitchFamily="34" charset="-122"/>
                <a:cs typeface="Heebo" pitchFamily="34" charset="-120"/>
              </a:rPr>
              <a:t>Data e horário combinados.</a:t>
            </a:r>
            <a:endParaRPr lang="en-US" sz="1700" dirty="0"/>
          </a:p>
        </p:txBody>
      </p:sp>
      <p:sp>
        <p:nvSpPr>
          <p:cNvPr id="21" name="Shape 18"/>
          <p:cNvSpPr/>
          <p:nvPr/>
        </p:nvSpPr>
        <p:spPr>
          <a:xfrm>
            <a:off x="7681728" y="7764032"/>
            <a:ext cx="9190639" cy="0"/>
          </a:xfrm>
          <a:prstGeom prst="line">
            <a:avLst/>
          </a:prstGeom>
          <a:noFill/>
          <a:ln w="12700">
            <a:solidFill>
              <a:srgbClr val="D9D4CD"/>
            </a:solidFill>
            <a:prstDash val="dash"/>
          </a:ln>
        </p:spPr>
        <p:txBody>
          <a:bodyPr/>
          <a:lstStyle/>
          <a:p>
            <a:endParaRPr lang="pt-BR"/>
          </a:p>
        </p:txBody>
      </p:sp>
      <p:sp>
        <p:nvSpPr>
          <p:cNvPr id="22" name="Shape 19"/>
          <p:cNvSpPr/>
          <p:nvPr/>
        </p:nvSpPr>
        <p:spPr>
          <a:xfrm>
            <a:off x="1028803" y="8230423"/>
            <a:ext cx="16227651" cy="987651"/>
          </a:xfrm>
          <a:prstGeom prst="roundRect">
            <a:avLst>
              <a:gd name="adj" fmla="val 13889"/>
            </a:avLst>
          </a:prstGeom>
          <a:solidFill>
            <a:srgbClr val="FFFFFF"/>
          </a:solidFill>
          <a:ln w="12700">
            <a:solidFill>
              <a:srgbClr val="E4E0DA"/>
            </a:solidFill>
            <a:prstDash val="solid"/>
          </a:ln>
        </p:spPr>
        <p:txBody>
          <a:bodyPr/>
          <a:lstStyle/>
          <a:p>
            <a:endParaRPr lang="pt-BR"/>
          </a:p>
        </p:txBody>
      </p:sp>
      <p:sp>
        <p:nvSpPr>
          <p:cNvPr id="23" name="Text 20"/>
          <p:cNvSpPr txBox="1"/>
          <p:nvPr/>
        </p:nvSpPr>
        <p:spPr>
          <a:xfrm>
            <a:off x="1440324" y="8367597"/>
            <a:ext cx="6241404" cy="246905"/>
          </a:xfrm>
          <a:prstGeom prst="rect">
            <a:avLst/>
          </a:prstGeom>
          <a:noFill/>
          <a:ln/>
        </p:spPr>
        <p:txBody>
          <a:bodyPr wrap="square" lIns="0" tIns="0" rIns="0" bIns="0" rtlCol="0" anchor="ctr"/>
          <a:lstStyle/>
          <a:p>
            <a:pPr marL="0" indent="0">
              <a:buNone/>
            </a:pPr>
            <a:r>
              <a:rPr lang="en-US" sz="2000" b="1" dirty="0">
                <a:solidFill>
                  <a:srgbClr val="1A2128"/>
                </a:solidFill>
                <a:latin typeface="Heebo" pitchFamily="34" charset="0"/>
                <a:ea typeface="Heebo" pitchFamily="34" charset="-122"/>
                <a:cs typeface="Heebo" pitchFamily="34" charset="-120"/>
              </a:rPr>
              <a:t>Quando precisamos conversar novamente?</a:t>
            </a:r>
            <a:endParaRPr lang="en-US" sz="2000" dirty="0"/>
          </a:p>
        </p:txBody>
      </p:sp>
      <p:sp>
        <p:nvSpPr>
          <p:cNvPr id="24" name="Text 21"/>
          <p:cNvSpPr txBox="1"/>
          <p:nvPr/>
        </p:nvSpPr>
        <p:spPr>
          <a:xfrm>
            <a:off x="1440324" y="8751683"/>
            <a:ext cx="5761296" cy="356652"/>
          </a:xfrm>
          <a:prstGeom prst="rect">
            <a:avLst/>
          </a:prstGeom>
          <a:noFill/>
          <a:ln/>
        </p:spPr>
        <p:txBody>
          <a:bodyPr wrap="square" lIns="0" tIns="0" rIns="0" bIns="0" rtlCol="0" anchor="ctr"/>
          <a:lstStyle/>
          <a:p>
            <a:pPr marL="0" indent="0">
              <a:buNone/>
            </a:pPr>
            <a:r>
              <a:rPr lang="en-US" sz="1700" dirty="0">
                <a:solidFill>
                  <a:srgbClr val="9AA0A7"/>
                </a:solidFill>
                <a:latin typeface="Heebo" pitchFamily="34" charset="0"/>
                <a:ea typeface="Heebo" pitchFamily="34" charset="-122"/>
                <a:cs typeface="Heebo" pitchFamily="34" charset="-120"/>
              </a:rPr>
              <a:t>Ponto de acompanhamento no meio do caminho.</a:t>
            </a:r>
            <a:endParaRPr lang="en-US" sz="1700" dirty="0"/>
          </a:p>
        </p:txBody>
      </p:sp>
      <p:sp>
        <p:nvSpPr>
          <p:cNvPr id="25" name="Shape 22"/>
          <p:cNvSpPr/>
          <p:nvPr/>
        </p:nvSpPr>
        <p:spPr>
          <a:xfrm>
            <a:off x="7681728" y="8888857"/>
            <a:ext cx="9190639" cy="0"/>
          </a:xfrm>
          <a:prstGeom prst="line">
            <a:avLst/>
          </a:prstGeom>
          <a:noFill/>
          <a:ln w="12700">
            <a:solidFill>
              <a:srgbClr val="D9D4CD"/>
            </a:solidFill>
            <a:prstDash val="dash"/>
          </a:ln>
        </p:spPr>
        <p:txBody>
          <a:bodyPr/>
          <a:lstStyle/>
          <a:p>
            <a:endParaRPr lang="pt-BR"/>
          </a:p>
        </p:txBody>
      </p:sp>
      <p:sp>
        <p:nvSpPr>
          <p:cNvPr id="26" name="Text 23"/>
          <p:cNvSpPr txBox="1"/>
          <p:nvPr/>
        </p:nvSpPr>
        <p:spPr>
          <a:xfrm>
            <a:off x="1028803" y="9437552"/>
            <a:ext cx="11728353" cy="576130"/>
          </a:xfrm>
          <a:prstGeom prst="rect">
            <a:avLst/>
          </a:prstGeom>
          <a:noFill/>
          <a:ln/>
        </p:spPr>
        <p:txBody>
          <a:bodyPr wrap="square" lIns="0" tIns="0" rIns="0" bIns="0" rtlCol="0" anchor="ctr"/>
          <a:lstStyle/>
          <a:p>
            <a:pPr marL="0" indent="0">
              <a:buNone/>
            </a:pPr>
            <a:r>
              <a:rPr lang="en-US" sz="1700" b="1" dirty="0">
                <a:solidFill>
                  <a:srgbClr val="1A2128"/>
                </a:solidFill>
                <a:latin typeface="Heebo" pitchFamily="34" charset="0"/>
                <a:ea typeface="Heebo" pitchFamily="34" charset="-122"/>
                <a:cs typeface="Heebo" pitchFamily="34" charset="-120"/>
              </a:rPr>
              <a:t>Para compartilhar no próximo encontro:  </a:t>
            </a:r>
            <a:r>
              <a:rPr lang="en-US" sz="1700" i="1" dirty="0">
                <a:solidFill>
                  <a:srgbClr val="5C636B"/>
                </a:solidFill>
                <a:latin typeface="Heebo" pitchFamily="34" charset="0"/>
                <a:ea typeface="Heebo" pitchFamily="34" charset="-122"/>
                <a:cs typeface="Heebo" pitchFamily="34" charset="-120"/>
              </a:rPr>
              <a:t>Depois observe: o alinhamento inicial mudou alguma coisa na execução? Para compartilhar no próximo encontro: "Uma dúvida ou problema que conseguimos evitar porque alinhamos antes foi…"</a:t>
            </a:r>
            <a:endParaRPr lang="en-US" sz="1700" dirty="0"/>
          </a:p>
        </p:txBody>
      </p:sp>
      <p:pic>
        <p:nvPicPr>
          <p:cNvPr id="27" name="Image 1" descr="preencoded.png"/>
          <p:cNvPicPr>
            <a:picLocks noChangeAspect="1"/>
          </p:cNvPicPr>
          <p:nvPr/>
        </p:nvPicPr>
        <p:blipFill>
          <a:blip r:embed="rId5"/>
          <a:stretch>
            <a:fillRect/>
          </a:stretch>
        </p:blipFill>
        <p:spPr>
          <a:xfrm>
            <a:off x="13113807" y="9451269"/>
            <a:ext cx="4142646" cy="63099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11728353" y="0"/>
            <a:ext cx="6556904" cy="10288029"/>
          </a:xfrm>
          <a:prstGeom prst="rect">
            <a:avLst/>
          </a:prstGeom>
          <a:solidFill>
            <a:srgbClr val="C8390A"/>
          </a:solidFill>
          <a:ln/>
        </p:spPr>
        <p:txBody>
          <a:bodyPr/>
          <a:lstStyle/>
          <a:p>
            <a:endParaRPr lang="pt-BR"/>
          </a:p>
        </p:txBody>
      </p:sp>
      <p:sp>
        <p:nvSpPr>
          <p:cNvPr id="4" name="Shape 1"/>
          <p:cNvSpPr/>
          <p:nvPr/>
        </p:nvSpPr>
        <p:spPr>
          <a:xfrm>
            <a:off x="12578830" y="329217"/>
            <a:ext cx="4869667" cy="2688605"/>
          </a:xfrm>
          <a:prstGeom prst="roundRect">
            <a:avLst>
              <a:gd name="adj" fmla="val 9184"/>
            </a:avLst>
          </a:prstGeom>
          <a:solidFill>
            <a:srgbClr val="262626"/>
          </a:solidFill>
          <a:ln/>
          <a:effectLst>
            <a:outerShdw blurRad="330200" dist="88900" dir="5400000" algn="bl" rotWithShape="0">
              <a:srgbClr val="000000">
                <a:alpha val="34000"/>
              </a:srgbClr>
            </a:outerShdw>
          </a:effectLst>
        </p:spPr>
        <p:txBody>
          <a:bodyPr/>
          <a:lstStyle/>
          <a:p>
            <a:endParaRPr lang="pt-BR"/>
          </a:p>
        </p:txBody>
      </p:sp>
      <p:pic>
        <p:nvPicPr>
          <p:cNvPr id="5" name="Image 1" descr="preencoded.png"/>
          <p:cNvPicPr>
            <a:picLocks noChangeAspect="1"/>
          </p:cNvPicPr>
          <p:nvPr/>
        </p:nvPicPr>
        <p:blipFill>
          <a:blip r:embed="rId4"/>
          <a:stretch>
            <a:fillRect/>
          </a:stretch>
        </p:blipFill>
        <p:spPr>
          <a:xfrm>
            <a:off x="12949199" y="370370"/>
            <a:ext cx="576130" cy="576130"/>
          </a:xfrm>
          <a:prstGeom prst="rect">
            <a:avLst/>
          </a:prstGeom>
        </p:spPr>
      </p:pic>
      <p:sp>
        <p:nvSpPr>
          <p:cNvPr id="6" name="Text 2"/>
          <p:cNvSpPr txBox="1"/>
          <p:nvPr/>
        </p:nvSpPr>
        <p:spPr>
          <a:xfrm>
            <a:off x="12990351" y="768173"/>
            <a:ext cx="4087777" cy="1947867"/>
          </a:xfrm>
          <a:prstGeom prst="rect">
            <a:avLst/>
          </a:prstGeom>
          <a:noFill/>
          <a:ln/>
        </p:spPr>
        <p:txBody>
          <a:bodyPr wrap="square" lIns="0" tIns="0" rIns="0" bIns="0" rtlCol="0" anchor="ctr"/>
          <a:lstStyle/>
          <a:p>
            <a:pPr marL="0" indent="0">
              <a:lnSpc>
                <a:spcPct val="126000"/>
              </a:lnSpc>
              <a:buNone/>
            </a:pPr>
            <a:r>
              <a:rPr lang="en-US" sz="1700" dirty="0">
                <a:solidFill>
                  <a:srgbClr val="FFFFFF"/>
                </a:solidFill>
                <a:latin typeface="Heebo" pitchFamily="34" charset="0"/>
                <a:ea typeface="Heebo" pitchFamily="34" charset="-122"/>
                <a:cs typeface="Heebo" pitchFamily="34" charset="-120"/>
              </a:rPr>
              <a:t>Ouça antes do próximo encontro. O compartilhamento abre a sessão: o que mudou quando você alinhou antes de cobrar depois.</a:t>
            </a:r>
            <a:endParaRPr lang="en-US" sz="1700" dirty="0"/>
          </a:p>
        </p:txBody>
      </p:sp>
      <p:sp>
        <p:nvSpPr>
          <p:cNvPr id="7" name="Text 3"/>
          <p:cNvSpPr txBox="1"/>
          <p:nvPr/>
        </p:nvSpPr>
        <p:spPr>
          <a:xfrm>
            <a:off x="1097390" y="987651"/>
            <a:ext cx="9602160" cy="384086"/>
          </a:xfrm>
          <a:prstGeom prst="rect">
            <a:avLst/>
          </a:prstGeom>
          <a:noFill/>
          <a:ln/>
        </p:spPr>
        <p:txBody>
          <a:bodyPr wrap="square" lIns="0" tIns="0" rIns="0" bIns="0" rtlCol="0" anchor="ctr"/>
          <a:lstStyle/>
          <a:p>
            <a:pPr marL="0" indent="0">
              <a:buNone/>
            </a:pPr>
            <a:r>
              <a:rPr lang="en-US" sz="1700" b="1" kern="0" spc="200" dirty="0">
                <a:solidFill>
                  <a:srgbClr val="FF3E02"/>
                </a:solidFill>
                <a:latin typeface="Heebo" pitchFamily="34" charset="0"/>
                <a:ea typeface="Heebo" pitchFamily="34" charset="-122"/>
                <a:cs typeface="Heebo" pitchFamily="34" charset="-120"/>
              </a:rPr>
              <a:t>PODCAST 3 · CONTEÚDO EM VÍDEO</a:t>
            </a:r>
            <a:endParaRPr lang="en-US" sz="1700" dirty="0"/>
          </a:p>
        </p:txBody>
      </p:sp>
      <p:sp>
        <p:nvSpPr>
          <p:cNvPr id="8" name="Text 4"/>
          <p:cNvSpPr txBox="1"/>
          <p:nvPr/>
        </p:nvSpPr>
        <p:spPr>
          <a:xfrm>
            <a:off x="1097390" y="1399172"/>
            <a:ext cx="10150855" cy="850477"/>
          </a:xfrm>
          <a:prstGeom prst="rect">
            <a:avLst/>
          </a:prstGeom>
          <a:noFill/>
          <a:ln/>
        </p:spPr>
        <p:txBody>
          <a:bodyPr wrap="square" lIns="0" tIns="0" rIns="0" bIns="0" rtlCol="0" anchor="ctr"/>
          <a:lstStyle/>
          <a:p>
            <a:pPr marL="0" indent="0">
              <a:buNone/>
            </a:pPr>
            <a:r>
              <a:rPr lang="en-US" sz="6000" b="1" kern="0" spc="-120" dirty="0">
                <a:solidFill>
                  <a:srgbClr val="1A2128"/>
                </a:solidFill>
                <a:latin typeface="Heebo" pitchFamily="34" charset="0"/>
                <a:ea typeface="Heebo" pitchFamily="34" charset="-122"/>
                <a:cs typeface="Heebo" pitchFamily="34" charset="-120"/>
              </a:rPr>
              <a:t>Feedback começa</a:t>
            </a:r>
            <a:endParaRPr lang="en-US" sz="6000" dirty="0"/>
          </a:p>
        </p:txBody>
      </p:sp>
      <p:sp>
        <p:nvSpPr>
          <p:cNvPr id="9" name="Text 5"/>
          <p:cNvSpPr txBox="1"/>
          <p:nvPr/>
        </p:nvSpPr>
        <p:spPr>
          <a:xfrm>
            <a:off x="1097390" y="2167345"/>
            <a:ext cx="10150855" cy="850477"/>
          </a:xfrm>
          <a:prstGeom prst="rect">
            <a:avLst/>
          </a:prstGeom>
          <a:noFill/>
          <a:ln/>
        </p:spPr>
        <p:txBody>
          <a:bodyPr wrap="square" lIns="0" tIns="0" rIns="0" bIns="0" rtlCol="0" anchor="ctr"/>
          <a:lstStyle/>
          <a:p>
            <a:pPr marL="0" indent="0">
              <a:buNone/>
            </a:pPr>
            <a:r>
              <a:rPr lang="en-US" sz="6000" b="1" kern="0" spc="-120" dirty="0">
                <a:solidFill>
                  <a:srgbClr val="1A2128"/>
                </a:solidFill>
                <a:latin typeface="Heebo" pitchFamily="34" charset="0"/>
                <a:ea typeface="Heebo" pitchFamily="34" charset="-122"/>
                <a:cs typeface="Heebo" pitchFamily="34" charset="-120"/>
              </a:rPr>
              <a:t>antes do feedback</a:t>
            </a:r>
            <a:endParaRPr lang="en-US" sz="6000" dirty="0"/>
          </a:p>
        </p:txBody>
      </p:sp>
      <p:pic>
        <p:nvPicPr>
          <p:cNvPr id="10" name="Image 2" descr="preencoded.png"/>
          <p:cNvPicPr>
            <a:picLocks noChangeAspect="1"/>
          </p:cNvPicPr>
          <p:nvPr/>
        </p:nvPicPr>
        <p:blipFill>
          <a:blip r:embed="rId5"/>
          <a:stretch>
            <a:fillRect/>
          </a:stretch>
        </p:blipFill>
        <p:spPr>
          <a:xfrm>
            <a:off x="1124824" y="3456778"/>
            <a:ext cx="411521" cy="411521"/>
          </a:xfrm>
          <a:prstGeom prst="rect">
            <a:avLst/>
          </a:prstGeom>
        </p:spPr>
      </p:pic>
      <p:sp>
        <p:nvSpPr>
          <p:cNvPr id="11" name="Text 6"/>
          <p:cNvSpPr txBox="1"/>
          <p:nvPr/>
        </p:nvSpPr>
        <p:spPr>
          <a:xfrm>
            <a:off x="1700954" y="3429343"/>
            <a:ext cx="7407381" cy="466391"/>
          </a:xfrm>
          <a:prstGeom prst="rect">
            <a:avLst/>
          </a:prstGeom>
          <a:noFill/>
          <a:ln/>
        </p:spPr>
        <p:txBody>
          <a:bodyPr wrap="square" lIns="0" tIns="0" rIns="0" bIns="0" rtlCol="0" anchor="ctr"/>
          <a:lstStyle/>
          <a:p>
            <a:pPr marL="0" indent="0">
              <a:buNone/>
            </a:pPr>
            <a:r>
              <a:rPr lang="en-US" sz="2600" b="1" dirty="0">
                <a:solidFill>
                  <a:srgbClr val="1A2128"/>
                </a:solidFill>
                <a:latin typeface="Heebo" pitchFamily="34" charset="0"/>
                <a:ea typeface="Heebo" pitchFamily="34" charset="-122"/>
                <a:cs typeface="Heebo" pitchFamily="34" charset="-120"/>
              </a:rPr>
              <a:t>Feedback começa antes do feedback</a:t>
            </a:r>
            <a:endParaRPr lang="en-US" sz="2600" dirty="0"/>
          </a:p>
        </p:txBody>
      </p:sp>
      <p:pic>
        <p:nvPicPr>
          <p:cNvPr id="12" name="Image 3" descr="preencoded.png"/>
          <p:cNvPicPr>
            <a:picLocks noChangeAspect="1"/>
          </p:cNvPicPr>
          <p:nvPr/>
        </p:nvPicPr>
        <p:blipFill>
          <a:blip r:embed="rId6"/>
          <a:stretch>
            <a:fillRect/>
          </a:stretch>
        </p:blipFill>
        <p:spPr>
          <a:xfrm>
            <a:off x="10013681" y="3484212"/>
            <a:ext cx="384086" cy="384086"/>
          </a:xfrm>
          <a:prstGeom prst="rect">
            <a:avLst/>
          </a:prstGeom>
        </p:spPr>
      </p:pic>
      <p:sp>
        <p:nvSpPr>
          <p:cNvPr id="13" name="Shape 7"/>
          <p:cNvSpPr/>
          <p:nvPr/>
        </p:nvSpPr>
        <p:spPr>
          <a:xfrm>
            <a:off x="1124824" y="4142646"/>
            <a:ext cx="9272943" cy="0"/>
          </a:xfrm>
          <a:prstGeom prst="line">
            <a:avLst/>
          </a:prstGeom>
          <a:noFill/>
          <a:ln w="31750">
            <a:solidFill>
              <a:srgbClr val="1A2128"/>
            </a:solidFill>
            <a:prstDash val="solid"/>
          </a:ln>
        </p:spPr>
        <p:txBody>
          <a:bodyPr/>
          <a:lstStyle/>
          <a:p>
            <a:endParaRPr lang="pt-BR"/>
          </a:p>
        </p:txBody>
      </p:sp>
      <p:sp>
        <p:nvSpPr>
          <p:cNvPr id="14" name="Shape 8"/>
          <p:cNvSpPr/>
          <p:nvPr/>
        </p:nvSpPr>
        <p:spPr>
          <a:xfrm>
            <a:off x="4334689" y="4005473"/>
            <a:ext cx="274347" cy="274347"/>
          </a:xfrm>
          <a:prstGeom prst="ellipse">
            <a:avLst/>
          </a:prstGeom>
          <a:solidFill>
            <a:srgbClr val="1A2128"/>
          </a:solidFill>
          <a:ln/>
        </p:spPr>
        <p:txBody>
          <a:bodyPr/>
          <a:lstStyle/>
          <a:p>
            <a:endParaRPr lang="pt-BR"/>
          </a:p>
        </p:txBody>
      </p:sp>
      <p:sp>
        <p:nvSpPr>
          <p:cNvPr id="15" name="Text 9"/>
          <p:cNvSpPr txBox="1"/>
          <p:nvPr/>
        </p:nvSpPr>
        <p:spPr>
          <a:xfrm>
            <a:off x="1124824" y="4252385"/>
            <a:ext cx="1371737" cy="329217"/>
          </a:xfrm>
          <a:prstGeom prst="rect">
            <a:avLst/>
          </a:prstGeom>
          <a:noFill/>
          <a:ln/>
        </p:spPr>
        <p:txBody>
          <a:bodyPr wrap="square" lIns="0" tIns="0" rIns="0" bIns="0" rtlCol="0" anchor="ctr"/>
          <a:lstStyle/>
          <a:p>
            <a:pPr marL="0" indent="0">
              <a:buNone/>
            </a:pPr>
            <a:r>
              <a:rPr lang="en-US" sz="1800" dirty="0">
                <a:solidFill>
                  <a:srgbClr val="5C636B"/>
                </a:solidFill>
                <a:latin typeface="Heebo" pitchFamily="34" charset="0"/>
                <a:ea typeface="Heebo" pitchFamily="34" charset="-122"/>
                <a:cs typeface="Heebo" pitchFamily="34" charset="-120"/>
              </a:rPr>
              <a:t>00:00</a:t>
            </a:r>
            <a:endParaRPr lang="en-US" sz="1800" dirty="0"/>
          </a:p>
        </p:txBody>
      </p:sp>
      <p:sp>
        <p:nvSpPr>
          <p:cNvPr id="16" name="Text 10"/>
          <p:cNvSpPr txBox="1"/>
          <p:nvPr/>
        </p:nvSpPr>
        <p:spPr>
          <a:xfrm>
            <a:off x="9080900" y="4252385"/>
            <a:ext cx="1316868" cy="329217"/>
          </a:xfrm>
          <a:prstGeom prst="rect">
            <a:avLst/>
          </a:prstGeom>
          <a:noFill/>
          <a:ln/>
        </p:spPr>
        <p:txBody>
          <a:bodyPr wrap="square" lIns="0" tIns="0" rIns="0" bIns="0" rtlCol="0" anchor="ctr"/>
          <a:lstStyle/>
          <a:p>
            <a:pPr marL="0" indent="0" algn="r">
              <a:buNone/>
            </a:pPr>
            <a:r>
              <a:rPr lang="en-US" sz="1800" dirty="0">
                <a:solidFill>
                  <a:srgbClr val="5C636B"/>
                </a:solidFill>
                <a:latin typeface="Heebo" pitchFamily="34" charset="0"/>
                <a:ea typeface="Heebo" pitchFamily="34" charset="-122"/>
                <a:cs typeface="Heebo" pitchFamily="34" charset="-120"/>
              </a:rPr>
              <a:t>a definir</a:t>
            </a:r>
            <a:endParaRPr lang="en-US" sz="1800" dirty="0"/>
          </a:p>
        </p:txBody>
      </p:sp>
      <p:pic>
        <p:nvPicPr>
          <p:cNvPr id="17" name="Image 4" descr="preencoded.png"/>
          <p:cNvPicPr>
            <a:picLocks noChangeAspect="1"/>
          </p:cNvPicPr>
          <p:nvPr/>
        </p:nvPicPr>
        <p:blipFill>
          <a:blip r:embed="rId7"/>
          <a:stretch>
            <a:fillRect/>
          </a:stretch>
        </p:blipFill>
        <p:spPr>
          <a:xfrm>
            <a:off x="3127561" y="4828515"/>
            <a:ext cx="466391" cy="466391"/>
          </a:xfrm>
          <a:prstGeom prst="rect">
            <a:avLst/>
          </a:prstGeom>
        </p:spPr>
      </p:pic>
      <p:pic>
        <p:nvPicPr>
          <p:cNvPr id="18" name="Image 5" descr="preencoded.png"/>
          <p:cNvPicPr>
            <a:picLocks noChangeAspect="1"/>
          </p:cNvPicPr>
          <p:nvPr/>
        </p:nvPicPr>
        <p:blipFill>
          <a:blip r:embed="rId8"/>
          <a:stretch>
            <a:fillRect/>
          </a:stretch>
        </p:blipFill>
        <p:spPr>
          <a:xfrm>
            <a:off x="4115212" y="4718776"/>
            <a:ext cx="685869" cy="685869"/>
          </a:xfrm>
          <a:prstGeom prst="rect">
            <a:avLst/>
          </a:prstGeom>
        </p:spPr>
      </p:pic>
      <p:pic>
        <p:nvPicPr>
          <p:cNvPr id="19" name="Image 6" descr="preencoded.png"/>
          <p:cNvPicPr>
            <a:picLocks noChangeAspect="1"/>
          </p:cNvPicPr>
          <p:nvPr/>
        </p:nvPicPr>
        <p:blipFill>
          <a:blip r:embed="rId5"/>
          <a:stretch>
            <a:fillRect/>
          </a:stretch>
        </p:blipFill>
        <p:spPr>
          <a:xfrm>
            <a:off x="5294905" y="4718776"/>
            <a:ext cx="685869" cy="685869"/>
          </a:xfrm>
          <a:prstGeom prst="rect">
            <a:avLst/>
          </a:prstGeom>
        </p:spPr>
      </p:pic>
      <p:pic>
        <p:nvPicPr>
          <p:cNvPr id="20" name="Image 7" descr="preencoded.png"/>
          <p:cNvPicPr>
            <a:picLocks noChangeAspect="1"/>
          </p:cNvPicPr>
          <p:nvPr/>
        </p:nvPicPr>
        <p:blipFill>
          <a:blip r:embed="rId9"/>
          <a:stretch>
            <a:fillRect/>
          </a:stretch>
        </p:blipFill>
        <p:spPr>
          <a:xfrm>
            <a:off x="6474599" y="4828515"/>
            <a:ext cx="466391" cy="466391"/>
          </a:xfrm>
          <a:prstGeom prst="rect">
            <a:avLst/>
          </a:prstGeom>
        </p:spPr>
      </p:pic>
      <p:pic>
        <p:nvPicPr>
          <p:cNvPr id="21" name="Image 8" descr="preencoded.png"/>
          <p:cNvPicPr>
            <a:picLocks noChangeAspect="1"/>
          </p:cNvPicPr>
          <p:nvPr/>
        </p:nvPicPr>
        <p:blipFill>
          <a:blip r:embed="rId10"/>
          <a:stretch>
            <a:fillRect/>
          </a:stretch>
        </p:blipFill>
        <p:spPr>
          <a:xfrm>
            <a:off x="7462250" y="4828515"/>
            <a:ext cx="466391" cy="466391"/>
          </a:xfrm>
          <a:prstGeom prst="rect">
            <a:avLst/>
          </a:prstGeom>
        </p:spPr>
      </p:pic>
      <p:sp>
        <p:nvSpPr>
          <p:cNvPr id="22" name="Text 11"/>
          <p:cNvSpPr txBox="1"/>
          <p:nvPr/>
        </p:nvSpPr>
        <p:spPr>
          <a:xfrm>
            <a:off x="1124824" y="5898470"/>
            <a:ext cx="905347" cy="548695"/>
          </a:xfrm>
          <a:prstGeom prst="rect">
            <a:avLst/>
          </a:prstGeom>
          <a:noFill/>
          <a:ln/>
        </p:spPr>
        <p:txBody>
          <a:bodyPr wrap="square" lIns="0" tIns="0" rIns="0" bIns="0" rtlCol="0" anchor="ctr"/>
          <a:lstStyle/>
          <a:p>
            <a:pPr marL="0" indent="0">
              <a:buNone/>
            </a:pPr>
            <a:r>
              <a:rPr lang="en-US" sz="3600" b="1" dirty="0">
                <a:solidFill>
                  <a:srgbClr val="1A2128"/>
                </a:solidFill>
                <a:latin typeface="Heebo" pitchFamily="34" charset="0"/>
                <a:ea typeface="Heebo" pitchFamily="34" charset="-122"/>
                <a:cs typeface="Heebo" pitchFamily="34" charset="-120"/>
              </a:rPr>
              <a:t>01</a:t>
            </a:r>
            <a:endParaRPr lang="en-US" sz="3600" dirty="0"/>
          </a:p>
        </p:txBody>
      </p:sp>
      <p:sp>
        <p:nvSpPr>
          <p:cNvPr id="23" name="Text 12"/>
          <p:cNvSpPr txBox="1"/>
          <p:nvPr/>
        </p:nvSpPr>
        <p:spPr>
          <a:xfrm>
            <a:off x="2139910" y="5925905"/>
            <a:ext cx="8367597" cy="548695"/>
          </a:xfrm>
          <a:prstGeom prst="rect">
            <a:avLst/>
          </a:prstGeom>
          <a:noFill/>
          <a:ln/>
        </p:spPr>
        <p:txBody>
          <a:bodyPr wrap="square" lIns="0" tIns="0" rIns="0" bIns="0" rtlCol="0" anchor="ctr"/>
          <a:lstStyle/>
          <a:p>
            <a:pPr marL="0" indent="0">
              <a:buNone/>
            </a:pPr>
            <a:r>
              <a:rPr lang="en-US" sz="2300" b="1" dirty="0">
                <a:solidFill>
                  <a:srgbClr val="FF3E02"/>
                </a:solidFill>
                <a:latin typeface="Heebo" pitchFamily="34" charset="0"/>
                <a:ea typeface="Heebo" pitchFamily="34" charset="-122"/>
                <a:cs typeface="Heebo" pitchFamily="34" charset="-120"/>
              </a:rPr>
              <a:t>Expectativa: </a:t>
            </a:r>
            <a:r>
              <a:rPr lang="en-US" sz="2300" dirty="0">
                <a:solidFill>
                  <a:srgbClr val="1A2128"/>
                </a:solidFill>
                <a:latin typeface="Heebo" pitchFamily="34" charset="0"/>
                <a:ea typeface="Heebo" pitchFamily="34" charset="-122"/>
                <a:cs typeface="Heebo" pitchFamily="34" charset="-120"/>
              </a:rPr>
              <a:t>“mais estratégico” não é um critério.</a:t>
            </a:r>
            <a:endParaRPr lang="en-US" sz="2300" dirty="0"/>
          </a:p>
        </p:txBody>
      </p:sp>
      <p:sp>
        <p:nvSpPr>
          <p:cNvPr id="24" name="Text 13"/>
          <p:cNvSpPr txBox="1"/>
          <p:nvPr/>
        </p:nvSpPr>
        <p:spPr>
          <a:xfrm>
            <a:off x="1124824" y="6694077"/>
            <a:ext cx="905347" cy="548695"/>
          </a:xfrm>
          <a:prstGeom prst="rect">
            <a:avLst/>
          </a:prstGeom>
          <a:noFill/>
          <a:ln/>
        </p:spPr>
        <p:txBody>
          <a:bodyPr wrap="square" lIns="0" tIns="0" rIns="0" bIns="0" rtlCol="0" anchor="ctr"/>
          <a:lstStyle/>
          <a:p>
            <a:pPr marL="0" indent="0">
              <a:buNone/>
            </a:pPr>
            <a:r>
              <a:rPr lang="en-US" sz="3600" b="1" dirty="0">
                <a:solidFill>
                  <a:srgbClr val="1A2128"/>
                </a:solidFill>
                <a:latin typeface="Heebo" pitchFamily="34" charset="0"/>
                <a:ea typeface="Heebo" pitchFamily="34" charset="-122"/>
                <a:cs typeface="Heebo" pitchFamily="34" charset="-120"/>
              </a:rPr>
              <a:t>02</a:t>
            </a:r>
            <a:endParaRPr lang="en-US" sz="3600" dirty="0"/>
          </a:p>
        </p:txBody>
      </p:sp>
      <p:sp>
        <p:nvSpPr>
          <p:cNvPr id="25" name="Text 14"/>
          <p:cNvSpPr txBox="1"/>
          <p:nvPr/>
        </p:nvSpPr>
        <p:spPr>
          <a:xfrm>
            <a:off x="2139910" y="6721512"/>
            <a:ext cx="8367597" cy="548695"/>
          </a:xfrm>
          <a:prstGeom prst="rect">
            <a:avLst/>
          </a:prstGeom>
          <a:noFill/>
          <a:ln/>
        </p:spPr>
        <p:txBody>
          <a:bodyPr wrap="square" lIns="0" tIns="0" rIns="0" bIns="0" rtlCol="0" anchor="ctr"/>
          <a:lstStyle/>
          <a:p>
            <a:pPr marL="0" indent="0">
              <a:buNone/>
            </a:pPr>
            <a:r>
              <a:rPr lang="en-US" sz="2300" b="1" dirty="0">
                <a:solidFill>
                  <a:srgbClr val="FF3E02"/>
                </a:solidFill>
                <a:latin typeface="Heebo" pitchFamily="34" charset="0"/>
                <a:ea typeface="Heebo" pitchFamily="34" charset="-122"/>
                <a:cs typeface="Heebo" pitchFamily="34" charset="-120"/>
              </a:rPr>
              <a:t>Acompanhar: </a:t>
            </a:r>
            <a:r>
              <a:rPr lang="en-US" sz="2300" dirty="0">
                <a:solidFill>
                  <a:srgbClr val="1A2128"/>
                </a:solidFill>
                <a:latin typeface="Heebo" pitchFamily="34" charset="0"/>
                <a:ea typeface="Heebo" pitchFamily="34" charset="-122"/>
                <a:cs typeface="Heebo" pitchFamily="34" charset="-120"/>
              </a:rPr>
              <a:t>corrigir rota enquanto há tempo.</a:t>
            </a:r>
            <a:endParaRPr lang="en-US" sz="2300" dirty="0"/>
          </a:p>
        </p:txBody>
      </p:sp>
      <p:sp>
        <p:nvSpPr>
          <p:cNvPr id="26" name="Text 15"/>
          <p:cNvSpPr txBox="1"/>
          <p:nvPr/>
        </p:nvSpPr>
        <p:spPr>
          <a:xfrm>
            <a:off x="1124824" y="7489685"/>
            <a:ext cx="905347" cy="548695"/>
          </a:xfrm>
          <a:prstGeom prst="rect">
            <a:avLst/>
          </a:prstGeom>
          <a:noFill/>
          <a:ln/>
        </p:spPr>
        <p:txBody>
          <a:bodyPr wrap="square" lIns="0" tIns="0" rIns="0" bIns="0" rtlCol="0" anchor="ctr"/>
          <a:lstStyle/>
          <a:p>
            <a:pPr marL="0" indent="0">
              <a:buNone/>
            </a:pPr>
            <a:r>
              <a:rPr lang="en-US" sz="3600" b="1" dirty="0">
                <a:solidFill>
                  <a:srgbClr val="1A2128"/>
                </a:solidFill>
                <a:latin typeface="Heebo" pitchFamily="34" charset="0"/>
                <a:ea typeface="Heebo" pitchFamily="34" charset="-122"/>
                <a:cs typeface="Heebo" pitchFamily="34" charset="-120"/>
              </a:rPr>
              <a:t>03</a:t>
            </a:r>
            <a:endParaRPr lang="en-US" sz="3600" dirty="0"/>
          </a:p>
        </p:txBody>
      </p:sp>
      <p:sp>
        <p:nvSpPr>
          <p:cNvPr id="27" name="Text 16"/>
          <p:cNvSpPr txBox="1"/>
          <p:nvPr/>
        </p:nvSpPr>
        <p:spPr>
          <a:xfrm>
            <a:off x="2139910" y="7517120"/>
            <a:ext cx="8367597" cy="548695"/>
          </a:xfrm>
          <a:prstGeom prst="rect">
            <a:avLst/>
          </a:prstGeom>
          <a:noFill/>
          <a:ln/>
        </p:spPr>
        <p:txBody>
          <a:bodyPr wrap="square" lIns="0" tIns="0" rIns="0" bIns="0" rtlCol="0" anchor="ctr"/>
          <a:lstStyle/>
          <a:p>
            <a:pPr marL="0" indent="0">
              <a:buNone/>
            </a:pPr>
            <a:r>
              <a:rPr lang="en-US" sz="2300" b="1" dirty="0">
                <a:solidFill>
                  <a:srgbClr val="FF3E02"/>
                </a:solidFill>
                <a:latin typeface="Heebo" pitchFamily="34" charset="0"/>
                <a:ea typeface="Heebo" pitchFamily="34" charset="-122"/>
                <a:cs typeface="Heebo" pitchFamily="34" charset="-120"/>
              </a:rPr>
              <a:t>Feedback: </a:t>
            </a:r>
            <a:r>
              <a:rPr lang="en-US" sz="2300" dirty="0">
                <a:solidFill>
                  <a:srgbClr val="1A2128"/>
                </a:solidFill>
                <a:latin typeface="Heebo" pitchFamily="34" charset="0"/>
                <a:ea typeface="Heebo" pitchFamily="34" charset="-122"/>
                <a:cs typeface="Heebo" pitchFamily="34" charset="-120"/>
              </a:rPr>
              <a:t>comportamento, impacto e o que muda.</a:t>
            </a:r>
            <a:endParaRPr lang="en-US" sz="2300" dirty="0"/>
          </a:p>
        </p:txBody>
      </p:sp>
      <p:sp>
        <p:nvSpPr>
          <p:cNvPr id="28" name="Shape 17"/>
          <p:cNvSpPr/>
          <p:nvPr/>
        </p:nvSpPr>
        <p:spPr>
          <a:xfrm>
            <a:off x="0" y="8367597"/>
            <a:ext cx="11728353" cy="1920432"/>
          </a:xfrm>
          <a:prstGeom prst="rect">
            <a:avLst/>
          </a:prstGeom>
          <a:solidFill>
            <a:srgbClr val="1A2128"/>
          </a:solidFill>
          <a:ln/>
        </p:spPr>
        <p:txBody>
          <a:bodyPr/>
          <a:lstStyle/>
          <a:p>
            <a:endParaRPr lang="pt-BR"/>
          </a:p>
        </p:txBody>
      </p:sp>
      <p:pic>
        <p:nvPicPr>
          <p:cNvPr id="29" name="Image 9" descr="preencoded.png"/>
          <p:cNvPicPr>
            <a:picLocks noChangeAspect="1"/>
          </p:cNvPicPr>
          <p:nvPr/>
        </p:nvPicPr>
        <p:blipFill>
          <a:blip r:embed="rId11"/>
          <a:stretch>
            <a:fillRect/>
          </a:stretch>
        </p:blipFill>
        <p:spPr>
          <a:xfrm>
            <a:off x="1124824" y="8696814"/>
            <a:ext cx="493825" cy="493825"/>
          </a:xfrm>
          <a:prstGeom prst="rect">
            <a:avLst/>
          </a:prstGeom>
        </p:spPr>
      </p:pic>
      <p:sp>
        <p:nvSpPr>
          <p:cNvPr id="30" name="Text 18"/>
          <p:cNvSpPr txBox="1"/>
          <p:nvPr/>
        </p:nvSpPr>
        <p:spPr>
          <a:xfrm>
            <a:off x="1124824" y="9327813"/>
            <a:ext cx="4526733" cy="685869"/>
          </a:xfrm>
          <a:prstGeom prst="rect">
            <a:avLst/>
          </a:prstGeom>
          <a:noFill/>
          <a:ln/>
        </p:spPr>
        <p:txBody>
          <a:bodyPr wrap="square" lIns="0" tIns="0" rIns="0" bIns="0" rtlCol="0" anchor="ctr"/>
          <a:lstStyle/>
          <a:p>
            <a:pPr marL="0" indent="0">
              <a:lnSpc>
                <a:spcPct val="118000"/>
              </a:lnSpc>
              <a:buNone/>
            </a:pPr>
            <a:r>
              <a:rPr lang="en-US" sz="2000" b="1" dirty="0">
                <a:solidFill>
                  <a:srgbClr val="FFFFFF"/>
                </a:solidFill>
                <a:latin typeface="Heebo" pitchFamily="34" charset="0"/>
                <a:ea typeface="Heebo" pitchFamily="34" charset="-122"/>
                <a:cs typeface="Heebo" pitchFamily="34" charset="-120"/>
              </a:rPr>
              <a:t>Roteiro completo do episódio no próximo slide.</a:t>
            </a:r>
            <a:endParaRPr lang="en-US" sz="2000" dirty="0"/>
          </a:p>
        </p:txBody>
      </p:sp>
      <p:pic>
        <p:nvPicPr>
          <p:cNvPr id="31" name="Image 10" descr="preencoded.png"/>
          <p:cNvPicPr>
            <a:picLocks noChangeAspect="1"/>
          </p:cNvPicPr>
          <p:nvPr/>
        </p:nvPicPr>
        <p:blipFill>
          <a:blip r:embed="rId4"/>
          <a:stretch>
            <a:fillRect/>
          </a:stretch>
        </p:blipFill>
        <p:spPr>
          <a:xfrm>
            <a:off x="5459514" y="8655635"/>
            <a:ext cx="493825" cy="493825"/>
          </a:xfrm>
          <a:prstGeom prst="rect">
            <a:avLst/>
          </a:prstGeom>
        </p:spPr>
      </p:pic>
      <p:sp>
        <p:nvSpPr>
          <p:cNvPr id="32" name="Text 19"/>
          <p:cNvSpPr txBox="1"/>
          <p:nvPr/>
        </p:nvSpPr>
        <p:spPr>
          <a:xfrm>
            <a:off x="5459514" y="9286634"/>
            <a:ext cx="4938254" cy="685869"/>
          </a:xfrm>
          <a:prstGeom prst="rect">
            <a:avLst/>
          </a:prstGeom>
          <a:noFill/>
          <a:ln/>
        </p:spPr>
        <p:txBody>
          <a:bodyPr wrap="square" lIns="0" tIns="0" rIns="0" bIns="0" rtlCol="0" anchor="ctr"/>
          <a:lstStyle/>
          <a:p>
            <a:pPr marL="0" indent="0">
              <a:lnSpc>
                <a:spcPct val="118000"/>
              </a:lnSpc>
              <a:buNone/>
            </a:pPr>
            <a:r>
              <a:rPr lang="en-US" sz="2000" b="1" dirty="0">
                <a:solidFill>
                  <a:srgbClr val="FFFFFF"/>
                </a:solidFill>
                <a:latin typeface="Heebo" pitchFamily="34" charset="0"/>
                <a:ea typeface="Heebo" pitchFamily="34" charset="-122"/>
                <a:cs typeface="Heebo" pitchFamily="34" charset="-120"/>
              </a:rPr>
              <a:t>Desafio: alinhar uma entrega real antes de ela acontecer.</a:t>
            </a:r>
            <a:endParaRPr lang="en-US" sz="2000" dirty="0"/>
          </a:p>
        </p:txBody>
      </p:sp>
      <p:pic>
        <p:nvPicPr>
          <p:cNvPr id="33" name="Image 11" descr="preencoded.png"/>
          <p:cNvPicPr>
            <a:picLocks noChangeAspect="1"/>
          </p:cNvPicPr>
          <p:nvPr/>
        </p:nvPicPr>
        <p:blipFill>
          <a:blip r:embed="rId12"/>
          <a:stretch>
            <a:fillRect/>
          </a:stretch>
        </p:blipFill>
        <p:spPr>
          <a:xfrm>
            <a:off x="12962916" y="3580234"/>
            <a:ext cx="4142646" cy="630999"/>
          </a:xfrm>
          <a:prstGeom prst="rect">
            <a:avLst/>
          </a:prstGeom>
        </p:spPr>
      </p:pic>
      <p:pic>
        <p:nvPicPr>
          <p:cNvPr id="36" name="Imagem 35">
            <a:extLst>
              <a:ext uri="{FF2B5EF4-FFF2-40B4-BE49-F238E27FC236}">
                <a16:creationId xmlns:a16="http://schemas.microsoft.com/office/drawing/2014/main" id="{B4C17DC8-4DD7-7DC5-76FA-F55216FF90B6}"/>
              </a:ext>
            </a:extLst>
          </p:cNvPr>
          <p:cNvPicPr>
            <a:picLocks noChangeAspect="1"/>
          </p:cNvPicPr>
          <p:nvPr/>
        </p:nvPicPr>
        <p:blipFill>
          <a:blip r:embed="rId13"/>
          <a:stretch>
            <a:fillRect/>
          </a:stretch>
        </p:blipFill>
        <p:spPr>
          <a:xfrm>
            <a:off x="7695445" y="3456778"/>
            <a:ext cx="12167309" cy="684411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4"/>
          <a:stretch>
            <a:fillRect/>
          </a:stretch>
        </p:blipFill>
        <p:spPr>
          <a:xfrm>
            <a:off x="15157696" y="576130"/>
            <a:ext cx="2126193" cy="521260"/>
          </a:xfrm>
          <a:prstGeom prst="rect">
            <a:avLst/>
          </a:prstGeom>
        </p:spPr>
      </p:pic>
      <p:sp>
        <p:nvSpPr>
          <p:cNvPr id="3" name="Text 0"/>
          <p:cNvSpPr txBox="1"/>
          <p:nvPr/>
        </p:nvSpPr>
        <p:spPr>
          <a:xfrm>
            <a:off x="1028803" y="850477"/>
            <a:ext cx="10973897" cy="411521"/>
          </a:xfrm>
          <a:prstGeom prst="rect">
            <a:avLst/>
          </a:prstGeom>
          <a:noFill/>
          <a:ln/>
        </p:spPr>
        <p:txBody>
          <a:bodyPr wrap="square" lIns="0" tIns="0" rIns="0" bIns="0" rtlCol="0" anchor="ctr"/>
          <a:lstStyle/>
          <a:p>
            <a:pPr marL="0" indent="0">
              <a:buNone/>
            </a:pPr>
            <a:r>
              <a:rPr lang="en-US" sz="1700" b="1" kern="0" spc="200" dirty="0">
                <a:solidFill>
                  <a:srgbClr val="FF3E02"/>
                </a:solidFill>
                <a:latin typeface="Heebo" pitchFamily="34" charset="0"/>
                <a:ea typeface="Heebo" pitchFamily="34" charset="-122"/>
                <a:cs typeface="Heebo" pitchFamily="34" charset="-120"/>
              </a:rPr>
              <a:t>ROTEIRO DO PODCAST 3 · CONTINUAÇÃO</a:t>
            </a:r>
            <a:endParaRPr lang="en-US" sz="1700" dirty="0"/>
          </a:p>
        </p:txBody>
      </p:sp>
      <p:sp>
        <p:nvSpPr>
          <p:cNvPr id="4" name="Text 1"/>
          <p:cNvSpPr txBox="1"/>
          <p:nvPr/>
        </p:nvSpPr>
        <p:spPr>
          <a:xfrm>
            <a:off x="1028803" y="1316868"/>
            <a:ext cx="13717372" cy="932781"/>
          </a:xfrm>
          <a:prstGeom prst="rect">
            <a:avLst/>
          </a:prstGeom>
          <a:noFill/>
          <a:ln/>
        </p:spPr>
        <p:txBody>
          <a:bodyPr wrap="square" lIns="0" tIns="0" rIns="0" bIns="0" rtlCol="0" anchor="ctr"/>
          <a:lstStyle/>
          <a:p>
            <a:pPr marL="0" indent="0">
              <a:buNone/>
            </a:pPr>
            <a:r>
              <a:rPr lang="en-US" sz="4200" b="1" kern="0" spc="-80" dirty="0">
                <a:solidFill>
                  <a:srgbClr val="1A2128"/>
                </a:solidFill>
                <a:latin typeface="Heebo" pitchFamily="34" charset="0"/>
                <a:ea typeface="Heebo" pitchFamily="34" charset="-122"/>
                <a:cs typeface="Heebo" pitchFamily="34" charset="-120"/>
              </a:rPr>
              <a:t>Expectativa, acompanhamento, feedback, desenvolvimento</a:t>
            </a:r>
            <a:endParaRPr lang="en-US" sz="4200" dirty="0"/>
          </a:p>
        </p:txBody>
      </p:sp>
      <p:sp>
        <p:nvSpPr>
          <p:cNvPr id="5" name="Shape 2"/>
          <p:cNvSpPr/>
          <p:nvPr/>
        </p:nvSpPr>
        <p:spPr>
          <a:xfrm>
            <a:off x="1028803" y="2578866"/>
            <a:ext cx="7887489" cy="6063078"/>
          </a:xfrm>
          <a:prstGeom prst="roundRect">
            <a:avLst>
              <a:gd name="adj" fmla="val 3167"/>
            </a:avLst>
          </a:prstGeom>
          <a:solidFill>
            <a:srgbClr val="FFFFFF"/>
          </a:solidFill>
          <a:ln w="12700">
            <a:solidFill>
              <a:srgbClr val="E4E0DA"/>
            </a:solidFill>
            <a:prstDash val="solid"/>
          </a:ln>
        </p:spPr>
        <p:txBody>
          <a:bodyPr/>
          <a:lstStyle/>
          <a:p>
            <a:endParaRPr lang="pt-BR"/>
          </a:p>
        </p:txBody>
      </p:sp>
      <p:sp>
        <p:nvSpPr>
          <p:cNvPr id="6" name="Text 3"/>
          <p:cNvSpPr txBox="1"/>
          <p:nvPr/>
        </p:nvSpPr>
        <p:spPr>
          <a:xfrm>
            <a:off x="1440324" y="2880648"/>
            <a:ext cx="7064446" cy="5486949"/>
          </a:xfrm>
          <a:prstGeom prst="rect">
            <a:avLst/>
          </a:prstGeom>
          <a:noFill/>
          <a:ln/>
        </p:spPr>
        <p:txBody>
          <a:bodyPr wrap="square" lIns="0" tIns="0" rIns="0" bIns="0" rtlCol="0" anchor="ctr"/>
          <a:lstStyle/>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Quando pensamos em feedback, normalmente imaginamos uma conversa que acontece depois. Depois de uma entrega, de um erro, de um comportamento que precisa mudar. Mas um bom feedback começa muito antes: começa na expectativa.</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“Preciso que você seja mais estratégico.” “Quero mais protagonismo.” “Espero mais autonomia.” Elas parecem claras. Mas será que são? O que significa, na prática, ser mais estratégico?</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Quando essas respostas não estão claras, o feedback acontece em cima de uma expectativa que existia apenas na cabeça de quem lidera. E aí surgem frases conhecidas: “eu achei que estava claro”, “mas ninguém me explicou isso”.</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Por isso, uma liderança que desenvolve pessoas trabalha em sequência: deixar claro o que precisa acontecer, acompanhar antes que o problema vire surpresa, conversar sobre o que funcionou e transformar a experiência em aprendizado.</a:t>
            </a:r>
            <a:endParaRPr lang="en-US" sz="1600" dirty="0"/>
          </a:p>
        </p:txBody>
      </p:sp>
      <p:sp>
        <p:nvSpPr>
          <p:cNvPr id="7" name="Shape 4"/>
          <p:cNvSpPr/>
          <p:nvPr/>
        </p:nvSpPr>
        <p:spPr>
          <a:xfrm>
            <a:off x="9368965" y="2578866"/>
            <a:ext cx="7887489" cy="6063078"/>
          </a:xfrm>
          <a:prstGeom prst="roundRect">
            <a:avLst>
              <a:gd name="adj" fmla="val 3167"/>
            </a:avLst>
          </a:prstGeom>
          <a:solidFill>
            <a:srgbClr val="FFFFFF"/>
          </a:solidFill>
          <a:ln w="12700">
            <a:solidFill>
              <a:srgbClr val="E4E0DA"/>
            </a:solidFill>
            <a:prstDash val="solid"/>
          </a:ln>
        </p:spPr>
        <p:txBody>
          <a:bodyPr/>
          <a:lstStyle/>
          <a:p>
            <a:endParaRPr lang="pt-BR"/>
          </a:p>
        </p:txBody>
      </p:sp>
      <p:sp>
        <p:nvSpPr>
          <p:cNvPr id="8" name="Text 5"/>
          <p:cNvSpPr txBox="1"/>
          <p:nvPr/>
        </p:nvSpPr>
        <p:spPr>
          <a:xfrm>
            <a:off x="9780486" y="2880648"/>
            <a:ext cx="7064446" cy="5486949"/>
          </a:xfrm>
          <a:prstGeom prst="rect">
            <a:avLst/>
          </a:prstGeom>
          <a:noFill/>
          <a:ln/>
        </p:spPr>
        <p:txBody>
          <a:bodyPr wrap="square" lIns="0" tIns="0" rIns="0" bIns="0" rtlCol="0" anchor="ctr"/>
          <a:lstStyle/>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Acompanhar não é controlar cada passo, nem perguntar a todo momento “e aí, já terminou?”. É criar pontos de contato que permitam corrigir rota enquanto ainda existe tempo.</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“Como você está avançando?” “Onde está encontrando dificuldade?” “O que ficou menos claro do que parecia no início?” “Do que você precisa de mim para seguir?”</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Feedback não deveria ser um julgamento sobre quem a pessoa é, e sim uma conversa sobre um comportamento, seu impacto e o que pode acontecer diferente daqui para frente. E não serve apenas para corrigir: dizer exatamente o que funcionou ajuda a pessoa a repetir o comportamento eficaz.</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Você não precisa esperar ter um cargo de liderança para praticar isso. Em projetos e relações entre pares já é possível exercitar clareza, alinhamento, acompanhamento e feedback.</a:t>
            </a:r>
            <a:endParaRPr lang="en-US" sz="1600" dirty="0"/>
          </a:p>
        </p:txBody>
      </p:sp>
      <p:sp>
        <p:nvSpPr>
          <p:cNvPr id="9" name="Text 6"/>
          <p:cNvSpPr txBox="1"/>
          <p:nvPr/>
        </p:nvSpPr>
        <p:spPr>
          <a:xfrm>
            <a:off x="1028803" y="9561008"/>
            <a:ext cx="11385419" cy="411521"/>
          </a:xfrm>
          <a:prstGeom prst="rect">
            <a:avLst/>
          </a:prstGeom>
          <a:noFill/>
          <a:ln/>
        </p:spPr>
        <p:txBody>
          <a:bodyPr wrap="square" lIns="0" tIns="0" rIns="0" bIns="0" rtlCol="0" anchor="ctr"/>
          <a:lstStyle/>
          <a:p>
            <a:pPr marL="0" indent="0">
              <a:buNone/>
            </a:pPr>
            <a:r>
              <a:rPr lang="en-US" sz="1800" i="1" dirty="0">
                <a:solidFill>
                  <a:srgbClr val="5C636B"/>
                </a:solidFill>
                <a:latin typeface="Heebo" pitchFamily="34" charset="0"/>
                <a:ea typeface="Heebo" pitchFamily="34" charset="-122"/>
                <a:cs typeface="Heebo" pitchFamily="34" charset="-120"/>
              </a:rPr>
              <a:t>No próximo encontro, compartilhe o que mudou quando você decidiu alinhar antes de cobrar depois.</a:t>
            </a:r>
            <a:endParaRPr lang="en-US" sz="1800" dirty="0"/>
          </a:p>
        </p:txBody>
      </p:sp>
      <p:pic>
        <p:nvPicPr>
          <p:cNvPr id="10" name="Image 1" descr="preencoded.png"/>
          <p:cNvPicPr>
            <a:picLocks noChangeAspect="1"/>
          </p:cNvPicPr>
          <p:nvPr/>
        </p:nvPicPr>
        <p:blipFill>
          <a:blip r:embed="rId5"/>
          <a:stretch>
            <a:fillRect/>
          </a:stretch>
        </p:blipFill>
        <p:spPr>
          <a:xfrm>
            <a:off x="13113807" y="9451269"/>
            <a:ext cx="4142646" cy="63099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5157696" y="576130"/>
            <a:ext cx="2126193" cy="521260"/>
          </a:xfrm>
          <a:prstGeom prst="rect">
            <a:avLst/>
          </a:prstGeom>
        </p:spPr>
      </p:pic>
      <p:sp>
        <p:nvSpPr>
          <p:cNvPr id="3" name="Text 0"/>
          <p:cNvSpPr txBox="1"/>
          <p:nvPr/>
        </p:nvSpPr>
        <p:spPr>
          <a:xfrm>
            <a:off x="1028803" y="850477"/>
            <a:ext cx="10973897" cy="411521"/>
          </a:xfrm>
          <a:prstGeom prst="rect">
            <a:avLst/>
          </a:prstGeom>
          <a:noFill/>
          <a:ln/>
        </p:spPr>
        <p:txBody>
          <a:bodyPr wrap="square" lIns="0" tIns="0" rIns="0" bIns="0" rtlCol="0" anchor="ctr"/>
          <a:lstStyle/>
          <a:p>
            <a:pPr marL="0" indent="0">
              <a:buNone/>
            </a:pPr>
            <a:r>
              <a:rPr lang="en-US" sz="1700" b="1" kern="0" spc="200" dirty="0">
                <a:solidFill>
                  <a:srgbClr val="FF3E02"/>
                </a:solidFill>
                <a:latin typeface="Heebo" pitchFamily="34" charset="0"/>
                <a:ea typeface="Heebo" pitchFamily="34" charset="-122"/>
                <a:cs typeface="Heebo" pitchFamily="34" charset="-120"/>
              </a:rPr>
              <a:t>ROTEIRO DO PODCAST 3 · TRECHOS COMPLEMENTARES</a:t>
            </a:r>
            <a:endParaRPr lang="en-US" sz="1700" dirty="0"/>
          </a:p>
        </p:txBody>
      </p:sp>
      <p:sp>
        <p:nvSpPr>
          <p:cNvPr id="4" name="Text 1"/>
          <p:cNvSpPr txBox="1"/>
          <p:nvPr/>
        </p:nvSpPr>
        <p:spPr>
          <a:xfrm>
            <a:off x="1028803" y="1316868"/>
            <a:ext cx="13717372" cy="932781"/>
          </a:xfrm>
          <a:prstGeom prst="rect">
            <a:avLst/>
          </a:prstGeom>
          <a:noFill/>
          <a:ln/>
        </p:spPr>
        <p:txBody>
          <a:bodyPr wrap="square" lIns="0" tIns="0" rIns="0" bIns="0" rtlCol="0" anchor="ctr"/>
          <a:lstStyle/>
          <a:p>
            <a:pPr marL="0" indent="0">
              <a:buNone/>
            </a:pPr>
            <a:r>
              <a:rPr lang="en-US" sz="4200" b="1" kern="0" spc="-80" dirty="0">
                <a:solidFill>
                  <a:srgbClr val="1A2128"/>
                </a:solidFill>
                <a:latin typeface="Heebo" pitchFamily="34" charset="0"/>
                <a:ea typeface="Heebo" pitchFamily="34" charset="-122"/>
                <a:cs typeface="Heebo" pitchFamily="34" charset="-120"/>
              </a:rPr>
              <a:t>Começa na expectativa</a:t>
            </a:r>
            <a:endParaRPr lang="en-US" sz="4200" dirty="0"/>
          </a:p>
        </p:txBody>
      </p:sp>
      <p:sp>
        <p:nvSpPr>
          <p:cNvPr id="5" name="Shape 2"/>
          <p:cNvSpPr/>
          <p:nvPr/>
        </p:nvSpPr>
        <p:spPr>
          <a:xfrm>
            <a:off x="1028803" y="2578866"/>
            <a:ext cx="7887489" cy="6063078"/>
          </a:xfrm>
          <a:prstGeom prst="roundRect">
            <a:avLst>
              <a:gd name="adj" fmla="val 3167"/>
            </a:avLst>
          </a:prstGeom>
          <a:solidFill>
            <a:srgbClr val="FFFFFF"/>
          </a:solidFill>
          <a:ln w="12700">
            <a:solidFill>
              <a:srgbClr val="E4E0DA"/>
            </a:solidFill>
            <a:prstDash val="solid"/>
          </a:ln>
        </p:spPr>
        <p:txBody>
          <a:bodyPr/>
          <a:lstStyle/>
          <a:p>
            <a:endParaRPr lang="pt-BR"/>
          </a:p>
        </p:txBody>
      </p:sp>
      <p:sp>
        <p:nvSpPr>
          <p:cNvPr id="6" name="Text 3"/>
          <p:cNvSpPr txBox="1"/>
          <p:nvPr/>
        </p:nvSpPr>
        <p:spPr>
          <a:xfrm>
            <a:off x="1440324" y="2880648"/>
            <a:ext cx="7064446" cy="5486949"/>
          </a:xfrm>
          <a:prstGeom prst="rect">
            <a:avLst/>
          </a:prstGeom>
          <a:noFill/>
          <a:ln/>
        </p:spPr>
        <p:txBody>
          <a:bodyPr wrap="square" lIns="0" tIns="0" rIns="0" bIns="0" rtlCol="0" anchor="ctr"/>
          <a:lstStyle/>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Quando pensamos em feedback, normalmente imaginamos uma conversa que acontece depois. Depois de uma entrega. Depois de um erro. Depois de um comportamento que precisa mudar. Mas um bom feedback começa muito antes. Começa na expectativa.</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Pense em algumas frases comuns no trabalho: "Preciso que você seja mais estratégico." "Quero mais protagonismo." "Você precisa melhorar sua comunicação." "Espero mais autonomia." Elas parecem claras. Mas será que são?</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O que significa, na prática, ser mais estratégico? Que comportamento demonstra protagonismo? Como alguém mostra autonomia sem ultrapassar limites? O que exatamente precisa mudar na comunicação?</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Quando essas respostas não estão claras, o feedback corre o risco de acontecer em cima de uma expectativa que existia apenas na cabeça de quem lidera. E aí surgem frases conhecidas: "Eu achei que estava claro." "Eu esperava outra coisa." "Mas ninguém me explicou isso."</a:t>
            </a:r>
            <a:endParaRPr lang="en-US" sz="1600" dirty="0"/>
          </a:p>
        </p:txBody>
      </p:sp>
      <p:sp>
        <p:nvSpPr>
          <p:cNvPr id="7" name="Shape 4"/>
          <p:cNvSpPr/>
          <p:nvPr/>
        </p:nvSpPr>
        <p:spPr>
          <a:xfrm>
            <a:off x="9368965" y="2578866"/>
            <a:ext cx="7887489" cy="6063078"/>
          </a:xfrm>
          <a:prstGeom prst="roundRect">
            <a:avLst>
              <a:gd name="adj" fmla="val 3167"/>
            </a:avLst>
          </a:prstGeom>
          <a:solidFill>
            <a:srgbClr val="FFFFFF"/>
          </a:solidFill>
          <a:ln w="12700">
            <a:solidFill>
              <a:srgbClr val="E4E0DA"/>
            </a:solidFill>
            <a:prstDash val="solid"/>
          </a:ln>
        </p:spPr>
        <p:txBody>
          <a:bodyPr/>
          <a:lstStyle/>
          <a:p>
            <a:endParaRPr lang="pt-BR"/>
          </a:p>
        </p:txBody>
      </p:sp>
      <p:sp>
        <p:nvSpPr>
          <p:cNvPr id="8" name="Text 5"/>
          <p:cNvSpPr txBox="1"/>
          <p:nvPr/>
        </p:nvSpPr>
        <p:spPr>
          <a:xfrm>
            <a:off x="9780486" y="2880648"/>
            <a:ext cx="7064446" cy="5486949"/>
          </a:xfrm>
          <a:prstGeom prst="rect">
            <a:avLst/>
          </a:prstGeom>
          <a:noFill/>
          <a:ln/>
        </p:spPr>
        <p:txBody>
          <a:bodyPr wrap="square" lIns="0" tIns="0" rIns="0" bIns="0" rtlCol="0" anchor="ctr"/>
          <a:lstStyle/>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Por isso, uma liderança que desenvolve pessoas trabalha em uma sequência: expectativa, acompanhamento, feedback e desenvolvimento.</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Primeiro, eu deixo claro o que precisa acontecer. Depois, eu acompanho antes que o problema vire surpresa. Em seguida, eu converso sobre o que funcionou e o que precisa ser ajustado. E, por fim, transformo a experiência em aprendizado para a próxima vez.</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Esse processo também muda a ideia de acompanhamento.</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Continua no próximo slide.</a:t>
            </a:r>
            <a:endParaRPr lang="en-US" sz="1600" dirty="0"/>
          </a:p>
        </p:txBody>
      </p:sp>
      <p:sp>
        <p:nvSpPr>
          <p:cNvPr id="9" name="Text 6"/>
          <p:cNvSpPr txBox="1"/>
          <p:nvPr/>
        </p:nvSpPr>
        <p:spPr>
          <a:xfrm>
            <a:off x="1028803" y="9561008"/>
            <a:ext cx="11385419" cy="411521"/>
          </a:xfrm>
          <a:prstGeom prst="rect">
            <a:avLst/>
          </a:prstGeom>
          <a:noFill/>
          <a:ln/>
        </p:spPr>
        <p:txBody>
          <a:bodyPr wrap="square" lIns="0" tIns="0" rIns="0" bIns="0" rtlCol="0" anchor="ctr"/>
          <a:lstStyle/>
          <a:p>
            <a:pPr marL="0" indent="0">
              <a:buNone/>
            </a:pPr>
            <a:r>
              <a:rPr lang="en-US" sz="1800" i="1" dirty="0">
                <a:solidFill>
                  <a:srgbClr val="5C636B"/>
                </a:solidFill>
                <a:latin typeface="Heebo" pitchFamily="34" charset="0"/>
                <a:ea typeface="Heebo" pitchFamily="34" charset="-122"/>
                <a:cs typeface="Heebo" pitchFamily="34" charset="-120"/>
              </a:rPr>
              <a:t>Continua no próximo slide.</a:t>
            </a:r>
            <a:endParaRPr lang="en-US" sz="1800" dirty="0"/>
          </a:p>
        </p:txBody>
      </p:sp>
      <p:pic>
        <p:nvPicPr>
          <p:cNvPr id="10" name="Image 1" descr="preencoded.png"/>
          <p:cNvPicPr>
            <a:picLocks noChangeAspect="1"/>
          </p:cNvPicPr>
          <p:nvPr/>
        </p:nvPicPr>
        <p:blipFill>
          <a:blip r:embed="rId4"/>
          <a:stretch>
            <a:fillRect/>
          </a:stretch>
        </p:blipFill>
        <p:spPr>
          <a:xfrm>
            <a:off x="13113807" y="9451269"/>
            <a:ext cx="4142646" cy="63099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5157696" y="576130"/>
            <a:ext cx="2126193" cy="521260"/>
          </a:xfrm>
          <a:prstGeom prst="rect">
            <a:avLst/>
          </a:prstGeom>
        </p:spPr>
      </p:pic>
      <p:sp>
        <p:nvSpPr>
          <p:cNvPr id="3" name="Text 0"/>
          <p:cNvSpPr txBox="1"/>
          <p:nvPr/>
        </p:nvSpPr>
        <p:spPr>
          <a:xfrm>
            <a:off x="1028803" y="850477"/>
            <a:ext cx="10973897" cy="411521"/>
          </a:xfrm>
          <a:prstGeom prst="rect">
            <a:avLst/>
          </a:prstGeom>
          <a:noFill/>
          <a:ln/>
        </p:spPr>
        <p:txBody>
          <a:bodyPr wrap="square" lIns="0" tIns="0" rIns="0" bIns="0" rtlCol="0" anchor="ctr"/>
          <a:lstStyle/>
          <a:p>
            <a:pPr marL="0" indent="0">
              <a:buNone/>
            </a:pPr>
            <a:r>
              <a:rPr lang="en-US" sz="1700" b="1" kern="0" spc="200" dirty="0">
                <a:solidFill>
                  <a:srgbClr val="FF3E02"/>
                </a:solidFill>
                <a:latin typeface="Heebo" pitchFamily="34" charset="0"/>
                <a:ea typeface="Heebo" pitchFamily="34" charset="-122"/>
                <a:cs typeface="Heebo" pitchFamily="34" charset="-120"/>
              </a:rPr>
              <a:t>ROTEIRO DO PODCAST 3 · TRECHOS COMPLEMENTARES</a:t>
            </a:r>
            <a:endParaRPr lang="en-US" sz="1700" dirty="0"/>
          </a:p>
        </p:txBody>
      </p:sp>
      <p:sp>
        <p:nvSpPr>
          <p:cNvPr id="4" name="Text 1"/>
          <p:cNvSpPr txBox="1"/>
          <p:nvPr/>
        </p:nvSpPr>
        <p:spPr>
          <a:xfrm>
            <a:off x="1028803" y="1316868"/>
            <a:ext cx="13717372" cy="932781"/>
          </a:xfrm>
          <a:prstGeom prst="rect">
            <a:avLst/>
          </a:prstGeom>
          <a:noFill/>
          <a:ln/>
        </p:spPr>
        <p:txBody>
          <a:bodyPr wrap="square" lIns="0" tIns="0" rIns="0" bIns="0" rtlCol="0" anchor="ctr"/>
          <a:lstStyle/>
          <a:p>
            <a:pPr marL="0" indent="0">
              <a:buNone/>
            </a:pPr>
            <a:r>
              <a:rPr lang="en-US" sz="4200" b="1" kern="0" spc="-80" dirty="0">
                <a:solidFill>
                  <a:srgbClr val="1A2128"/>
                </a:solidFill>
                <a:latin typeface="Heebo" pitchFamily="34" charset="0"/>
                <a:ea typeface="Heebo" pitchFamily="34" charset="-122"/>
                <a:cs typeface="Heebo" pitchFamily="34" charset="-120"/>
              </a:rPr>
              <a:t>Acompanhar não é controlar cada passo</a:t>
            </a:r>
            <a:endParaRPr lang="en-US" sz="4200" dirty="0"/>
          </a:p>
        </p:txBody>
      </p:sp>
      <p:sp>
        <p:nvSpPr>
          <p:cNvPr id="5" name="Shape 2"/>
          <p:cNvSpPr/>
          <p:nvPr/>
        </p:nvSpPr>
        <p:spPr>
          <a:xfrm>
            <a:off x="1028803" y="2578866"/>
            <a:ext cx="7887489" cy="6063078"/>
          </a:xfrm>
          <a:prstGeom prst="roundRect">
            <a:avLst>
              <a:gd name="adj" fmla="val 3167"/>
            </a:avLst>
          </a:prstGeom>
          <a:solidFill>
            <a:srgbClr val="FFFFFF"/>
          </a:solidFill>
          <a:ln w="12700">
            <a:solidFill>
              <a:srgbClr val="E4E0DA"/>
            </a:solidFill>
            <a:prstDash val="solid"/>
          </a:ln>
        </p:spPr>
        <p:txBody>
          <a:bodyPr/>
          <a:lstStyle/>
          <a:p>
            <a:endParaRPr lang="pt-BR"/>
          </a:p>
        </p:txBody>
      </p:sp>
      <p:sp>
        <p:nvSpPr>
          <p:cNvPr id="6" name="Text 3"/>
          <p:cNvSpPr txBox="1"/>
          <p:nvPr/>
        </p:nvSpPr>
        <p:spPr>
          <a:xfrm>
            <a:off x="1440324" y="2880648"/>
            <a:ext cx="7064446" cy="5486949"/>
          </a:xfrm>
          <a:prstGeom prst="rect">
            <a:avLst/>
          </a:prstGeom>
          <a:noFill/>
          <a:ln/>
        </p:spPr>
        <p:txBody>
          <a:bodyPr wrap="square" lIns="0" tIns="0" rIns="0" bIns="0" rtlCol="0" anchor="ctr"/>
          <a:lstStyle/>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Acompanhar não é controlar cada passo. Não é perguntar a todo momento "e aí, já terminou?". É criar pontos de contato que permitam corrigir rota enquanto ainda existe tempo.</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Uma boa pergunta de acompanhamento pode ser: "Como você está avançando?" "Onde está encontrando dificuldade?" "O que ficou menos claro do que parecia no início?" "Do que você precisa de mim para seguir?"</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Perceba a diferença: em vez de assumir que a pessoa entendeu tudo ou esperar até o final para descobrir que algo deu errado, você cria espaço para ajuste durante o processo. E quando chega o momento do feedback, ele fica mais justo e mais útil.</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Porque feedback não deveria ser um julgamento sobre quem a pessoa é. Deveria ser uma conversa sobre um comportamento, seu impacto e o que pode acontecer diferente daqui para frente.</a:t>
            </a:r>
            <a:endParaRPr lang="en-US" sz="1600" dirty="0"/>
          </a:p>
        </p:txBody>
      </p:sp>
      <p:sp>
        <p:nvSpPr>
          <p:cNvPr id="7" name="Shape 4"/>
          <p:cNvSpPr/>
          <p:nvPr/>
        </p:nvSpPr>
        <p:spPr>
          <a:xfrm>
            <a:off x="9368965" y="2578866"/>
            <a:ext cx="7887489" cy="6063078"/>
          </a:xfrm>
          <a:prstGeom prst="roundRect">
            <a:avLst>
              <a:gd name="adj" fmla="val 3167"/>
            </a:avLst>
          </a:prstGeom>
          <a:solidFill>
            <a:srgbClr val="FFFFFF"/>
          </a:solidFill>
          <a:ln w="12700">
            <a:solidFill>
              <a:srgbClr val="E4E0DA"/>
            </a:solidFill>
            <a:prstDash val="solid"/>
          </a:ln>
        </p:spPr>
        <p:txBody>
          <a:bodyPr/>
          <a:lstStyle/>
          <a:p>
            <a:endParaRPr lang="pt-BR"/>
          </a:p>
        </p:txBody>
      </p:sp>
      <p:sp>
        <p:nvSpPr>
          <p:cNvPr id="8" name="Text 5"/>
          <p:cNvSpPr txBox="1"/>
          <p:nvPr/>
        </p:nvSpPr>
        <p:spPr>
          <a:xfrm>
            <a:off x="9780486" y="2880648"/>
            <a:ext cx="7064446" cy="5486949"/>
          </a:xfrm>
          <a:prstGeom prst="rect">
            <a:avLst/>
          </a:prstGeom>
          <a:noFill/>
          <a:ln/>
        </p:spPr>
        <p:txBody>
          <a:bodyPr wrap="square" lIns="0" tIns="0" rIns="0" bIns="0" rtlCol="0" anchor="ctr"/>
          <a:lstStyle/>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Também é importante lembrar que feedback não serve apenas para corrigir. Quando alguém faz algo que funcionou muito bem, vale dizer exatamente o que funcionou. "Sua apresentação foi boa" é reconhecimento. "A forma como você abriu com o dado principal e depois trouxe o exemplo deixou a decisão muito mais simples" é informação que ajuda a pessoa a repetir um comportamento eficaz.</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Desenvolvimento acontece quando a pessoa entende não apenas se foi bem ou mal, mas o que produziu aquele resultado.</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E você não precisa esperar ter um cargo de liderança para praticar isso. Em projetos, trabalhos em grupo e relações entre pares, já é possível exercitar clareza, alinhamento, acompanhamento e feedback.</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Continua no próximo slide.</a:t>
            </a:r>
            <a:endParaRPr lang="en-US" sz="1600" dirty="0"/>
          </a:p>
        </p:txBody>
      </p:sp>
      <p:sp>
        <p:nvSpPr>
          <p:cNvPr id="9" name="Text 6"/>
          <p:cNvSpPr txBox="1"/>
          <p:nvPr/>
        </p:nvSpPr>
        <p:spPr>
          <a:xfrm>
            <a:off x="1028803" y="9561008"/>
            <a:ext cx="11385419" cy="411521"/>
          </a:xfrm>
          <a:prstGeom prst="rect">
            <a:avLst/>
          </a:prstGeom>
          <a:noFill/>
          <a:ln/>
        </p:spPr>
        <p:txBody>
          <a:bodyPr wrap="square" lIns="0" tIns="0" rIns="0" bIns="0" rtlCol="0" anchor="ctr"/>
          <a:lstStyle/>
          <a:p>
            <a:pPr marL="0" indent="0">
              <a:buNone/>
            </a:pPr>
            <a:r>
              <a:rPr lang="en-US" sz="1800" i="1" dirty="0">
                <a:solidFill>
                  <a:srgbClr val="5C636B"/>
                </a:solidFill>
                <a:latin typeface="Heebo" pitchFamily="34" charset="0"/>
                <a:ea typeface="Heebo" pitchFamily="34" charset="-122"/>
                <a:cs typeface="Heebo" pitchFamily="34" charset="-120"/>
              </a:rPr>
              <a:t>Continua no próximo slide.</a:t>
            </a:r>
            <a:endParaRPr lang="en-US" sz="1800" dirty="0"/>
          </a:p>
        </p:txBody>
      </p:sp>
      <p:pic>
        <p:nvPicPr>
          <p:cNvPr id="10" name="Image 1" descr="preencoded.png"/>
          <p:cNvPicPr>
            <a:picLocks noChangeAspect="1"/>
          </p:cNvPicPr>
          <p:nvPr/>
        </p:nvPicPr>
        <p:blipFill>
          <a:blip r:embed="rId4"/>
          <a:stretch>
            <a:fillRect/>
          </a:stretch>
        </p:blipFill>
        <p:spPr>
          <a:xfrm>
            <a:off x="13113807" y="9451269"/>
            <a:ext cx="4142646" cy="63099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5157696" y="576130"/>
            <a:ext cx="2126193" cy="521260"/>
          </a:xfrm>
          <a:prstGeom prst="rect">
            <a:avLst/>
          </a:prstGeom>
        </p:spPr>
      </p:pic>
      <p:sp>
        <p:nvSpPr>
          <p:cNvPr id="3" name="Text 0"/>
          <p:cNvSpPr txBox="1"/>
          <p:nvPr/>
        </p:nvSpPr>
        <p:spPr>
          <a:xfrm>
            <a:off x="1028803" y="850477"/>
            <a:ext cx="10973897" cy="411521"/>
          </a:xfrm>
          <a:prstGeom prst="rect">
            <a:avLst/>
          </a:prstGeom>
          <a:noFill/>
          <a:ln/>
        </p:spPr>
        <p:txBody>
          <a:bodyPr wrap="square" lIns="0" tIns="0" rIns="0" bIns="0" rtlCol="0" anchor="ctr"/>
          <a:lstStyle/>
          <a:p>
            <a:pPr marL="0" indent="0">
              <a:buNone/>
            </a:pPr>
            <a:r>
              <a:rPr lang="en-US" sz="1700" b="1" kern="0" spc="200" dirty="0">
                <a:solidFill>
                  <a:srgbClr val="FF3E02"/>
                </a:solidFill>
                <a:latin typeface="Heebo" pitchFamily="34" charset="0"/>
                <a:ea typeface="Heebo" pitchFamily="34" charset="-122"/>
                <a:cs typeface="Heebo" pitchFamily="34" charset="-120"/>
              </a:rPr>
              <a:t>PODCAST 3 · SEU DESAFIO</a:t>
            </a:r>
            <a:endParaRPr lang="en-US" sz="1700" dirty="0"/>
          </a:p>
        </p:txBody>
      </p:sp>
      <p:sp>
        <p:nvSpPr>
          <p:cNvPr id="4" name="Text 1"/>
          <p:cNvSpPr txBox="1"/>
          <p:nvPr/>
        </p:nvSpPr>
        <p:spPr>
          <a:xfrm>
            <a:off x="1028803" y="1316868"/>
            <a:ext cx="13717372" cy="932781"/>
          </a:xfrm>
          <a:prstGeom prst="rect">
            <a:avLst/>
          </a:prstGeom>
          <a:noFill/>
          <a:ln/>
        </p:spPr>
        <p:txBody>
          <a:bodyPr wrap="square" lIns="0" tIns="0" rIns="0" bIns="0" rtlCol="0" anchor="ctr"/>
          <a:lstStyle/>
          <a:p>
            <a:pPr marL="0" indent="0">
              <a:buNone/>
            </a:pPr>
            <a:r>
              <a:rPr lang="en-US" sz="4200" b="1" kern="0" spc="-80" dirty="0">
                <a:solidFill>
                  <a:srgbClr val="1A2128"/>
                </a:solidFill>
                <a:latin typeface="Heebo" pitchFamily="34" charset="0"/>
                <a:ea typeface="Heebo" pitchFamily="34" charset="-122"/>
                <a:cs typeface="Heebo" pitchFamily="34" charset="-120"/>
              </a:rPr>
              <a:t>Alinhe antes de cobrar depois</a:t>
            </a:r>
            <a:endParaRPr lang="en-US" sz="4200" dirty="0"/>
          </a:p>
        </p:txBody>
      </p:sp>
      <p:sp>
        <p:nvSpPr>
          <p:cNvPr id="5" name="Shape 2"/>
          <p:cNvSpPr/>
          <p:nvPr/>
        </p:nvSpPr>
        <p:spPr>
          <a:xfrm>
            <a:off x="1028803" y="2578866"/>
            <a:ext cx="7887489" cy="6063078"/>
          </a:xfrm>
          <a:prstGeom prst="roundRect">
            <a:avLst>
              <a:gd name="adj" fmla="val 3167"/>
            </a:avLst>
          </a:prstGeom>
          <a:solidFill>
            <a:srgbClr val="FFFFFF"/>
          </a:solidFill>
          <a:ln w="12700">
            <a:solidFill>
              <a:srgbClr val="E4E0DA"/>
            </a:solidFill>
            <a:prstDash val="solid"/>
          </a:ln>
        </p:spPr>
        <p:txBody>
          <a:bodyPr/>
          <a:lstStyle/>
          <a:p>
            <a:endParaRPr lang="pt-BR"/>
          </a:p>
        </p:txBody>
      </p:sp>
      <p:sp>
        <p:nvSpPr>
          <p:cNvPr id="6" name="Text 3"/>
          <p:cNvSpPr txBox="1"/>
          <p:nvPr/>
        </p:nvSpPr>
        <p:spPr>
          <a:xfrm>
            <a:off x="1440324" y="2880648"/>
            <a:ext cx="7064446" cy="5486949"/>
          </a:xfrm>
          <a:prstGeom prst="rect">
            <a:avLst/>
          </a:prstGeom>
          <a:noFill/>
          <a:ln/>
        </p:spPr>
        <p:txBody>
          <a:bodyPr wrap="square" lIns="0" tIns="0" rIns="0" bIns="0" rtlCol="0" anchor="ctr"/>
          <a:lstStyle/>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Seu desafio desta semana é escolher uma entrega real que envolva outra pessoa. Antes da execução, alinhe quatro pontos: o que precisa ser feito, como saberemos que ficou bom, quais dúvidas ainda existem e quando vocês voltarão a conversar.</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Depois observe: alguma dúvida apareceu mais cedo? Algum retrabalho foi evitado? A execução ficou mais fluida?</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No próximo encontro, compartilhe o que mudou quando você decidiu alinhar antes de cobrar depois. Porque, muitas vezes, o melhor feedback é aquele que começa antes mesmo de existir um problema.</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 </a:t>
            </a:r>
            <a:endParaRPr lang="en-US" sz="1600" dirty="0"/>
          </a:p>
        </p:txBody>
      </p:sp>
      <p:sp>
        <p:nvSpPr>
          <p:cNvPr id="7" name="Shape 4"/>
          <p:cNvSpPr/>
          <p:nvPr/>
        </p:nvSpPr>
        <p:spPr>
          <a:xfrm>
            <a:off x="9368965" y="2578866"/>
            <a:ext cx="7887489" cy="6063078"/>
          </a:xfrm>
          <a:prstGeom prst="roundRect">
            <a:avLst>
              <a:gd name="adj" fmla="val 3167"/>
            </a:avLst>
          </a:prstGeom>
          <a:solidFill>
            <a:srgbClr val="FFFFFF"/>
          </a:solidFill>
          <a:ln w="12700">
            <a:solidFill>
              <a:srgbClr val="E4E0DA"/>
            </a:solidFill>
            <a:prstDash val="solid"/>
          </a:ln>
        </p:spPr>
        <p:txBody>
          <a:bodyPr/>
          <a:lstStyle/>
          <a:p>
            <a:endParaRPr lang="pt-BR"/>
          </a:p>
        </p:txBody>
      </p:sp>
      <p:sp>
        <p:nvSpPr>
          <p:cNvPr id="8" name="Text 5"/>
          <p:cNvSpPr txBox="1"/>
          <p:nvPr/>
        </p:nvSpPr>
        <p:spPr>
          <a:xfrm>
            <a:off x="9780486" y="2880648"/>
            <a:ext cx="7064446" cy="5486949"/>
          </a:xfrm>
          <a:prstGeom prst="rect">
            <a:avLst/>
          </a:prstGeom>
          <a:noFill/>
          <a:ln/>
        </p:spPr>
        <p:txBody>
          <a:bodyPr wrap="square" lIns="0" tIns="0" rIns="0" bIns="0" rtlCol="0" anchor="ctr"/>
          <a:lstStyle/>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Escolha uma entrega real desta semana. Antes dela acontecer, tenha uma conversa de alinhamento. Pergunte: O que precisa ser feito? Como saberemos que a entrega ficou boa? Que dúvidas ainda existem? Quando voltaremos a conversar sobre isso?</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Depois observe: algum problema foi evitado? Alguma dúvida apareceu antes? A execução ficou mais simples? Registre.</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Arquitetura do módulo: Conectar → Direcionar → Acompanhar → Dar feedback → Desenvolver</a:t>
            </a:r>
            <a:endParaRPr lang="en-US" sz="1600" dirty="0"/>
          </a:p>
          <a:p>
            <a:pPr marL="0" indent="0">
              <a:lnSpc>
                <a:spcPct val="130000"/>
              </a:lnSpc>
              <a:spcAft>
                <a:spcPts val="600"/>
              </a:spcAft>
              <a:buNone/>
            </a:pPr>
            <a:r>
              <a:rPr lang="en-US" sz="1600" dirty="0">
                <a:solidFill>
                  <a:srgbClr val="3A4048"/>
                </a:solidFill>
                <a:latin typeface="Heebo" pitchFamily="34" charset="0"/>
                <a:ea typeface="Heebo" pitchFamily="34" charset="-122"/>
                <a:cs typeface="Heebo" pitchFamily="34" charset="-120"/>
              </a:rPr>
              <a:t> </a:t>
            </a:r>
            <a:endParaRPr lang="en-US" sz="1600" dirty="0"/>
          </a:p>
        </p:txBody>
      </p:sp>
      <p:sp>
        <p:nvSpPr>
          <p:cNvPr id="9" name="Text 6"/>
          <p:cNvSpPr txBox="1"/>
          <p:nvPr/>
        </p:nvSpPr>
        <p:spPr>
          <a:xfrm>
            <a:off x="1028803" y="9561008"/>
            <a:ext cx="11385419" cy="411521"/>
          </a:xfrm>
          <a:prstGeom prst="rect">
            <a:avLst/>
          </a:prstGeom>
          <a:noFill/>
          <a:ln/>
        </p:spPr>
        <p:txBody>
          <a:bodyPr wrap="square" lIns="0" tIns="0" rIns="0" bIns="0" rtlCol="0" anchor="ctr"/>
          <a:lstStyle/>
          <a:p>
            <a:pPr marL="0" indent="0">
              <a:buNone/>
            </a:pPr>
            <a:r>
              <a:rPr lang="en-US" sz="1800" i="1" dirty="0">
                <a:solidFill>
                  <a:srgbClr val="5C636B"/>
                </a:solidFill>
                <a:latin typeface="Heebo" pitchFamily="34" charset="0"/>
                <a:ea typeface="Heebo" pitchFamily="34" charset="-122"/>
                <a:cs typeface="Heebo" pitchFamily="34" charset="-120"/>
              </a:rPr>
              <a:t>No próximo encontro, compartilhe o que mudou quando você decidiu alinhar antes de cobrar depois.</a:t>
            </a:r>
            <a:endParaRPr lang="en-US" sz="1800" dirty="0"/>
          </a:p>
        </p:txBody>
      </p:sp>
      <p:pic>
        <p:nvPicPr>
          <p:cNvPr id="10" name="Image 1" descr="preencoded.png"/>
          <p:cNvPicPr>
            <a:picLocks noChangeAspect="1"/>
          </p:cNvPicPr>
          <p:nvPr/>
        </p:nvPicPr>
        <p:blipFill>
          <a:blip r:embed="rId4"/>
          <a:stretch>
            <a:fillRect/>
          </a:stretch>
        </p:blipFill>
        <p:spPr>
          <a:xfrm>
            <a:off x="13113807" y="9451269"/>
            <a:ext cx="4142646" cy="63099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87</TotalTime>
  <Words>1863</Words>
  <Application>Microsoft Macintosh PowerPoint</Application>
  <PresentationFormat>Personalizar</PresentationFormat>
  <Paragraphs>131</Paragraphs>
  <Slides>11</Slides>
  <Notes>7</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11</vt:i4>
      </vt:variant>
    </vt:vector>
  </HeadingPairs>
  <TitlesOfParts>
    <vt:vector size="14" baseType="lpstr">
      <vt:lpstr>Arial</vt:lpstr>
      <vt:lpstr>Heebo</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Fabio M Macarroni</cp:lastModifiedBy>
  <cp:revision>4</cp:revision>
  <dcterms:created xsi:type="dcterms:W3CDTF">2026-08-29T00:59:54Z</dcterms:created>
  <dcterms:modified xsi:type="dcterms:W3CDTF">2026-08-29T04:11:30Z</dcterms:modified>
</cp:coreProperties>
</file>