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8288000" cy="10287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1.jp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2.mp4"/><Relationship Id="rId3" Type="http://schemas.openxmlformats.org/officeDocument/2006/relationships/video" Target="../media/media2.mp4"/><Relationship Id="rId4" Type="http://schemas.openxmlformats.org/officeDocument/2006/relationships/image" Target="../media/image4.jp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3.mp4"/><Relationship Id="rId3" Type="http://schemas.openxmlformats.org/officeDocument/2006/relationships/video" Target="../media/media3.mp4"/><Relationship Id="rId4" Type="http://schemas.openxmlformats.org/officeDocument/2006/relationships/image" Target="../media/image5.jp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4.mp4"/><Relationship Id="rId3" Type="http://schemas.openxmlformats.org/officeDocument/2006/relationships/video" Target="../media/media4.mp4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5.mp4"/><Relationship Id="rId3" Type="http://schemas.openxmlformats.org/officeDocument/2006/relationships/video" Target="../media/media5.mp4"/><Relationship Id="rId4" Type="http://schemas.openxmlformats.org/officeDocument/2006/relationships/image" Target="../media/image8.jp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onda1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>
                  <p14:bwMode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painel_le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509760" cy="10287000"/>
          </a:xfrm>
          <a:prstGeom prst="rect">
            <a:avLst/>
          </a:prstGeom>
        </p:spPr>
      </p:pic>
      <p:pic>
        <p:nvPicPr>
          <p:cNvPr id="5" name="Picture 4" descr="capa_7b07d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67" y="820902"/>
            <a:ext cx="1850745" cy="9258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5840" y="2911221"/>
            <a:ext cx="5449824" cy="586359"/>
          </a:xfrm>
          <a:prstGeom prst="roundRect">
            <a:avLst>
              <a:gd name="adj" fmla="val 50000"/>
            </a:avLst>
          </a:prstGeom>
          <a:noFill/>
          <a:ln w="2032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Work Sans"/>
              </a:rPr>
              <a:t>Johnson &amp; Johnson · Treinamento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3826764"/>
            <a:ext cx="7680960" cy="46291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Comunicação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Assertiva e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Narrativa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de Valor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4128" y="8065008"/>
            <a:ext cx="76809" cy="884682"/>
          </a:xfrm>
          <a:prstGeom prst="rect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35024" y="8075295"/>
            <a:ext cx="6217920" cy="925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Sustentação de objeções</a:t>
            </a:r>
          </a:p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e narrativa de valor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69756" y="10024681"/>
            <a:ext cx="2437790" cy="262318"/>
          </a:xfrm>
          <a:prstGeom prst="rect">
            <a:avLst/>
          </a:prstGeom>
          <a:solidFill>
            <a:srgbClr val="4461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1029492" y="10024681"/>
            <a:ext cx="2437790" cy="262318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3467283" y="10024681"/>
            <a:ext cx="4820716" cy="262318"/>
          </a:xfrm>
          <a:prstGeom prst="rect">
            <a:avLst/>
          </a:prstGeom>
          <a:solidFill>
            <a:srgbClr val="016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CAPA 1 · equalizador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 numSld="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onda2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>
                  <p14:bwMode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painel_le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509760" cy="10287000"/>
          </a:xfrm>
          <a:prstGeom prst="rect">
            <a:avLst/>
          </a:prstGeom>
        </p:spPr>
      </p:pic>
      <p:pic>
        <p:nvPicPr>
          <p:cNvPr id="5" name="Picture 4" descr="capa_7b07d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67" y="820902"/>
            <a:ext cx="1850745" cy="9258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5840" y="2911221"/>
            <a:ext cx="5449824" cy="586359"/>
          </a:xfrm>
          <a:prstGeom prst="roundRect">
            <a:avLst>
              <a:gd name="adj" fmla="val 50000"/>
            </a:avLst>
          </a:prstGeom>
          <a:noFill/>
          <a:ln w="2032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Work Sans"/>
              </a:rPr>
              <a:t>Johnson &amp; Johnson · Treinamento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3826764"/>
            <a:ext cx="7680960" cy="46291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Comunicação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Assertiva e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Narrativa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de Valor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4128" y="8065008"/>
            <a:ext cx="76809" cy="884682"/>
          </a:xfrm>
          <a:prstGeom prst="rect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35024" y="8075295"/>
            <a:ext cx="6217920" cy="925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Sustentação de objeções</a:t>
            </a:r>
          </a:p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e narrativa de valor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69756" y="10024681"/>
            <a:ext cx="2437790" cy="262318"/>
          </a:xfrm>
          <a:prstGeom prst="rect">
            <a:avLst/>
          </a:prstGeom>
          <a:solidFill>
            <a:srgbClr val="4461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1029492" y="10024681"/>
            <a:ext cx="2437790" cy="262318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3467283" y="10024681"/>
            <a:ext cx="4820716" cy="262318"/>
          </a:xfrm>
          <a:prstGeom prst="rect">
            <a:avLst/>
          </a:prstGeom>
          <a:solidFill>
            <a:srgbClr val="016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CAPA 2 · linha fluida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 numSld="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onda3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>
                  <p14:bwMode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painel_le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509760" cy="10287000"/>
          </a:xfrm>
          <a:prstGeom prst="rect">
            <a:avLst/>
          </a:prstGeom>
        </p:spPr>
      </p:pic>
      <p:pic>
        <p:nvPicPr>
          <p:cNvPr id="5" name="Picture 4" descr="capa_7b07d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67" y="820902"/>
            <a:ext cx="1850745" cy="9258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5840" y="2911221"/>
            <a:ext cx="5449824" cy="586359"/>
          </a:xfrm>
          <a:prstGeom prst="roundRect">
            <a:avLst>
              <a:gd name="adj" fmla="val 50000"/>
            </a:avLst>
          </a:prstGeom>
          <a:noFill/>
          <a:ln w="2032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Work Sans"/>
              </a:rPr>
              <a:t>Johnson &amp; Johnson · Treinamento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3826764"/>
            <a:ext cx="7680960" cy="46291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Comunicação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Assertiva e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Narrativa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de Valor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4128" y="8065008"/>
            <a:ext cx="76809" cy="884682"/>
          </a:xfrm>
          <a:prstGeom prst="rect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35024" y="8075295"/>
            <a:ext cx="6217920" cy="925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Sustentação de objeções</a:t>
            </a:r>
          </a:p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e narrativa de valor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69756" y="10024681"/>
            <a:ext cx="2437790" cy="262318"/>
          </a:xfrm>
          <a:prstGeom prst="rect">
            <a:avLst/>
          </a:prstGeom>
          <a:solidFill>
            <a:srgbClr val="4461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1029492" y="10024681"/>
            <a:ext cx="2437790" cy="262318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3467283" y="10024681"/>
            <a:ext cx="4820716" cy="262318"/>
          </a:xfrm>
          <a:prstGeom prst="rect">
            <a:avLst/>
          </a:prstGeom>
          <a:solidFill>
            <a:srgbClr val="016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CAPA 3 · propagação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 numSld="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conv1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>
                  <p14:bwMode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0"/>
            <a:ext cx="9144000" cy="10287000"/>
          </a:xfrm>
          <a:prstGeom prst="rect">
            <a:avLst/>
          </a:prstGeom>
        </p:spPr>
      </p:pic>
      <p:pic>
        <p:nvPicPr>
          <p:cNvPr id="4" name="Picture 3" descr="fade_conv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0"/>
            <a:ext cx="9144000" cy="10287000"/>
          </a:xfrm>
          <a:prstGeom prst="rect">
            <a:avLst/>
          </a:prstGeom>
        </p:spPr>
      </p:pic>
      <p:pic>
        <p:nvPicPr>
          <p:cNvPr id="5" name="Picture 4" descr="capa_7b07d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67" y="820902"/>
            <a:ext cx="1850745" cy="9258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5840" y="2911221"/>
            <a:ext cx="5449824" cy="586359"/>
          </a:xfrm>
          <a:prstGeom prst="roundRect">
            <a:avLst>
              <a:gd name="adj" fmla="val 50000"/>
            </a:avLst>
          </a:prstGeom>
          <a:noFill/>
          <a:ln w="2032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Work Sans"/>
              </a:rPr>
              <a:t>Johnson &amp; Johnson · Treinamento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3826764"/>
            <a:ext cx="7680960" cy="46291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Comunicação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Assertiva e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Narrativa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de Valor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4128" y="8065008"/>
            <a:ext cx="76809" cy="884682"/>
          </a:xfrm>
          <a:prstGeom prst="rect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35024" y="8075295"/>
            <a:ext cx="6217920" cy="925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Sustentação de objeções</a:t>
            </a:r>
          </a:p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e narrativa de valor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69756" y="10024681"/>
            <a:ext cx="2437790" cy="262318"/>
          </a:xfrm>
          <a:prstGeom prst="rect">
            <a:avLst/>
          </a:prstGeom>
          <a:solidFill>
            <a:srgbClr val="4461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1029492" y="10024681"/>
            <a:ext cx="2437790" cy="262318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3467283" y="10024681"/>
            <a:ext cx="4820716" cy="262318"/>
          </a:xfrm>
          <a:prstGeom prst="rect">
            <a:avLst/>
          </a:prstGeom>
          <a:solidFill>
            <a:srgbClr val="016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CAPA 4 · conversa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 numSld="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conv2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>
                  <p14:bwMode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0"/>
            <a:ext cx="9144000" cy="10287000"/>
          </a:xfrm>
          <a:prstGeom prst="rect">
            <a:avLst/>
          </a:prstGeom>
        </p:spPr>
      </p:pic>
      <p:pic>
        <p:nvPicPr>
          <p:cNvPr id="4" name="Picture 3" descr="fade_conv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0"/>
            <a:ext cx="9144000" cy="10287000"/>
          </a:xfrm>
          <a:prstGeom prst="rect">
            <a:avLst/>
          </a:prstGeom>
        </p:spPr>
      </p:pic>
      <p:pic>
        <p:nvPicPr>
          <p:cNvPr id="5" name="Picture 4" descr="capa_7b07d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67" y="820902"/>
            <a:ext cx="1850745" cy="9258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5840" y="2911221"/>
            <a:ext cx="5449824" cy="586359"/>
          </a:xfrm>
          <a:prstGeom prst="roundRect">
            <a:avLst>
              <a:gd name="adj" fmla="val 50000"/>
            </a:avLst>
          </a:prstGeom>
          <a:noFill/>
          <a:ln w="2032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Work Sans"/>
              </a:rPr>
              <a:t>Johnson &amp; Johnson · Treinamento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3826764"/>
            <a:ext cx="7680960" cy="46291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Comunicação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Assertiva e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Narrativa</a:t>
            </a:r>
          </a:p>
          <a:p>
            <a:pPr algn="l">
              <a:lnSpc>
                <a:spcPct val="96000"/>
              </a:lnSpc>
            </a:pPr>
            <a:r>
              <a:rPr sz="6500" b="1">
                <a:solidFill>
                  <a:srgbClr val="FFFFFF"/>
                </a:solidFill>
                <a:latin typeface="Poppins"/>
              </a:rPr>
              <a:t>de Valor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4128" y="8065008"/>
            <a:ext cx="76809" cy="884682"/>
          </a:xfrm>
          <a:prstGeom prst="rect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35024" y="8075295"/>
            <a:ext cx="6217920" cy="925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Sustentação de objeções</a:t>
            </a:r>
          </a:p>
          <a:p>
            <a:pPr algn="l">
              <a:lnSpc>
                <a:spcPct val="122000"/>
              </a:lnSpc>
            </a:pPr>
            <a:r>
              <a:rPr sz="2600" b="0">
                <a:solidFill>
                  <a:srgbClr val="B4B8C2"/>
                </a:solidFill>
                <a:latin typeface="Work Sans"/>
              </a:rPr>
              <a:t>e narrativa de valor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69756" y="10024681"/>
            <a:ext cx="2437790" cy="262318"/>
          </a:xfrm>
          <a:prstGeom prst="rect">
            <a:avLst/>
          </a:prstGeom>
          <a:solidFill>
            <a:srgbClr val="4461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1029492" y="10024681"/>
            <a:ext cx="2437790" cy="262318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3467283" y="10024681"/>
            <a:ext cx="4820716" cy="262318"/>
          </a:xfrm>
          <a:prstGeom prst="rect">
            <a:avLst/>
          </a:prstGeom>
          <a:solidFill>
            <a:srgbClr val="016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CAPA 5 · reunião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 numSld="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apa_7b07d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359" y="576071"/>
            <a:ext cx="1737360" cy="8691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4128" y="853821"/>
            <a:ext cx="10972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E21A1A"/>
                </a:solidFill>
                <a:latin typeface="Work Sans"/>
              </a:rPr>
              <a:t>NO ÚLTIMO ENCONTRO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552" y="1296162"/>
            <a:ext cx="1316736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5000" b="0">
                <a:solidFill>
                  <a:srgbClr val="FFFFFF"/>
                </a:solidFill>
                <a:latin typeface="Work Sans"/>
              </a:rPr>
              <a:t>Da estrutura da visita</a:t>
            </a:r>
          </a:p>
          <a:p>
            <a:pPr algn="l">
              <a:lnSpc>
                <a:spcPct val="114000"/>
              </a:lnSpc>
            </a:pPr>
            <a:r>
              <a:rPr sz="5000" b="0">
                <a:solidFill>
                  <a:srgbClr val="FFFFFF"/>
                </a:solidFill>
                <a:latin typeface="Work Sans"/>
              </a:rPr>
              <a:t>à qualidade da conversa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3549015"/>
            <a:ext cx="14630400" cy="5143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D4D8E2"/>
                </a:solidFill>
                <a:latin typeface="Work Sans"/>
              </a:rPr>
              <a:t>Trabalhamos COMO conduzir uma Visita de Sucesso:</a:t>
            </a:r>
          </a:p>
        </p:txBody>
      </p:sp>
      <p:sp>
        <p:nvSpPr>
          <p:cNvPr id="7" name="Oval 6"/>
          <p:cNvSpPr/>
          <p:nvPr/>
        </p:nvSpPr>
        <p:spPr>
          <a:xfrm>
            <a:off x="2072639" y="4937760"/>
            <a:ext cx="548640" cy="545211"/>
          </a:xfrm>
          <a:prstGeom prst="ellipse">
            <a:avLst/>
          </a:prstGeom>
          <a:solidFill>
            <a:srgbClr val="3A3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Poppins"/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2676143" y="5184648"/>
            <a:ext cx="1840991" cy="36004"/>
          </a:xfrm>
          <a:prstGeom prst="rect">
            <a:avLst/>
          </a:prstGeom>
          <a:solidFill>
            <a:srgbClr val="3032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58239" y="5709285"/>
            <a:ext cx="2377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0">
                <a:solidFill>
                  <a:srgbClr val="8A8E98"/>
                </a:solidFill>
                <a:latin typeface="Work Sans"/>
              </a:rPr>
              <a:t>Planejar</a:t>
            </a:r>
          </a:p>
        </p:txBody>
      </p:sp>
      <p:sp>
        <p:nvSpPr>
          <p:cNvPr id="10" name="Oval 9"/>
          <p:cNvSpPr/>
          <p:nvPr/>
        </p:nvSpPr>
        <p:spPr>
          <a:xfrm>
            <a:off x="4571999" y="4937760"/>
            <a:ext cx="548640" cy="545211"/>
          </a:xfrm>
          <a:prstGeom prst="ellipse">
            <a:avLst/>
          </a:prstGeom>
          <a:solidFill>
            <a:srgbClr val="3A3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Poppins"/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175504" y="5184648"/>
            <a:ext cx="1840991" cy="36004"/>
          </a:xfrm>
          <a:prstGeom prst="rect">
            <a:avLst/>
          </a:prstGeom>
          <a:solidFill>
            <a:srgbClr val="3032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599" y="5709285"/>
            <a:ext cx="2377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0">
                <a:solidFill>
                  <a:srgbClr val="8A8E98"/>
                </a:solidFill>
                <a:latin typeface="Work Sans"/>
              </a:rPr>
              <a:t>Abrir</a:t>
            </a:r>
          </a:p>
        </p:txBody>
      </p:sp>
      <p:sp>
        <p:nvSpPr>
          <p:cNvPr id="13" name="Oval 12"/>
          <p:cNvSpPr/>
          <p:nvPr/>
        </p:nvSpPr>
        <p:spPr>
          <a:xfrm>
            <a:off x="7071359" y="4937760"/>
            <a:ext cx="548640" cy="545211"/>
          </a:xfrm>
          <a:prstGeom prst="ellipse">
            <a:avLst/>
          </a:prstGeom>
          <a:solidFill>
            <a:srgbClr val="3A3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Poppins"/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74863" y="5184648"/>
            <a:ext cx="1840991" cy="36004"/>
          </a:xfrm>
          <a:prstGeom prst="rect">
            <a:avLst/>
          </a:prstGeom>
          <a:solidFill>
            <a:srgbClr val="3032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56959" y="5709285"/>
            <a:ext cx="2377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0">
                <a:solidFill>
                  <a:srgbClr val="8A8E98"/>
                </a:solidFill>
                <a:latin typeface="Work Sans"/>
              </a:rPr>
              <a:t>Diagnosticar</a:t>
            </a:r>
          </a:p>
        </p:txBody>
      </p:sp>
      <p:sp>
        <p:nvSpPr>
          <p:cNvPr id="16" name="Oval 15"/>
          <p:cNvSpPr/>
          <p:nvPr/>
        </p:nvSpPr>
        <p:spPr>
          <a:xfrm>
            <a:off x="9570720" y="4937760"/>
            <a:ext cx="548640" cy="545211"/>
          </a:xfrm>
          <a:prstGeom prst="ellipse">
            <a:avLst/>
          </a:prstGeom>
          <a:solidFill>
            <a:srgbClr val="3A3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Poppins"/>
              </a:rPr>
              <a:t>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174224" y="5184648"/>
            <a:ext cx="1840991" cy="36004"/>
          </a:xfrm>
          <a:prstGeom prst="rect">
            <a:avLst/>
          </a:prstGeom>
          <a:solidFill>
            <a:srgbClr val="3032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56320" y="5709285"/>
            <a:ext cx="2377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0">
                <a:solidFill>
                  <a:srgbClr val="8A8E98"/>
                </a:solidFill>
                <a:latin typeface="Work Sans"/>
              </a:rPr>
              <a:t>Argumentar</a:t>
            </a:r>
          </a:p>
        </p:txBody>
      </p:sp>
      <p:sp>
        <p:nvSpPr>
          <p:cNvPr id="19" name="Oval 18"/>
          <p:cNvSpPr/>
          <p:nvPr/>
        </p:nvSpPr>
        <p:spPr>
          <a:xfrm>
            <a:off x="12070080" y="4937760"/>
            <a:ext cx="548640" cy="545211"/>
          </a:xfrm>
          <a:prstGeom prst="ellipse">
            <a:avLst/>
          </a:prstGeom>
          <a:solidFill>
            <a:srgbClr val="3A3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Poppins"/>
              </a:rPr>
              <a:t>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673584" y="5184648"/>
            <a:ext cx="1840991" cy="36004"/>
          </a:xfrm>
          <a:prstGeom prst="rect">
            <a:avLst/>
          </a:prstGeom>
          <a:solidFill>
            <a:srgbClr val="3032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155680" y="5709285"/>
            <a:ext cx="2377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0">
                <a:solidFill>
                  <a:srgbClr val="8A8E98"/>
                </a:solidFill>
                <a:latin typeface="Work Sans"/>
              </a:rPr>
              <a:t>Verificar</a:t>
            </a:r>
          </a:p>
        </p:txBody>
      </p:sp>
      <p:sp>
        <p:nvSpPr>
          <p:cNvPr id="22" name="Oval 21"/>
          <p:cNvSpPr/>
          <p:nvPr/>
        </p:nvSpPr>
        <p:spPr>
          <a:xfrm>
            <a:off x="14569439" y="4937760"/>
            <a:ext cx="548640" cy="545211"/>
          </a:xfrm>
          <a:prstGeom prst="ellipse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Poppins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655039" y="5709285"/>
            <a:ext cx="2377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1">
                <a:solidFill>
                  <a:srgbClr val="FFFFFF"/>
                </a:solidFill>
                <a:latin typeface="Work Sans"/>
              </a:rPr>
              <a:t>Construir compromisso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24128" y="7766685"/>
            <a:ext cx="10972800" cy="1131570"/>
          </a:xfrm>
          <a:prstGeom prst="roundRect">
            <a:avLst>
              <a:gd name="adj" fmla="val 12000"/>
            </a:avLst>
          </a:prstGeom>
          <a:solidFill>
            <a:srgbClr val="161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024128" y="7766685"/>
            <a:ext cx="91440" cy="1131570"/>
          </a:xfrm>
          <a:prstGeom prst="rect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389888" y="8044433"/>
            <a:ext cx="10241280" cy="925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4000"/>
              </a:lnSpc>
            </a:pPr>
            <a:r>
              <a:rPr sz="2500" b="1">
                <a:solidFill>
                  <a:srgbClr val="FFFFFF"/>
                </a:solidFill>
                <a:latin typeface="Work Sans"/>
              </a:rPr>
              <a:t>Agora, vamos aprofundar COMO nos comunicamos</a:t>
            </a:r>
          </a:p>
          <a:p>
            <a:pPr algn="l">
              <a:lnSpc>
                <a:spcPct val="124000"/>
              </a:lnSpc>
            </a:pPr>
            <a:r>
              <a:rPr sz="2500" b="1">
                <a:solidFill>
                  <a:srgbClr val="FFFFFF"/>
                </a:solidFill>
                <a:latin typeface="Work Sans"/>
              </a:rPr>
              <a:t>em cada uma dessas etapas.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SLIDE 2 · opção A — trilha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apa_7b07d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359" y="576071"/>
            <a:ext cx="1737360" cy="8691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4128" y="853821"/>
            <a:ext cx="10972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E21A1A"/>
                </a:solidFill>
                <a:latin typeface="Work Sans"/>
              </a:rPr>
              <a:t>PONTE ENTRE OS ENCONTROS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552" y="1296162"/>
            <a:ext cx="1316736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5000" b="0">
                <a:solidFill>
                  <a:srgbClr val="FFFFFF"/>
                </a:solidFill>
                <a:latin typeface="Work Sans"/>
              </a:rPr>
              <a:t>Da estrutura da visita</a:t>
            </a:r>
          </a:p>
          <a:p>
            <a:pPr algn="l">
              <a:lnSpc>
                <a:spcPct val="114000"/>
              </a:lnSpc>
            </a:pPr>
            <a:r>
              <a:rPr sz="5000" b="0">
                <a:solidFill>
                  <a:srgbClr val="FFFFFF"/>
                </a:solidFill>
                <a:latin typeface="Work Sans"/>
              </a:rPr>
              <a:t>à qualidade da conversa</a:t>
            </a:r>
          </a:p>
        </p:txBody>
      </p:sp>
      <p:sp>
        <p:nvSpPr>
          <p:cNvPr id="6" name="Rectangle 5"/>
          <p:cNvSpPr/>
          <p:nvPr/>
        </p:nvSpPr>
        <p:spPr>
          <a:xfrm>
            <a:off x="9125712" y="3703320"/>
            <a:ext cx="32918" cy="5554980"/>
          </a:xfrm>
          <a:prstGeom prst="rect">
            <a:avLst/>
          </a:prstGeom>
          <a:solidFill>
            <a:srgbClr val="2E3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24128" y="3693033"/>
            <a:ext cx="7498079" cy="617220"/>
          </a:xfrm>
          <a:prstGeom prst="roundRect">
            <a:avLst>
              <a:gd name="adj" fmla="val 50000"/>
            </a:avLst>
          </a:prstGeom>
          <a:solidFill>
            <a:srgbClr val="1C1C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7200"/>
          <a:lstStyle/>
          <a:p>
            <a:pPr algn="ctr"/>
            <a:r>
              <a:rPr sz="1800" b="1">
                <a:solidFill>
                  <a:srgbClr val="8A8E98"/>
                </a:solidFill>
                <a:latin typeface="Work Sans"/>
              </a:rPr>
              <a:t>O QUE JÁ VIMOS</a:t>
            </a:r>
          </a:p>
        </p:txBody>
      </p:sp>
      <p:sp>
        <p:nvSpPr>
          <p:cNvPr id="8" name="Oval 7"/>
          <p:cNvSpPr/>
          <p:nvPr/>
        </p:nvSpPr>
        <p:spPr>
          <a:xfrm>
            <a:off x="1225296" y="4680585"/>
            <a:ext cx="420624" cy="421766"/>
          </a:xfrm>
          <a:prstGeom prst="ellipse">
            <a:avLst/>
          </a:prstGeom>
          <a:solidFill>
            <a:srgbClr val="3234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D4D8E2"/>
                </a:solidFill>
                <a:latin typeface="Poppins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83664" y="4711446"/>
            <a:ext cx="621792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0">
                <a:solidFill>
                  <a:srgbClr val="D4D8E2"/>
                </a:solidFill>
                <a:latin typeface="Work Sans"/>
              </a:rPr>
              <a:t>Planejar</a:t>
            </a:r>
          </a:p>
        </p:txBody>
      </p:sp>
      <p:sp>
        <p:nvSpPr>
          <p:cNvPr id="10" name="Oval 9"/>
          <p:cNvSpPr/>
          <p:nvPr/>
        </p:nvSpPr>
        <p:spPr>
          <a:xfrm>
            <a:off x="1225296" y="5410962"/>
            <a:ext cx="420624" cy="421766"/>
          </a:xfrm>
          <a:prstGeom prst="ellipse">
            <a:avLst/>
          </a:prstGeom>
          <a:solidFill>
            <a:srgbClr val="3234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D4D8E2"/>
                </a:solidFill>
                <a:latin typeface="Poppin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83664" y="5441823"/>
            <a:ext cx="621792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0">
                <a:solidFill>
                  <a:srgbClr val="D4D8E2"/>
                </a:solidFill>
                <a:latin typeface="Work Sans"/>
              </a:rPr>
              <a:t>Abrir</a:t>
            </a:r>
          </a:p>
        </p:txBody>
      </p:sp>
      <p:sp>
        <p:nvSpPr>
          <p:cNvPr id="12" name="Oval 11"/>
          <p:cNvSpPr/>
          <p:nvPr/>
        </p:nvSpPr>
        <p:spPr>
          <a:xfrm>
            <a:off x="1225296" y="6141339"/>
            <a:ext cx="420624" cy="421766"/>
          </a:xfrm>
          <a:prstGeom prst="ellipse">
            <a:avLst/>
          </a:prstGeom>
          <a:solidFill>
            <a:srgbClr val="3234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D4D8E2"/>
                </a:solidFill>
                <a:latin typeface="Poppins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3664" y="6172200"/>
            <a:ext cx="621792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0">
                <a:solidFill>
                  <a:srgbClr val="D4D8E2"/>
                </a:solidFill>
                <a:latin typeface="Work Sans"/>
              </a:rPr>
              <a:t>Diagnosticar</a:t>
            </a:r>
          </a:p>
        </p:txBody>
      </p:sp>
      <p:sp>
        <p:nvSpPr>
          <p:cNvPr id="14" name="Oval 13"/>
          <p:cNvSpPr/>
          <p:nvPr/>
        </p:nvSpPr>
        <p:spPr>
          <a:xfrm>
            <a:off x="1225296" y="6871716"/>
            <a:ext cx="420624" cy="421766"/>
          </a:xfrm>
          <a:prstGeom prst="ellipse">
            <a:avLst/>
          </a:prstGeom>
          <a:solidFill>
            <a:srgbClr val="3234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D4D8E2"/>
                </a:solidFill>
                <a:latin typeface="Poppins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83664" y="6902576"/>
            <a:ext cx="621792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0">
                <a:solidFill>
                  <a:srgbClr val="D4D8E2"/>
                </a:solidFill>
                <a:latin typeface="Work Sans"/>
              </a:rPr>
              <a:t>Argumentar</a:t>
            </a:r>
          </a:p>
        </p:txBody>
      </p:sp>
      <p:sp>
        <p:nvSpPr>
          <p:cNvPr id="16" name="Oval 15"/>
          <p:cNvSpPr/>
          <p:nvPr/>
        </p:nvSpPr>
        <p:spPr>
          <a:xfrm>
            <a:off x="1225296" y="7602093"/>
            <a:ext cx="420624" cy="421766"/>
          </a:xfrm>
          <a:prstGeom prst="ellipse">
            <a:avLst/>
          </a:prstGeom>
          <a:solidFill>
            <a:srgbClr val="3234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D4D8E2"/>
                </a:solidFill>
                <a:latin typeface="Poppins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83664" y="7632954"/>
            <a:ext cx="621792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0">
                <a:solidFill>
                  <a:srgbClr val="D4D8E2"/>
                </a:solidFill>
                <a:latin typeface="Work Sans"/>
              </a:rPr>
              <a:t>Verificar</a:t>
            </a:r>
          </a:p>
        </p:txBody>
      </p:sp>
      <p:sp>
        <p:nvSpPr>
          <p:cNvPr id="18" name="Oval 17"/>
          <p:cNvSpPr/>
          <p:nvPr/>
        </p:nvSpPr>
        <p:spPr>
          <a:xfrm>
            <a:off x="1225296" y="8332470"/>
            <a:ext cx="420624" cy="421766"/>
          </a:xfrm>
          <a:prstGeom prst="ellipse">
            <a:avLst/>
          </a:prstGeom>
          <a:solidFill>
            <a:srgbClr val="3234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D4D8E2"/>
                </a:solidFill>
                <a:latin typeface="Poppins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83664" y="8363331"/>
            <a:ext cx="621792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0">
                <a:solidFill>
                  <a:srgbClr val="D4D8E2"/>
                </a:solidFill>
                <a:latin typeface="Work Sans"/>
              </a:rPr>
              <a:t>Construir compromisso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692640" y="3693033"/>
            <a:ext cx="7498079" cy="617220"/>
          </a:xfrm>
          <a:prstGeom prst="roundRect">
            <a:avLst>
              <a:gd name="adj" fmla="val 50000"/>
            </a:avLst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7200"/>
          <a:lstStyle/>
          <a:p>
            <a:pPr algn="ctr"/>
            <a:r>
              <a:rPr sz="1800" b="1">
                <a:solidFill>
                  <a:srgbClr val="FFFFFF"/>
                </a:solidFill>
                <a:latin typeface="Work Sans"/>
              </a:rPr>
              <a:t>PARA ONDE VAMOS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92640" y="4732020"/>
            <a:ext cx="7680960" cy="1440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3600" b="0">
                <a:solidFill>
                  <a:srgbClr val="FFFFFF"/>
                </a:solidFill>
                <a:latin typeface="Work Sans"/>
              </a:rPr>
              <a:t>COMO nos comunicamos</a:t>
            </a:r>
          </a:p>
          <a:p>
            <a:pPr algn="l">
              <a:lnSpc>
                <a:spcPct val="120000"/>
              </a:lnSpc>
            </a:pPr>
            <a:r>
              <a:rPr sz="3600" b="0">
                <a:solidFill>
                  <a:srgbClr val="FFFFFF"/>
                </a:solidFill>
                <a:latin typeface="Work Sans"/>
              </a:rPr>
              <a:t>em cada uma dessas etapas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692640" y="6686550"/>
            <a:ext cx="82296" cy="576071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21824" y="6645401"/>
            <a:ext cx="7315200" cy="5143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Work Sans"/>
              </a:rPr>
              <a:t>Conteúdo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21824" y="7046595"/>
            <a:ext cx="7315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8A8E98"/>
                </a:solidFill>
                <a:latin typeface="Work Sans"/>
              </a:rPr>
              <a:t>o que eu digo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692640" y="7530083"/>
            <a:ext cx="82296" cy="576071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21824" y="7488936"/>
            <a:ext cx="7315200" cy="5143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Work Sans"/>
              </a:rPr>
              <a:t>Performance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21824" y="7890129"/>
            <a:ext cx="7315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8A8E98"/>
                </a:solidFill>
                <a:latin typeface="Work Sans"/>
              </a:rPr>
              <a:t>como eu digo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692640" y="8373618"/>
            <a:ext cx="82296" cy="576071"/>
          </a:xfrm>
          <a:prstGeom prst="rect">
            <a:avLst/>
          </a:prstGeom>
          <a:solidFill>
            <a:srgbClr val="FA4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021824" y="8332470"/>
            <a:ext cx="7315200" cy="51435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Work Sans"/>
              </a:rPr>
              <a:t>Inteligência emocional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21824" y="8733663"/>
            <a:ext cx="7315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8A8E98"/>
                </a:solidFill>
                <a:latin typeface="Work Sans"/>
              </a:rPr>
              <a:t>como eu leio o outro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SLIDE 2 · opção B — antes/depois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apa_7b07d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359" y="576071"/>
            <a:ext cx="1737360" cy="8691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4128" y="853821"/>
            <a:ext cx="10972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E21A1A"/>
                </a:solidFill>
                <a:latin typeface="Work Sans"/>
              </a:rPr>
              <a:t>NO ÚLTIMO ENCONTRO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552" y="1296162"/>
            <a:ext cx="1316736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5000" b="0">
                <a:solidFill>
                  <a:srgbClr val="FFFFFF"/>
                </a:solidFill>
                <a:latin typeface="Work Sans"/>
              </a:rPr>
              <a:t>Da estrutura da visita</a:t>
            </a:r>
          </a:p>
          <a:p>
            <a:pPr algn="l">
              <a:lnSpc>
                <a:spcPct val="114000"/>
              </a:lnSpc>
            </a:pPr>
            <a:r>
              <a:rPr sz="5000" b="0">
                <a:solidFill>
                  <a:srgbClr val="FFFFFF"/>
                </a:solidFill>
                <a:latin typeface="Work Sans"/>
              </a:rPr>
              <a:t>à qualidade da conversa</a:t>
            </a:r>
          </a:p>
        </p:txBody>
      </p:sp>
      <p:sp>
        <p:nvSpPr>
          <p:cNvPr id="6" name="Oval 5"/>
          <p:cNvSpPr/>
          <p:nvPr/>
        </p:nvSpPr>
        <p:spPr>
          <a:xfrm>
            <a:off x="2499360" y="3754755"/>
            <a:ext cx="365760" cy="370332"/>
          </a:xfrm>
          <a:prstGeom prst="ellipse">
            <a:avLst/>
          </a:prstGeom>
          <a:solidFill>
            <a:srgbClr val="2C2E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8A8E98"/>
                </a:solidFill>
                <a:latin typeface="Poppins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2919984" y="3919347"/>
            <a:ext cx="1962912" cy="28803"/>
          </a:xfrm>
          <a:prstGeom prst="rect">
            <a:avLst/>
          </a:prstGeom>
          <a:solidFill>
            <a:srgbClr val="26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4269105"/>
            <a:ext cx="23774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600" b="0">
                <a:solidFill>
                  <a:srgbClr val="767A84"/>
                </a:solidFill>
                <a:latin typeface="Work Sans"/>
              </a:rPr>
              <a:t>Planejar</a:t>
            </a:r>
          </a:p>
        </p:txBody>
      </p:sp>
      <p:sp>
        <p:nvSpPr>
          <p:cNvPr id="9" name="Oval 8"/>
          <p:cNvSpPr/>
          <p:nvPr/>
        </p:nvSpPr>
        <p:spPr>
          <a:xfrm>
            <a:off x="4937760" y="3754755"/>
            <a:ext cx="365760" cy="370332"/>
          </a:xfrm>
          <a:prstGeom prst="ellipse">
            <a:avLst/>
          </a:prstGeom>
          <a:solidFill>
            <a:srgbClr val="2C2E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8A8E98"/>
                </a:solidFill>
                <a:latin typeface="Poppins"/>
              </a:rPr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58384" y="3919347"/>
            <a:ext cx="1962912" cy="28803"/>
          </a:xfrm>
          <a:prstGeom prst="rect">
            <a:avLst/>
          </a:prstGeom>
          <a:solidFill>
            <a:srgbClr val="26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931920" y="4269105"/>
            <a:ext cx="23774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600" b="0">
                <a:solidFill>
                  <a:srgbClr val="767A84"/>
                </a:solidFill>
                <a:latin typeface="Work Sans"/>
              </a:rPr>
              <a:t>Abrir</a:t>
            </a:r>
          </a:p>
        </p:txBody>
      </p:sp>
      <p:sp>
        <p:nvSpPr>
          <p:cNvPr id="12" name="Oval 11"/>
          <p:cNvSpPr/>
          <p:nvPr/>
        </p:nvSpPr>
        <p:spPr>
          <a:xfrm>
            <a:off x="7376160" y="3754755"/>
            <a:ext cx="365760" cy="370332"/>
          </a:xfrm>
          <a:prstGeom prst="ellipse">
            <a:avLst/>
          </a:prstGeom>
          <a:solidFill>
            <a:srgbClr val="2C2E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8A8E98"/>
                </a:solidFill>
                <a:latin typeface="Poppins"/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96783" y="3919347"/>
            <a:ext cx="1962912" cy="28803"/>
          </a:xfrm>
          <a:prstGeom prst="rect">
            <a:avLst/>
          </a:prstGeom>
          <a:solidFill>
            <a:srgbClr val="26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70320" y="4269105"/>
            <a:ext cx="23774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600" b="0">
                <a:solidFill>
                  <a:srgbClr val="767A84"/>
                </a:solidFill>
                <a:latin typeface="Work Sans"/>
              </a:rPr>
              <a:t>Diagnosticar</a:t>
            </a:r>
          </a:p>
        </p:txBody>
      </p:sp>
      <p:sp>
        <p:nvSpPr>
          <p:cNvPr id="15" name="Oval 14"/>
          <p:cNvSpPr/>
          <p:nvPr/>
        </p:nvSpPr>
        <p:spPr>
          <a:xfrm>
            <a:off x="9814560" y="3754755"/>
            <a:ext cx="365760" cy="370332"/>
          </a:xfrm>
          <a:prstGeom prst="ellipse">
            <a:avLst/>
          </a:prstGeom>
          <a:solidFill>
            <a:srgbClr val="2C2E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8A8E98"/>
                </a:solidFill>
                <a:latin typeface="Poppins"/>
              </a:rPr>
              <a:t>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235184" y="3919347"/>
            <a:ext cx="1962912" cy="28803"/>
          </a:xfrm>
          <a:prstGeom prst="rect">
            <a:avLst/>
          </a:prstGeom>
          <a:solidFill>
            <a:srgbClr val="26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08720" y="4269105"/>
            <a:ext cx="23774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600" b="0">
                <a:solidFill>
                  <a:srgbClr val="767A84"/>
                </a:solidFill>
                <a:latin typeface="Work Sans"/>
              </a:rPr>
              <a:t>Argumentar</a:t>
            </a:r>
          </a:p>
        </p:txBody>
      </p:sp>
      <p:sp>
        <p:nvSpPr>
          <p:cNvPr id="18" name="Oval 17"/>
          <p:cNvSpPr/>
          <p:nvPr/>
        </p:nvSpPr>
        <p:spPr>
          <a:xfrm>
            <a:off x="12252960" y="3754755"/>
            <a:ext cx="365760" cy="370332"/>
          </a:xfrm>
          <a:prstGeom prst="ellipse">
            <a:avLst/>
          </a:prstGeom>
          <a:solidFill>
            <a:srgbClr val="2C2E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8A8E98"/>
                </a:solidFill>
                <a:latin typeface="Poppins"/>
              </a:rPr>
              <a:t>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2673584" y="3919347"/>
            <a:ext cx="1962912" cy="28803"/>
          </a:xfrm>
          <a:prstGeom prst="rect">
            <a:avLst/>
          </a:prstGeom>
          <a:solidFill>
            <a:srgbClr val="26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247120" y="4269105"/>
            <a:ext cx="23774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600" b="0">
                <a:solidFill>
                  <a:srgbClr val="767A84"/>
                </a:solidFill>
                <a:latin typeface="Work Sans"/>
              </a:rPr>
              <a:t>Verificar</a:t>
            </a:r>
          </a:p>
        </p:txBody>
      </p:sp>
      <p:sp>
        <p:nvSpPr>
          <p:cNvPr id="21" name="Oval 20"/>
          <p:cNvSpPr/>
          <p:nvPr/>
        </p:nvSpPr>
        <p:spPr>
          <a:xfrm>
            <a:off x="14691360" y="3754755"/>
            <a:ext cx="365760" cy="370332"/>
          </a:xfrm>
          <a:prstGeom prst="ellipse">
            <a:avLst/>
          </a:prstGeom>
          <a:solidFill>
            <a:srgbClr val="2C2E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8A8E98"/>
                </a:solidFill>
                <a:latin typeface="Poppins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685520" y="4269105"/>
            <a:ext cx="2377440" cy="617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600" b="0">
                <a:solidFill>
                  <a:srgbClr val="767A84"/>
                </a:solidFill>
                <a:latin typeface="Work Sans"/>
              </a:rPr>
              <a:t>Construir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24128" y="5143500"/>
            <a:ext cx="16239744" cy="4114800"/>
          </a:xfrm>
          <a:prstGeom prst="roundRect">
            <a:avLst>
              <a:gd name="adj" fmla="val 6000"/>
            </a:avLst>
          </a:prstGeom>
          <a:solidFill>
            <a:srgbClr val="1414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024128" y="5143500"/>
            <a:ext cx="109728" cy="4114800"/>
          </a:xfrm>
          <a:prstGeom prst="rect">
            <a:avLst/>
          </a:prstGeom>
          <a:solidFill>
            <a:srgbClr val="E2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572768" y="5554980"/>
            <a:ext cx="54864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FA4E00"/>
                </a:solidFill>
                <a:latin typeface="Work Sans"/>
              </a:rPr>
              <a:t>AGORA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54480" y="6017895"/>
            <a:ext cx="14630400" cy="17487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4400" b="0">
                <a:solidFill>
                  <a:srgbClr val="FFFFFF"/>
                </a:solidFill>
                <a:latin typeface="Work Sans"/>
              </a:rPr>
              <a:t>COMO nos comunicamos</a:t>
            </a:r>
          </a:p>
          <a:p>
            <a:pPr algn="l">
              <a:lnSpc>
                <a:spcPct val="120000"/>
              </a:lnSpc>
            </a:pPr>
            <a:r>
              <a:rPr sz="4400" b="0">
                <a:solidFill>
                  <a:srgbClr val="FFFFFF"/>
                </a:solidFill>
                <a:latin typeface="Work Sans"/>
              </a:rPr>
              <a:t>em cada uma dessas etapas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645920" y="7972425"/>
            <a:ext cx="3054096" cy="65836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E21A1A"/>
                </a:solidFill>
                <a:latin typeface="Work Sans"/>
              </a:rPr>
              <a:t>Conteúdo: </a:t>
            </a:r>
            <a:r>
              <a:rPr sz="2000">
                <a:solidFill>
                  <a:srgbClr val="0A0A0C"/>
                </a:solidFill>
                <a:latin typeface="Work Sans"/>
              </a:rPr>
              <a:t>azeite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65776" y="7972425"/>
            <a:ext cx="3054096" cy="65836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E21A1A"/>
                </a:solidFill>
                <a:latin typeface="Work Sans"/>
              </a:rPr>
              <a:t>Performance: </a:t>
            </a:r>
            <a:r>
              <a:rPr sz="2000">
                <a:solidFill>
                  <a:srgbClr val="0A0A0C"/>
                </a:solidFill>
                <a:latin typeface="Work Sans"/>
              </a:rPr>
              <a:t>sal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485632" y="7972425"/>
            <a:ext cx="5248656" cy="65836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E21A1A"/>
                </a:solidFill>
                <a:latin typeface="Work Sans"/>
              </a:rPr>
              <a:t>Inteligência emocional: </a:t>
            </a:r>
            <a:r>
              <a:rPr sz="2000">
                <a:solidFill>
                  <a:srgbClr val="0A0A0C"/>
                </a:solidFill>
                <a:latin typeface="Work Sans"/>
              </a:rPr>
              <a:t>pimenta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630400" y="226314"/>
            <a:ext cx="34747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00" b="0">
                <a:solidFill>
                  <a:srgbClr val="50545E"/>
                </a:solidFill>
                <a:latin typeface="Work Sans"/>
              </a:rPr>
              <a:t>SLIDE 2 · opção C — zoom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