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147482819" r:id="rId2"/>
    <p:sldId id="2147482820" r:id="rId3"/>
    <p:sldId id="2147482821" r:id="rId4"/>
    <p:sldId id="2147482822" r:id="rId5"/>
    <p:sldId id="2147482823" r:id="rId6"/>
    <p:sldId id="2147482824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8"/>
  </p:normalViewPr>
  <p:slideViewPr>
    <p:cSldViewPr snapToGrid="0">
      <p:cViewPr varScale="1">
        <p:scale>
          <a:sx n="100" d="100"/>
          <a:sy n="100" d="100"/>
        </p:scale>
        <p:origin x="90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8A22F-0B0D-1941-9BA5-431BA7B4D496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94694-4C25-AA43-ADF1-CC213DBF71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8617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5C813-004D-ABB4-3A8F-BA4AA4657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0916F6-F820-93B2-ADB5-1AB4632E40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1149FB-EC08-7F4A-E4DA-0CACBBA18D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But can it be?</a:t>
            </a:r>
          </a:p>
          <a:p>
            <a:r>
              <a:rPr lang="pt-BR" dirty="0"/>
              <a:t>Yes! Lets take a look at some potentials....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770552-D004-0E6A-B63F-8DCB2B1A22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04A08-72E2-4345-B951-68E4BC9F3A30}" type="slidenum">
              <a:rPr kumimoji="0" lang="de-A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A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3649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C4801-216A-5066-2448-19AC04FAF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E782DB-978B-C855-841A-6B19ABD4F7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98B646-514D-933F-F024-9EEDE3EED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But can it be?</a:t>
            </a:r>
          </a:p>
          <a:p>
            <a:r>
              <a:rPr lang="pt-BR" dirty="0"/>
              <a:t>Yes! Lets take a look at some potentials....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02632-4130-95F7-B4A3-F01F5C4D44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04A08-72E2-4345-B951-68E4BC9F3A30}" type="slidenum">
              <a:rPr kumimoji="0" lang="de-A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A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1036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CE2ED-F797-09F3-33EA-FA5B321FF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C3A926-B162-85C1-228B-34A3C2DB69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244108-1842-5AA9-52D0-0DC0047ED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But can it be?</a:t>
            </a:r>
          </a:p>
          <a:p>
            <a:r>
              <a:rPr lang="pt-BR" dirty="0"/>
              <a:t>Yes! Lets take a look at some potentials....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2B7D2D-3C02-758B-2A20-F87C0AC031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04A08-72E2-4345-B951-68E4BC9F3A30}" type="slidenum">
              <a:rPr kumimoji="0" lang="de-A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A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1238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519E2-61FE-37BE-58ED-41123C3D4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71CD77-906F-BE17-C208-6EA4D219CC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C82C54-2DF4-887A-4591-43E3428B9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But can it be?</a:t>
            </a:r>
          </a:p>
          <a:p>
            <a:r>
              <a:rPr lang="pt-BR" dirty="0"/>
              <a:t>Yes! Lets take a look at some potentials....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814EA-4B55-40D0-450F-E13B7A2CC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04A08-72E2-4345-B951-68E4BC9F3A30}" type="slidenum">
              <a:rPr kumimoji="0" lang="de-A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A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9985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F203A-AD5A-B184-D549-4A8996FB5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8CF68E-20E3-EC23-AD3A-BD1EE49459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70CA43-99E4-E4F2-A56C-919BBB1F5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But can it be?</a:t>
            </a:r>
          </a:p>
          <a:p>
            <a:r>
              <a:rPr lang="pt-BR" dirty="0"/>
              <a:t>Yes! Lets take a look at some potentials....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3FB07-A073-0ED0-0B09-19304D0777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04A08-72E2-4345-B951-68E4BC9F3A30}" type="slidenum">
              <a:rPr kumimoji="0" lang="de-A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A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0151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13871-CB1A-DCBD-BF4C-48093275B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2E3AA1-278D-AD3A-A42B-1E6CFA73A3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8567E1-9577-AE19-8D93-831F91C1A1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But can it be?</a:t>
            </a:r>
          </a:p>
          <a:p>
            <a:r>
              <a:rPr lang="pt-BR" dirty="0"/>
              <a:t>Yes! Lets take a look at some potentials....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9D8EC8-5AA3-A3C8-372A-45FD8C0C9C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04A08-72E2-4345-B951-68E4BC9F3A30}" type="slidenum">
              <a:rPr kumimoji="0" lang="de-A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A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3922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7" name="Google Shape;2077;p467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Work Sans"/>
              <a:buChar char="●"/>
              <a:defRPr sz="4800" b="0" i="0" u="none" strike="noStrike" cap="none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Char char="○"/>
              <a:defRPr sz="4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Char char="■"/>
              <a:defRPr sz="4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Char char="●"/>
              <a:defRPr sz="4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Char char="○"/>
              <a:defRPr sz="4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Char char="■"/>
              <a:defRPr sz="4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Char char="●"/>
              <a:defRPr sz="4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Char char="○"/>
              <a:defRPr sz="4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Char char="■"/>
              <a:defRPr sz="4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78" name="Google Shape;2078;p46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5926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Google Shape;2080;p468"/>
          <p:cNvSpPr txBox="1">
            <a:spLocks noGrp="1"/>
          </p:cNvSpPr>
          <p:nvPr>
            <p:ph type="title"/>
          </p:nvPr>
        </p:nvSpPr>
        <p:spPr>
          <a:xfrm>
            <a:off x="1159683" y="2044333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81" name="Google Shape;2081;p46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304815" marR="0" lvl="0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30" marR="0" lvl="1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46" marR="0" lvl="2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19261" marR="0" lvl="3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24076" marR="0" lvl="4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28891" marR="0" lvl="5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133707" marR="0" lvl="6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38522" marR="0" lvl="7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337" marR="0" lvl="8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82" name="Google Shape;2082;p46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002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Google Shape;2084;p469"/>
          <p:cNvSpPr txBox="1">
            <a:spLocks noGrp="1"/>
          </p:cNvSpPr>
          <p:nvPr>
            <p:ph type="title"/>
          </p:nvPr>
        </p:nvSpPr>
        <p:spPr>
          <a:xfrm>
            <a:off x="1159683" y="2044333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85" name="Google Shape;2085;p46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304815" marR="0" lvl="0" indent="-27094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●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30" marR="0" lvl="1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46" marR="0" lvl="2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19261" marR="0" lvl="3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24076" marR="0" lvl="4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28891" marR="0" lvl="5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133707" marR="0" lvl="6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38522" marR="0" lvl="7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337" marR="0" lvl="8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86" name="Google Shape;2086;p469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304815" marR="0" lvl="0" indent="-27094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●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30" marR="0" lvl="1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46" marR="0" lvl="2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19261" marR="0" lvl="3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24076" marR="0" lvl="4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28891" marR="0" lvl="5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133707" marR="0" lvl="6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38522" marR="0" lvl="7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337" marR="0" lvl="8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87" name="Google Shape;2087;p46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74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470"/>
          <p:cNvSpPr txBox="1">
            <a:spLocks noGrp="1"/>
          </p:cNvSpPr>
          <p:nvPr>
            <p:ph type="title"/>
          </p:nvPr>
        </p:nvSpPr>
        <p:spPr>
          <a:xfrm>
            <a:off x="1159683" y="2044333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90" name="Google Shape;2090;p47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9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471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93" name="Google Shape;2093;p471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304815" marR="0" lvl="0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30" marR="0" lvl="1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46" marR="0" lvl="2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19261" marR="0" lvl="3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24076" marR="0" lvl="4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28891" marR="0" lvl="5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133707" marR="0" lvl="6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38522" marR="0" lvl="7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337" marR="0" lvl="8" indent="-25401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94" name="Google Shape;2094;p47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0419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Google Shape;2096;p472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Char char="●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Char char="○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Char char="■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Char char="●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Char char="○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Char char="■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Char char="●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Char char="○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Char char="■"/>
              <a:defRPr sz="6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97" name="Google Shape;2097;p47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6320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" name="Google Shape;2099;p473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9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0" name="Google Shape;2100;p473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Arial"/>
              <a:buChar char="●"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Arial"/>
              <a:buChar char="○"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Arial"/>
              <a:buChar char="■"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Arial"/>
              <a:buChar char="●"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Arial"/>
              <a:buChar char="○"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Arial"/>
              <a:buChar char="■"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Arial"/>
              <a:buChar char="●"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Arial"/>
              <a:buChar char="○"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Arial"/>
              <a:buChar char="■"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01" name="Google Shape;2101;p473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02" name="Google Shape;2102;p473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304815" marR="0" lvl="0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30" marR="0" lvl="1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46" marR="0" lvl="2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19261" marR="0" lvl="3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24076" marR="0" lvl="4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28891" marR="0" lvl="5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133707" marR="0" lvl="6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38522" marR="0" lvl="7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337" marR="0" lvl="8" indent="-2116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03" name="Google Shape;2103;p47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1332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" name="Google Shape;2105;p474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304815" marR="0" lvl="0" indent="-1524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/>
          </a:p>
        </p:txBody>
      </p:sp>
      <p:sp>
        <p:nvSpPr>
          <p:cNvPr id="2106" name="Google Shape;2106;p47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8399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8" name="Google Shape;2108;p475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0"/>
              <a:buFont typeface="Arial"/>
              <a:buChar char="●"/>
              <a:defRPr sz="160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0"/>
              <a:buFont typeface="Arial"/>
              <a:buChar char="○"/>
              <a:defRPr sz="160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0"/>
              <a:buFont typeface="Arial"/>
              <a:buChar char="■"/>
              <a:defRPr sz="160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0"/>
              <a:buFont typeface="Arial"/>
              <a:buChar char="●"/>
              <a:defRPr sz="160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0"/>
              <a:buFont typeface="Arial"/>
              <a:buChar char="○"/>
              <a:defRPr sz="160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0"/>
              <a:buFont typeface="Arial"/>
              <a:buChar char="■"/>
              <a:defRPr sz="160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0"/>
              <a:buFont typeface="Arial"/>
              <a:buChar char="●"/>
              <a:defRPr sz="160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0"/>
              <a:buFont typeface="Arial"/>
              <a:buChar char="○"/>
              <a:defRPr sz="160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0"/>
              <a:buFont typeface="Arial"/>
              <a:buChar char="■"/>
              <a:defRPr sz="160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t>xx%</a:t>
            </a:r>
          </a:p>
        </p:txBody>
      </p:sp>
      <p:sp>
        <p:nvSpPr>
          <p:cNvPr id="2109" name="Google Shape;2109;p475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304815" marR="0" lvl="0" indent="-21167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09630" marR="0" lvl="1" indent="-21167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46" marR="0" lvl="2" indent="-21167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19261" marR="0" lvl="3" indent="-21167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24076" marR="0" lvl="4" indent="-21167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828891" marR="0" lvl="5" indent="-21167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133707" marR="0" lvl="6" indent="-21167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438522" marR="0" lvl="7" indent="-21167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743337" marR="0" lvl="8" indent="-21167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10" name="Google Shape;2110;p47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9949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47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299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2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4" name="Google Shape;2114;p477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15" name="Google Shape;2115;p477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16" name="Google Shape;2116;p47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117" name="Google Shape;2117;p477"/>
          <p:cNvSpPr/>
          <p:nvPr/>
        </p:nvSpPr>
        <p:spPr>
          <a:xfrm>
            <a:off x="11102198" y="6245525"/>
            <a:ext cx="727200" cy="3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3435763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 1 1">
  <p:cSld name="Blank 1 1 1">
    <p:spTree>
      <p:nvGrpSpPr>
        <p:cNvPr id="1" name="Shape 2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" name="Google Shape;2119;p47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482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e seção 1 1 1 1 1">
  <p:cSld name="Cabeçalho de seção 1 1 1 1 1">
    <p:spTree>
      <p:nvGrpSpPr>
        <p:cNvPr id="1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1" name="Google Shape;2121;p47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2122" name="Google Shape;2122;p4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02198" y="6245525"/>
            <a:ext cx="727189" cy="363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3" name="Google Shape;2123;p4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02198" y="6245525"/>
            <a:ext cx="727189" cy="363772"/>
          </a:xfrm>
          <a:prstGeom prst="rect">
            <a:avLst/>
          </a:prstGeom>
          <a:noFill/>
          <a:ln>
            <a:noFill/>
          </a:ln>
        </p:spPr>
      </p:pic>
      <p:sp>
        <p:nvSpPr>
          <p:cNvPr id="2124" name="Google Shape;2124;p479"/>
          <p:cNvSpPr/>
          <p:nvPr/>
        </p:nvSpPr>
        <p:spPr>
          <a:xfrm>
            <a:off x="-8783" y="-8783"/>
            <a:ext cx="12240800" cy="6866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60967" tIns="60967" rIns="60967" bIns="60967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9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3787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e seção 1 1 1 1 1 3">
  <p:cSld name="Cabeçalho de seção 1 1 1 1 1 3">
    <p:bg>
      <p:bgPr>
        <a:solidFill>
          <a:srgbClr val="000000"/>
        </a:solidFill>
        <a:effectLst/>
      </p:bgPr>
    </p:bg>
    <p:spTree>
      <p:nvGrpSpPr>
        <p:cNvPr id="1" name="Shape 2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" name="Google Shape;2126;p48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60049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3">
  <p:cSld name="Slide de título 3">
    <p:spTree>
      <p:nvGrpSpPr>
        <p:cNvPr id="1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8" name="Google Shape;2128;p48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29" name="Google Shape;2129;p48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2130" name="Google Shape;2130;p4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2715" y="6217609"/>
            <a:ext cx="727185" cy="3637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4009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4">
  <p:cSld name="Slide de título 4">
    <p:spTree>
      <p:nvGrpSpPr>
        <p:cNvPr id="1" name="Shape 2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Google Shape;2132;p48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00"/>
              <a:buFont typeface="Arial"/>
              <a:buChar char="●"/>
              <a:defRPr sz="7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00"/>
              <a:buFont typeface="Arial"/>
              <a:buChar char="○"/>
              <a:defRPr sz="7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00"/>
              <a:buFont typeface="Arial"/>
              <a:buChar char="■"/>
              <a:defRPr sz="7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00"/>
              <a:buFont typeface="Arial"/>
              <a:buChar char="●"/>
              <a:defRPr sz="7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00"/>
              <a:buFont typeface="Arial"/>
              <a:buChar char="○"/>
              <a:defRPr sz="7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00"/>
              <a:buFont typeface="Arial"/>
              <a:buChar char="■"/>
              <a:defRPr sz="7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00"/>
              <a:buFont typeface="Arial"/>
              <a:buChar char="●"/>
              <a:defRPr sz="7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00"/>
              <a:buFont typeface="Arial"/>
              <a:buChar char="○"/>
              <a:defRPr sz="7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00"/>
              <a:buFont typeface="Arial"/>
              <a:buChar char="■"/>
              <a:defRPr sz="70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33" name="Google Shape;2133;p48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  <a:defRPr sz="3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  <a:defRPr sz="3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  <a:defRPr sz="3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  <a:defRPr sz="3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  <a:defRPr sz="3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  <a:defRPr sz="3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  <a:defRPr sz="3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  <a:defRPr sz="3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  <a:defRPr sz="3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34" name="Google Shape;2134;p48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20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8344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tat charcoal">
  <p:cSld name="2_Stat charcoal">
    <p:bg>
      <p:bgPr>
        <a:solidFill>
          <a:schemeClr val="lt1"/>
        </a:solidFill>
        <a:effectLst/>
      </p:bgPr>
    </p:bg>
    <p:spTree>
      <p:nvGrpSpPr>
        <p:cNvPr id="1" name="Shape 2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6" name="Google Shape;2136;p483"/>
          <p:cNvSpPr/>
          <p:nvPr/>
        </p:nvSpPr>
        <p:spPr>
          <a:xfrm>
            <a:off x="8127682" y="0"/>
            <a:ext cx="40644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Exo"/>
              <a:ea typeface="Exo"/>
              <a:cs typeface="Exo"/>
              <a:sym typeface="Exo"/>
            </a:endParaRPr>
          </a:p>
        </p:txBody>
      </p:sp>
      <p:sp>
        <p:nvSpPr>
          <p:cNvPr id="2137" name="Google Shape;2137;p483"/>
          <p:cNvSpPr txBox="1">
            <a:spLocks noGrp="1"/>
          </p:cNvSpPr>
          <p:nvPr>
            <p:ph type="body" idx="1"/>
          </p:nvPr>
        </p:nvSpPr>
        <p:spPr>
          <a:xfrm>
            <a:off x="371475" y="1896177"/>
            <a:ext cx="5724600" cy="41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Autofit/>
          </a:bodyPr>
          <a:lstStyle>
            <a:lvl1pPr marL="304815" marR="0" lvl="0" indent="-15240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1pPr>
            <a:lvl2pPr marL="609630" marR="0" lvl="1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914446" marR="0" lvl="2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219261" marR="0" lvl="3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1524076" marR="0" lvl="4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1828891" marR="0" lvl="5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6pPr>
            <a:lvl7pPr marL="2133707" marR="0" lvl="6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7pPr>
            <a:lvl8pPr marL="2438522" marR="0" lvl="7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8pPr>
            <a:lvl9pPr marL="2743337" marR="0" lvl="8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9pPr>
          </a:lstStyle>
          <a:p>
            <a:endParaRPr/>
          </a:p>
        </p:txBody>
      </p:sp>
      <p:sp>
        <p:nvSpPr>
          <p:cNvPr id="2138" name="Google Shape;2138;p483"/>
          <p:cNvSpPr txBox="1">
            <a:spLocks noGrp="1"/>
          </p:cNvSpPr>
          <p:nvPr>
            <p:ph type="body" idx="2"/>
          </p:nvPr>
        </p:nvSpPr>
        <p:spPr>
          <a:xfrm>
            <a:off x="8480370" y="3243263"/>
            <a:ext cx="3359000" cy="19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Autofit/>
          </a:bodyPr>
          <a:lstStyle>
            <a:lvl1pPr marL="304815" marR="0" lvl="0" indent="-15240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Exo Black"/>
                <a:ea typeface="Exo Black"/>
                <a:cs typeface="Exo Black"/>
                <a:sym typeface="Exo Black"/>
              </a:defRPr>
            </a:lvl1pPr>
            <a:lvl2pPr marL="609630" marR="0" lvl="1" indent="-304815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914446" marR="0" lvl="2" indent="-279414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219261" marR="0" lvl="3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1524076" marR="0" lvl="4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1828891" marR="0" lvl="5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6pPr>
            <a:lvl7pPr marL="2133707" marR="0" lvl="6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7pPr>
            <a:lvl8pPr marL="2438522" marR="0" lvl="7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8pPr>
            <a:lvl9pPr marL="2743337" marR="0" lvl="8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9pPr>
          </a:lstStyle>
          <a:p>
            <a:endParaRPr/>
          </a:p>
        </p:txBody>
      </p:sp>
      <p:sp>
        <p:nvSpPr>
          <p:cNvPr id="2139" name="Google Shape;2139;p483"/>
          <p:cNvSpPr txBox="1">
            <a:spLocks noGrp="1"/>
          </p:cNvSpPr>
          <p:nvPr>
            <p:ph type="body" idx="3"/>
          </p:nvPr>
        </p:nvSpPr>
        <p:spPr>
          <a:xfrm>
            <a:off x="371955" y="395288"/>
            <a:ext cx="5723600" cy="10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Autofit/>
          </a:bodyPr>
          <a:lstStyle>
            <a:lvl1pPr marL="304815" marR="0" lvl="0" indent="-15240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Poppins"/>
              <a:buNone/>
              <a:defRPr sz="2533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L="609630" marR="0" lvl="1" indent="-26248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Poppins"/>
              <a:buChar char="•"/>
              <a:defRPr sz="1733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14446" marR="0" lvl="2" indent="-23707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"/>
              <a:buChar char="•"/>
              <a:defRPr sz="1333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219261" marR="0" lvl="3" indent="-22437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700"/>
              <a:buFont typeface="Poppins"/>
              <a:buChar char="•"/>
              <a:defRPr sz="1133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1524076" marR="0" lvl="4" indent="-22437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700"/>
              <a:buFont typeface="Poppins"/>
              <a:buChar char="•"/>
              <a:defRPr sz="1133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1828891" marR="0" lvl="5" indent="-22437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700"/>
              <a:buFont typeface="Poppins"/>
              <a:buChar char="•"/>
              <a:defRPr sz="1133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2133707" marR="0" lvl="6" indent="-22437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700"/>
              <a:buFont typeface="Poppins"/>
              <a:buChar char="•"/>
              <a:defRPr sz="1133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2438522" marR="0" lvl="7" indent="-22437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700"/>
              <a:buFont typeface="Poppins"/>
              <a:buChar char="•"/>
              <a:defRPr sz="1133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2743337" marR="0" lvl="8" indent="-22437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700"/>
              <a:buFont typeface="Poppins"/>
              <a:buChar char="•"/>
              <a:defRPr sz="1133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140" name="Google Shape;2140;p483"/>
          <p:cNvSpPr txBox="1">
            <a:spLocks noGrp="1"/>
          </p:cNvSpPr>
          <p:nvPr>
            <p:ph type="title"/>
          </p:nvPr>
        </p:nvSpPr>
        <p:spPr>
          <a:xfrm>
            <a:off x="8480052" y="1468198"/>
            <a:ext cx="3359000" cy="17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Poppins Black"/>
              <a:buNone/>
              <a:defRPr sz="3334" b="0" i="0" u="none" strike="noStrike" cap="none">
                <a:solidFill>
                  <a:srgbClr val="000000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oppins"/>
              <a:buNone/>
              <a:defRPr sz="1133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oppins"/>
              <a:buNone/>
              <a:defRPr sz="1133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oppins"/>
              <a:buNone/>
              <a:defRPr sz="1133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oppins"/>
              <a:buNone/>
              <a:defRPr sz="1133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oppins"/>
              <a:buNone/>
              <a:defRPr sz="1133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oppins"/>
              <a:buNone/>
              <a:defRPr sz="1133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oppins"/>
              <a:buNone/>
              <a:defRPr sz="1133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oppins"/>
              <a:buNone/>
              <a:defRPr sz="1133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90904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coal sidebar">
  <p:cSld name="Charcoal sidebar">
    <p:bg>
      <p:bgPr>
        <a:solidFill>
          <a:schemeClr val="lt1"/>
        </a:solidFill>
        <a:effectLst/>
      </p:bgPr>
    </p:bg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484"/>
          <p:cNvSpPr/>
          <p:nvPr/>
        </p:nvSpPr>
        <p:spPr>
          <a:xfrm>
            <a:off x="0" y="0"/>
            <a:ext cx="38312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Exo"/>
              <a:ea typeface="Exo"/>
              <a:cs typeface="Exo"/>
              <a:sym typeface="Exo"/>
            </a:endParaRPr>
          </a:p>
        </p:txBody>
      </p:sp>
      <p:sp>
        <p:nvSpPr>
          <p:cNvPr id="2143" name="Google Shape;2143;p484"/>
          <p:cNvSpPr txBox="1">
            <a:spLocks noGrp="1"/>
          </p:cNvSpPr>
          <p:nvPr>
            <p:ph type="body" idx="1"/>
          </p:nvPr>
        </p:nvSpPr>
        <p:spPr>
          <a:xfrm>
            <a:off x="4211256" y="368301"/>
            <a:ext cx="7600800" cy="56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304815" marR="0" lvl="0" indent="-15240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1pPr>
            <a:lvl2pPr marL="609630" marR="0" lvl="1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914446" marR="0" lvl="2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219261" marR="0" lvl="3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1524076" marR="0" lvl="4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1828891" marR="0" lvl="5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6pPr>
            <a:lvl7pPr marL="2133707" marR="0" lvl="6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7pPr>
            <a:lvl8pPr marL="2438522" marR="0" lvl="7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8pPr>
            <a:lvl9pPr marL="2743337" marR="0" lvl="8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9pPr>
          </a:lstStyle>
          <a:p>
            <a:endParaRPr/>
          </a:p>
        </p:txBody>
      </p:sp>
      <p:sp>
        <p:nvSpPr>
          <p:cNvPr id="2144" name="Google Shape;2144;p484"/>
          <p:cNvSpPr txBox="1">
            <a:spLocks noGrp="1"/>
          </p:cNvSpPr>
          <p:nvPr>
            <p:ph type="body" idx="2"/>
          </p:nvPr>
        </p:nvSpPr>
        <p:spPr>
          <a:xfrm>
            <a:off x="371955" y="395287"/>
            <a:ext cx="2976000" cy="55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L="304815" marR="0" lvl="0" indent="-15240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oppins"/>
              <a:buNone/>
              <a:defRPr sz="3200" b="0" i="0" u="none" strike="noStrike" cap="none">
                <a:solidFill>
                  <a:schemeClr val="lt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L="609630" marR="0" lvl="1" indent="-304815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914446" marR="0" lvl="2" indent="-279414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219261" marR="0" lvl="3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1524076" marR="0" lvl="4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1828891" marR="0" lvl="5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6pPr>
            <a:lvl7pPr marL="2133707" marR="0" lvl="6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7pPr>
            <a:lvl8pPr marL="2438522" marR="0" lvl="7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8pPr>
            <a:lvl9pPr marL="2743337" marR="0" lvl="8" indent="-26671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13249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10 Wht">
  <p:cSld name="Divider 10 Wht">
    <p:spTree>
      <p:nvGrpSpPr>
        <p:cNvPr id="1" name="Shape 2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7" name="Google Shape;2157;p488"/>
          <p:cNvSpPr/>
          <p:nvPr/>
        </p:nvSpPr>
        <p:spPr>
          <a:xfrm>
            <a:off x="6864351" y="0"/>
            <a:ext cx="5327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17" tIns="45717" rIns="91417" bIns="45717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endParaRPr sz="1833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8" name="Google Shape;2158;p488"/>
          <p:cNvSpPr/>
          <p:nvPr/>
        </p:nvSpPr>
        <p:spPr>
          <a:xfrm rot="-5400000" flipH="1">
            <a:off x="6096000" y="762000"/>
            <a:ext cx="6858000" cy="5334000"/>
          </a:xfrm>
          <a:custGeom>
            <a:avLst/>
            <a:gdLst/>
            <a:ahLst/>
            <a:cxnLst/>
            <a:rect l="l" t="t" r="r" b="b"/>
            <a:pathLst>
              <a:path w="6858000" h="5334000" extrusionOk="0">
                <a:moveTo>
                  <a:pt x="5334000" y="3771900"/>
                </a:moveTo>
                <a:lnTo>
                  <a:pt x="5334000" y="5334000"/>
                </a:lnTo>
                <a:lnTo>
                  <a:pt x="6858000" y="5334000"/>
                </a:lnTo>
                <a:close/>
                <a:moveTo>
                  <a:pt x="5334000" y="0"/>
                </a:moveTo>
                <a:lnTo>
                  <a:pt x="5334000" y="1562100"/>
                </a:lnTo>
                <a:lnTo>
                  <a:pt x="6858000" y="0"/>
                </a:lnTo>
                <a:close/>
                <a:moveTo>
                  <a:pt x="0" y="5334000"/>
                </a:moveTo>
                <a:lnTo>
                  <a:pt x="5334000" y="5334000"/>
                </a:lnTo>
                <a:lnTo>
                  <a:pt x="2667000" y="2667000"/>
                </a:lnTo>
                <a:close/>
                <a:moveTo>
                  <a:pt x="0" y="0"/>
                </a:moveTo>
                <a:lnTo>
                  <a:pt x="2667000" y="2667000"/>
                </a:lnTo>
                <a:lnTo>
                  <a:pt x="533400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17" tIns="45717" rIns="91417" bIns="4571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endParaRPr sz="18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9" name="Google Shape;2159;p488"/>
          <p:cNvSpPr txBox="1">
            <a:spLocks noGrp="1"/>
          </p:cNvSpPr>
          <p:nvPr>
            <p:ph type="body" idx="1"/>
          </p:nvPr>
        </p:nvSpPr>
        <p:spPr>
          <a:xfrm>
            <a:off x="457200" y="2362201"/>
            <a:ext cx="6400800" cy="3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04815" lvl="0" indent="-1524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1500"/>
            </a:lvl1pPr>
            <a:lvl2pPr marL="609630" lvl="1" indent="-268830" algn="l">
              <a:lnSpc>
                <a:spcPct val="100000"/>
              </a:lnSpc>
              <a:spcBef>
                <a:spcPts val="833"/>
              </a:spcBef>
              <a:spcAft>
                <a:spcPts val="0"/>
              </a:spcAft>
              <a:buSzPts val="2750"/>
              <a:buChar char="•"/>
              <a:defRPr sz="2000"/>
            </a:lvl2pPr>
            <a:lvl3pPr marL="914446" lvl="2" indent="-268830" algn="l">
              <a:lnSpc>
                <a:spcPct val="100000"/>
              </a:lnSpc>
              <a:spcBef>
                <a:spcPts val="833"/>
              </a:spcBef>
              <a:spcAft>
                <a:spcPts val="0"/>
              </a:spcAft>
              <a:buSzPts val="2750"/>
              <a:buChar char="•"/>
              <a:defRPr sz="1583"/>
            </a:lvl3pPr>
            <a:lvl4pPr marL="1219261" lvl="3" indent="-268830" algn="l">
              <a:lnSpc>
                <a:spcPct val="100000"/>
              </a:lnSpc>
              <a:spcBef>
                <a:spcPts val="583"/>
              </a:spcBef>
              <a:spcAft>
                <a:spcPts val="0"/>
              </a:spcAft>
              <a:buSzPts val="2750"/>
              <a:buChar char="–"/>
              <a:defRPr sz="1583"/>
            </a:lvl4pPr>
            <a:lvl5pPr marL="1524076" lvl="4" indent="-268830" algn="l">
              <a:lnSpc>
                <a:spcPct val="100000"/>
              </a:lnSpc>
              <a:spcBef>
                <a:spcPts val="583"/>
              </a:spcBef>
              <a:spcAft>
                <a:spcPts val="0"/>
              </a:spcAft>
              <a:buSzPts val="2750"/>
              <a:buChar char="•"/>
              <a:defRPr sz="1583"/>
            </a:lvl5pPr>
            <a:lvl6pPr marL="1828891" lvl="5" indent="-268830" algn="l">
              <a:lnSpc>
                <a:spcPct val="100000"/>
              </a:lnSpc>
              <a:spcBef>
                <a:spcPts val="583"/>
              </a:spcBef>
              <a:spcAft>
                <a:spcPts val="0"/>
              </a:spcAft>
              <a:buSzPts val="2750"/>
              <a:buChar char="–"/>
              <a:defRPr sz="1417"/>
            </a:lvl6pPr>
            <a:lvl7pPr marL="2133707" lvl="6" indent="-268830" algn="l">
              <a:lnSpc>
                <a:spcPct val="100000"/>
              </a:lnSpc>
              <a:spcBef>
                <a:spcPts val="417"/>
              </a:spcBef>
              <a:spcAft>
                <a:spcPts val="0"/>
              </a:spcAft>
              <a:buSzPts val="2750"/>
              <a:buChar char="•"/>
              <a:defRPr sz="1417"/>
            </a:lvl7pPr>
            <a:lvl8pPr marL="2438522" lvl="7" indent="-268830" algn="l">
              <a:lnSpc>
                <a:spcPct val="100000"/>
              </a:lnSpc>
              <a:spcBef>
                <a:spcPts val="417"/>
              </a:spcBef>
              <a:spcAft>
                <a:spcPts val="0"/>
              </a:spcAft>
              <a:buSzPts val="2750"/>
              <a:buChar char="–"/>
              <a:defRPr sz="1167"/>
            </a:lvl8pPr>
            <a:lvl9pPr marL="2743337" lvl="8" indent="-268830" algn="l">
              <a:lnSpc>
                <a:spcPct val="100000"/>
              </a:lnSpc>
              <a:spcBef>
                <a:spcPts val="417"/>
              </a:spcBef>
              <a:spcAft>
                <a:spcPts val="417"/>
              </a:spcAft>
              <a:buSzPts val="2750"/>
              <a:buChar char="•"/>
              <a:defRPr sz="1167"/>
            </a:lvl9pPr>
          </a:lstStyle>
          <a:p>
            <a:endParaRPr/>
          </a:p>
        </p:txBody>
      </p:sp>
      <p:sp>
        <p:nvSpPr>
          <p:cNvPr id="2160" name="Google Shape;2160;p488"/>
          <p:cNvSpPr txBox="1">
            <a:spLocks noGrp="1"/>
          </p:cNvSpPr>
          <p:nvPr>
            <p:ph type="title"/>
          </p:nvPr>
        </p:nvSpPr>
        <p:spPr>
          <a:xfrm>
            <a:off x="457200" y="2705100"/>
            <a:ext cx="6400800" cy="3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375"/>
              <a:buFont typeface="Arial"/>
              <a:buNone/>
              <a:defRPr sz="358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25"/>
              <a:buNone/>
              <a:defRPr sz="18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25"/>
              <a:buNone/>
              <a:defRPr sz="18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25"/>
              <a:buNone/>
              <a:defRPr sz="18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25"/>
              <a:buNone/>
              <a:defRPr sz="18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25"/>
              <a:buNone/>
              <a:defRPr sz="18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25"/>
              <a:buNone/>
              <a:defRPr sz="18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25"/>
              <a:buNone/>
              <a:defRPr sz="18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25"/>
              <a:buNone/>
              <a:defRPr sz="18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941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2">
          <p15:clr>
            <a:srgbClr val="FBAE40"/>
          </p15:clr>
        </p15:guide>
        <p15:guide id="2" orient="horz" pos="2556">
          <p15:clr>
            <a:srgbClr val="FBAE40"/>
          </p15:clr>
        </p15:guide>
        <p15:guide id="3" pos="6480">
          <p15:clr>
            <a:srgbClr val="FBAE40"/>
          </p15:clr>
        </p15:guide>
        <p15:guide id="4" orient="horz" pos="583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e seção 1 1 1 1 1 1">
  <p:cSld name="Cabeçalho de seção 1 1 1 1 1 1">
    <p:spTree>
      <p:nvGrpSpPr>
        <p:cNvPr id="1" name="Shape 2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5" name="Google Shape;2185;p49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2186" name="Google Shape;2186;p4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02198" y="6245525"/>
            <a:ext cx="727189" cy="363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7" name="Google Shape;2187;p4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02198" y="6245525"/>
            <a:ext cx="727189" cy="363772"/>
          </a:xfrm>
          <a:prstGeom prst="rect">
            <a:avLst/>
          </a:prstGeom>
          <a:noFill/>
          <a:ln>
            <a:noFill/>
          </a:ln>
        </p:spPr>
      </p:pic>
      <p:sp>
        <p:nvSpPr>
          <p:cNvPr id="2188" name="Google Shape;2188;p494"/>
          <p:cNvSpPr/>
          <p:nvPr/>
        </p:nvSpPr>
        <p:spPr>
          <a:xfrm>
            <a:off x="-8783" y="-8783"/>
            <a:ext cx="12240800" cy="6866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60967" tIns="60967" rIns="60967" bIns="60967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9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43492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-3175"/>
            <a:ext cx="6096001" cy="6384925"/>
          </a:xfrm>
          <a:custGeom>
            <a:avLst/>
            <a:gdLst>
              <a:gd name="connsiteX0" fmla="*/ 0 w 6145109"/>
              <a:gd name="connsiteY0" fmla="*/ 0 h 6858000"/>
              <a:gd name="connsiteX1" fmla="*/ 6145109 w 6145109"/>
              <a:gd name="connsiteY1" fmla="*/ 0 h 6858000"/>
              <a:gd name="connsiteX2" fmla="*/ 6145109 w 6145109"/>
              <a:gd name="connsiteY2" fmla="*/ 6858000 h 6858000"/>
              <a:gd name="connsiteX3" fmla="*/ 0 w 614510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5109" h="6858000">
                <a:moveTo>
                  <a:pt x="0" y="0"/>
                </a:moveTo>
                <a:lnTo>
                  <a:pt x="6145109" y="0"/>
                </a:lnTo>
                <a:lnTo>
                  <a:pt x="6145109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rgbClr val="002060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/>
              <a:t>Click or Drag Here to Add Picture</a:t>
            </a:r>
            <a:endParaRPr lang="id-ID"/>
          </a:p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2832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7816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46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99601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C31C5-60CB-AB69-F690-178535A1E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C87E9B5E-4DFD-7EBB-02A4-7F1B20E03C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rcRect l="4142" r="1740"/>
          <a:stretch>
            <a:fillRect/>
          </a:stretch>
        </p:blipFill>
        <p:spPr>
          <a:xfrm>
            <a:off x="0" y="0"/>
            <a:ext cx="12191997" cy="68579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71E4A8-5177-7B84-2338-606151D91449}"/>
              </a:ext>
            </a:extLst>
          </p:cNvPr>
          <p:cNvSpPr txBox="1"/>
          <p:nvPr/>
        </p:nvSpPr>
        <p:spPr>
          <a:xfrm>
            <a:off x="0" y="1432479"/>
            <a:ext cx="1219199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>
              <a:defRPr/>
            </a:pPr>
            <a:r>
              <a:rPr lang="pt-BR" sz="6600" b="1" dirty="0">
                <a:solidFill>
                  <a:srgbClr val="FFFFFF"/>
                </a:solidFill>
                <a:latin typeface="Poppins" pitchFamily="2" charset="77"/>
                <a:ea typeface="ＭＳ Ｐゴシック" pitchFamily="-84" charset="-128"/>
                <a:cs typeface="Arial"/>
                <a:sym typeface="Arial"/>
              </a:rPr>
              <a:t>Negociações</a:t>
            </a:r>
          </a:p>
          <a:p>
            <a:pPr algn="ctr" defTabSz="914446">
              <a:defRPr/>
            </a:pPr>
            <a:r>
              <a:rPr lang="pt-BR" sz="6600" b="1" dirty="0">
                <a:solidFill>
                  <a:srgbClr val="F77F00"/>
                </a:solidFill>
                <a:latin typeface="Poppins" pitchFamily="2" charset="77"/>
                <a:ea typeface="ＭＳ Ｐゴシック" pitchFamily="-84" charset="-128"/>
                <a:cs typeface="Arial"/>
                <a:sym typeface="Arial"/>
              </a:rPr>
              <a:t>CASES</a:t>
            </a:r>
            <a:endParaRPr lang="en-US" sz="6600" b="1" dirty="0">
              <a:solidFill>
                <a:srgbClr val="F77F00"/>
              </a:solidFill>
              <a:latin typeface="Poppins" pitchFamily="2" charset="77"/>
              <a:ea typeface="ＭＳ Ｐゴシック" pitchFamily="-84" charset="-128"/>
              <a:cs typeface="Arial"/>
              <a:sym typeface="Arial"/>
            </a:endParaRPr>
          </a:p>
        </p:txBody>
      </p:sp>
      <p:sp>
        <p:nvSpPr>
          <p:cNvPr id="4" name="Google Shape;1568;p239">
            <a:extLst>
              <a:ext uri="{FF2B5EF4-FFF2-40B4-BE49-F238E27FC236}">
                <a16:creationId xmlns:a16="http://schemas.microsoft.com/office/drawing/2014/main" id="{C197DB49-F689-AC55-3758-58F54A6E9E00}"/>
              </a:ext>
            </a:extLst>
          </p:cNvPr>
          <p:cNvSpPr/>
          <p:nvPr/>
        </p:nvSpPr>
        <p:spPr>
          <a:xfrm>
            <a:off x="7586374" y="83"/>
            <a:ext cx="1616600" cy="361600"/>
          </a:xfrm>
          <a:prstGeom prst="rect">
            <a:avLst/>
          </a:prstGeom>
          <a:solidFill>
            <a:srgbClr val="095497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sp>
        <p:nvSpPr>
          <p:cNvPr id="5" name="Google Shape;1569;p239">
            <a:extLst>
              <a:ext uri="{FF2B5EF4-FFF2-40B4-BE49-F238E27FC236}">
                <a16:creationId xmlns:a16="http://schemas.microsoft.com/office/drawing/2014/main" id="{78DA87AF-C6BE-CC37-1DCE-37B836BCD5DD}"/>
              </a:ext>
            </a:extLst>
          </p:cNvPr>
          <p:cNvSpPr/>
          <p:nvPr/>
        </p:nvSpPr>
        <p:spPr>
          <a:xfrm>
            <a:off x="9202997" y="83"/>
            <a:ext cx="2989000" cy="3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sp>
        <p:nvSpPr>
          <p:cNvPr id="6" name="Google Shape;1570;p239">
            <a:extLst>
              <a:ext uri="{FF2B5EF4-FFF2-40B4-BE49-F238E27FC236}">
                <a16:creationId xmlns:a16="http://schemas.microsoft.com/office/drawing/2014/main" id="{E514BA37-6307-9FEA-6714-737354403CFA}"/>
              </a:ext>
            </a:extLst>
          </p:cNvPr>
          <p:cNvSpPr/>
          <p:nvPr/>
        </p:nvSpPr>
        <p:spPr>
          <a:xfrm>
            <a:off x="6168008" y="83"/>
            <a:ext cx="1418342" cy="361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A287261-C4AA-DFF3-54AF-39B5B313E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898" y="180883"/>
            <a:ext cx="1092804" cy="50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490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2DB2D-3283-6688-4A08-96F63A9BB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3BB158-E19A-DD58-128B-023296EBFD2A}"/>
              </a:ext>
            </a:extLst>
          </p:cNvPr>
          <p:cNvSpPr txBox="1"/>
          <p:nvPr/>
        </p:nvSpPr>
        <p:spPr>
          <a:xfrm>
            <a:off x="3452670" y="474307"/>
            <a:ext cx="1150060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>
              <a:defRPr/>
            </a:pPr>
            <a:r>
              <a:rPr lang="pt-BR" sz="2667" b="1" dirty="0">
                <a:solidFill>
                  <a:srgbClr val="FFFFFF"/>
                </a:solidFill>
                <a:latin typeface="Poppins" pitchFamily="2" charset="77"/>
                <a:ea typeface="ＭＳ Ｐゴシック" pitchFamily="-84" charset="-128"/>
                <a:cs typeface="Arial"/>
                <a:sym typeface="Arial"/>
              </a:rPr>
              <a:t>Negociações - </a:t>
            </a:r>
            <a:r>
              <a:rPr lang="pt-BR" sz="2667" b="1" dirty="0">
                <a:solidFill>
                  <a:srgbClr val="F77F00"/>
                </a:solidFill>
                <a:latin typeface="Poppins" pitchFamily="2" charset="77"/>
                <a:ea typeface="ＭＳ Ｐゴシック" pitchFamily="-84" charset="-128"/>
                <a:cs typeface="Arial"/>
                <a:sym typeface="Arial"/>
              </a:rPr>
              <a:t>CASE - 1</a:t>
            </a:r>
            <a:endParaRPr lang="en-US" sz="4400" b="1" dirty="0">
              <a:solidFill>
                <a:srgbClr val="F77F00"/>
              </a:solidFill>
              <a:latin typeface="Poppins" pitchFamily="2" charset="77"/>
              <a:ea typeface="ＭＳ Ｐゴシック" pitchFamily="-84" charset="-128"/>
              <a:cs typeface="Arial"/>
              <a:sym typeface="Arial"/>
            </a:endParaRPr>
          </a:p>
        </p:txBody>
      </p:sp>
      <p:sp>
        <p:nvSpPr>
          <p:cNvPr id="4" name="Google Shape;1568;p239">
            <a:extLst>
              <a:ext uri="{FF2B5EF4-FFF2-40B4-BE49-F238E27FC236}">
                <a16:creationId xmlns:a16="http://schemas.microsoft.com/office/drawing/2014/main" id="{950340C3-29ED-3B10-B788-E5600D0A1E8E}"/>
              </a:ext>
            </a:extLst>
          </p:cNvPr>
          <p:cNvSpPr/>
          <p:nvPr/>
        </p:nvSpPr>
        <p:spPr>
          <a:xfrm>
            <a:off x="7586374" y="83"/>
            <a:ext cx="1616600" cy="361600"/>
          </a:xfrm>
          <a:prstGeom prst="rect">
            <a:avLst/>
          </a:prstGeom>
          <a:solidFill>
            <a:srgbClr val="095497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sp>
        <p:nvSpPr>
          <p:cNvPr id="5" name="Google Shape;1569;p239">
            <a:extLst>
              <a:ext uri="{FF2B5EF4-FFF2-40B4-BE49-F238E27FC236}">
                <a16:creationId xmlns:a16="http://schemas.microsoft.com/office/drawing/2014/main" id="{1388253F-5E82-9503-9170-82BC2EE8C0A7}"/>
              </a:ext>
            </a:extLst>
          </p:cNvPr>
          <p:cNvSpPr/>
          <p:nvPr/>
        </p:nvSpPr>
        <p:spPr>
          <a:xfrm>
            <a:off x="9202997" y="83"/>
            <a:ext cx="2989000" cy="3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sp>
        <p:nvSpPr>
          <p:cNvPr id="6" name="Google Shape;1570;p239">
            <a:extLst>
              <a:ext uri="{FF2B5EF4-FFF2-40B4-BE49-F238E27FC236}">
                <a16:creationId xmlns:a16="http://schemas.microsoft.com/office/drawing/2014/main" id="{1BA483D5-5F9F-FB5D-5DFB-26F5FE04620A}"/>
              </a:ext>
            </a:extLst>
          </p:cNvPr>
          <p:cNvSpPr/>
          <p:nvPr/>
        </p:nvSpPr>
        <p:spPr>
          <a:xfrm>
            <a:off x="6168008" y="83"/>
            <a:ext cx="1418342" cy="361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451224-E111-07DC-848E-A8B121C7C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98" y="180883"/>
            <a:ext cx="1092804" cy="50596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42A2029-6939-36BB-6B4E-3464FF1D6D36}"/>
              </a:ext>
            </a:extLst>
          </p:cNvPr>
          <p:cNvSpPr txBox="1"/>
          <p:nvPr/>
        </p:nvSpPr>
        <p:spPr>
          <a:xfrm>
            <a:off x="5074508" y="1415476"/>
            <a:ext cx="6927385" cy="5396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spcAft>
                <a:spcPts val="533"/>
              </a:spcAft>
              <a:buClr>
                <a:srgbClr val="000000"/>
              </a:buClr>
            </a:pPr>
            <a:r>
              <a:rPr lang="pt-BR" sz="1867" b="1" kern="100" dirty="0">
                <a:solidFill>
                  <a:srgbClr val="F77F00"/>
                </a:solidFill>
                <a:latin typeface="Poppins" pitchFamily="2" charset="77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SITUAÇÃO 1:  </a:t>
            </a:r>
            <a:r>
              <a:rPr lang="pt-BR" sz="1867" b="1" kern="100" dirty="0">
                <a:solidFill>
                  <a:srgbClr val="FFFFFF"/>
                </a:solidFill>
                <a:latin typeface="Poppins" pitchFamily="2" charset="77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DESCONTO VS VENDA DE VALOR E VENDA DE OPORTUNIDADE</a:t>
            </a:r>
          </a:p>
          <a:p>
            <a:pPr algn="just" defTabSz="609630">
              <a:spcAft>
                <a:spcPts val="533"/>
              </a:spcAft>
              <a:buClr>
                <a:srgbClr val="000000"/>
              </a:buClr>
            </a:pPr>
            <a:endParaRPr lang="pt-BR" sz="1867" kern="100" dirty="0">
              <a:solidFill>
                <a:srgbClr val="FFFFFF"/>
              </a:solidFill>
              <a:latin typeface="Poppins" pitchFamily="2" charset="77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  <a:p>
            <a:pPr algn="just" defTabSz="609630">
              <a:spcAft>
                <a:spcPts val="533"/>
              </a:spcAft>
              <a:buClr>
                <a:srgbClr val="000000"/>
              </a:buClr>
            </a:pPr>
            <a:r>
              <a:rPr lang="pt-BR" sz="1600" kern="100" dirty="0">
                <a:solidFill>
                  <a:srgbClr val="FFFFFF"/>
                </a:solidFill>
                <a:latin typeface="Poppins" pitchFamily="2" charset="77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Uma das situações de rejeição que acontece do lado do cliente que precisa ser bem contornada: venda por desconto versus venda de valor. A abordagem do cliente quando é sobre desconto, gera necessidade no HSP da Roche para virar o tipo de venda.</a:t>
            </a:r>
          </a:p>
          <a:p>
            <a:pPr algn="just" defTabSz="609630">
              <a:spcAft>
                <a:spcPts val="533"/>
              </a:spcAft>
              <a:buClr>
                <a:srgbClr val="000000"/>
              </a:buClr>
            </a:pPr>
            <a:endParaRPr lang="pt-BR" sz="1600" kern="100" dirty="0">
              <a:solidFill>
                <a:srgbClr val="FFFFFF"/>
              </a:solidFill>
              <a:latin typeface="Poppins" pitchFamily="2" charset="77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  <a:p>
            <a:pPr algn="just" defTabSz="609630">
              <a:spcAft>
                <a:spcPts val="533"/>
              </a:spcAft>
              <a:buClr>
                <a:srgbClr val="000000"/>
              </a:buClr>
            </a:pPr>
            <a:r>
              <a:rPr lang="pt-BR" sz="1600" kern="100" dirty="0">
                <a:solidFill>
                  <a:srgbClr val="FFFFFF"/>
                </a:solidFill>
                <a:latin typeface="Poppins" pitchFamily="2" charset="77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Entretanto, Homero quer que eles entendam quais são os limites que eles têm para negociação, qual a discricionariedade. Muitas vezes os </a:t>
            </a:r>
            <a:r>
              <a:rPr lang="pt-BR" sz="1600" kern="100" dirty="0" err="1">
                <a:solidFill>
                  <a:srgbClr val="FFFFFF"/>
                </a:solidFill>
                <a:latin typeface="Poppins" pitchFamily="2" charset="77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HSPs</a:t>
            </a:r>
            <a:r>
              <a:rPr lang="pt-BR" sz="1600" kern="100" dirty="0">
                <a:solidFill>
                  <a:srgbClr val="FFFFFF"/>
                </a:solidFill>
                <a:latin typeface="Poppins" pitchFamily="2" charset="77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terão que sair da zona de conforto, mas muitas vezes também não podem forçar a barra. Há relações em que não vai ser decidido nada numa única reunião, que é preciso voltar pra casa e fazer a lição de casa, se questionando: “como eu contorno a situação, como eu trabalho a questão do desconto virando valor”, “OK, onde será que eu ainda não acertei? O que será que está faltando eu trazer para o cliente?” Tudo isso sem ficar na zona de conforto pensando “o cliente foi muito duro, dessa vez não deu” e se conformarem com isso.</a:t>
            </a:r>
            <a:endParaRPr lang="pt-BR" sz="1200" kern="100" dirty="0">
              <a:solidFill>
                <a:srgbClr val="FFFFFF"/>
              </a:solidFill>
              <a:latin typeface="Poppins" pitchFamily="2" charset="77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A2D9E97-5D00-C3D4-CB74-39CDBF76EC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7114" y="946231"/>
            <a:ext cx="5181600" cy="647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66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FA77C-29E8-DB4C-B798-23CD063D8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8D8893-C71D-324B-4782-625AD635B531}"/>
              </a:ext>
            </a:extLst>
          </p:cNvPr>
          <p:cNvSpPr txBox="1"/>
          <p:nvPr/>
        </p:nvSpPr>
        <p:spPr>
          <a:xfrm>
            <a:off x="3452670" y="474307"/>
            <a:ext cx="1150060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>
              <a:defRPr/>
            </a:pPr>
            <a:r>
              <a:rPr lang="pt-BR" sz="2667" b="1" dirty="0">
                <a:solidFill>
                  <a:srgbClr val="FFFFFF"/>
                </a:solidFill>
                <a:latin typeface="Poppins" pitchFamily="2" charset="77"/>
                <a:ea typeface="ＭＳ Ｐゴシック" pitchFamily="-84" charset="-128"/>
                <a:cs typeface="Arial"/>
                <a:sym typeface="Arial"/>
              </a:rPr>
              <a:t>Negociações - </a:t>
            </a:r>
            <a:r>
              <a:rPr lang="pt-BR" sz="2667" b="1" dirty="0">
                <a:solidFill>
                  <a:srgbClr val="F77F00"/>
                </a:solidFill>
                <a:latin typeface="Poppins" pitchFamily="2" charset="77"/>
                <a:ea typeface="ＭＳ Ｐゴシック" pitchFamily="-84" charset="-128"/>
                <a:cs typeface="Arial"/>
                <a:sym typeface="Arial"/>
              </a:rPr>
              <a:t>CASE - 2</a:t>
            </a:r>
            <a:endParaRPr lang="en-US" sz="4400" b="1" dirty="0">
              <a:solidFill>
                <a:srgbClr val="F77F00"/>
              </a:solidFill>
              <a:latin typeface="Poppins" pitchFamily="2" charset="77"/>
              <a:ea typeface="ＭＳ Ｐゴシック" pitchFamily="-84" charset="-128"/>
              <a:cs typeface="Arial"/>
              <a:sym typeface="Arial"/>
            </a:endParaRPr>
          </a:p>
        </p:txBody>
      </p:sp>
      <p:sp>
        <p:nvSpPr>
          <p:cNvPr id="4" name="Google Shape;1568;p239">
            <a:extLst>
              <a:ext uri="{FF2B5EF4-FFF2-40B4-BE49-F238E27FC236}">
                <a16:creationId xmlns:a16="http://schemas.microsoft.com/office/drawing/2014/main" id="{11EB4C1A-380C-50F6-0CF8-B828A060B3E8}"/>
              </a:ext>
            </a:extLst>
          </p:cNvPr>
          <p:cNvSpPr/>
          <p:nvPr/>
        </p:nvSpPr>
        <p:spPr>
          <a:xfrm>
            <a:off x="7586374" y="83"/>
            <a:ext cx="1616600" cy="361600"/>
          </a:xfrm>
          <a:prstGeom prst="rect">
            <a:avLst/>
          </a:prstGeom>
          <a:solidFill>
            <a:srgbClr val="095497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sp>
        <p:nvSpPr>
          <p:cNvPr id="5" name="Google Shape;1569;p239">
            <a:extLst>
              <a:ext uri="{FF2B5EF4-FFF2-40B4-BE49-F238E27FC236}">
                <a16:creationId xmlns:a16="http://schemas.microsoft.com/office/drawing/2014/main" id="{16B7528F-7892-F67A-53D3-B5B3EFF66720}"/>
              </a:ext>
            </a:extLst>
          </p:cNvPr>
          <p:cNvSpPr/>
          <p:nvPr/>
        </p:nvSpPr>
        <p:spPr>
          <a:xfrm>
            <a:off x="9202997" y="83"/>
            <a:ext cx="2989000" cy="3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sp>
        <p:nvSpPr>
          <p:cNvPr id="6" name="Google Shape;1570;p239">
            <a:extLst>
              <a:ext uri="{FF2B5EF4-FFF2-40B4-BE49-F238E27FC236}">
                <a16:creationId xmlns:a16="http://schemas.microsoft.com/office/drawing/2014/main" id="{B53BC028-4FD8-DCE6-4ADF-62B811834823}"/>
              </a:ext>
            </a:extLst>
          </p:cNvPr>
          <p:cNvSpPr/>
          <p:nvPr/>
        </p:nvSpPr>
        <p:spPr>
          <a:xfrm>
            <a:off x="6168008" y="83"/>
            <a:ext cx="1418342" cy="361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8B0AB69-DE98-5F14-E9CC-C77630C4E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98" y="180883"/>
            <a:ext cx="1092804" cy="50596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84CC6B9-001B-8D46-8D01-7A522115DA04}"/>
              </a:ext>
            </a:extLst>
          </p:cNvPr>
          <p:cNvSpPr txBox="1"/>
          <p:nvPr/>
        </p:nvSpPr>
        <p:spPr>
          <a:xfrm>
            <a:off x="355241" y="1372542"/>
            <a:ext cx="581276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buClr>
                <a:srgbClr val="000000"/>
              </a:buClr>
            </a:pPr>
            <a:r>
              <a:rPr lang="pt-BR" sz="1600" b="1" kern="100" dirty="0">
                <a:solidFill>
                  <a:srgbClr val="F77F00"/>
                </a:solidFill>
                <a:latin typeface="Poppins" pitchFamily="2" charset="77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SITUAÇÃO 2 :  </a:t>
            </a:r>
            <a:r>
              <a:rPr lang="pt-BR" sz="1600" b="1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CONSEGUIR FECHAR TEMAS</a:t>
            </a:r>
          </a:p>
          <a:p>
            <a:pPr defTabSz="609630">
              <a:buClr>
                <a:srgbClr val="000000"/>
              </a:buClr>
            </a:pPr>
            <a:endParaRPr lang="pt-BR" sz="1600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  <a:p>
            <a:pPr algn="just" defTabSz="609630">
              <a:buClr>
                <a:srgbClr val="000000"/>
              </a:buClr>
            </a:pPr>
            <a:r>
              <a:rPr lang="pt-BR" sz="1600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Homero nota que algumas vezes uma reunião vai mal porque não há um endereçamento claro por parte do HSP, quando é preciso envolver stakeholders, </a:t>
            </a:r>
            <a:r>
              <a:rPr lang="pt-BR" sz="1600" kern="0" dirty="0" err="1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squads</a:t>
            </a:r>
            <a:r>
              <a:rPr lang="pt-BR" sz="1600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 e outros decisores e o HSP não consegue fazer o fechamento. Eles trazem o assunto, envolvem as pessoas, mas precisam dar e receber sugestões, mas na hora de tomada de decisão ou provocar os próximos passos, acabam ficando num limbo. </a:t>
            </a:r>
          </a:p>
          <a:p>
            <a:pPr algn="just" defTabSz="609630">
              <a:buClr>
                <a:srgbClr val="000000"/>
              </a:buClr>
            </a:pPr>
            <a:endParaRPr lang="pt-BR" sz="1600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  <a:p>
            <a:pPr algn="just" defTabSz="609630">
              <a:buClr>
                <a:srgbClr val="000000"/>
              </a:buClr>
            </a:pPr>
            <a:r>
              <a:rPr lang="pt-BR" sz="1600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Puxam o tema mas não puxam o fechamento do assunto. Um caso real, por exemplo, um deles tinha uma conta que não valia a pena seguir; trouxe o problema e não consegui partir para o </a:t>
            </a:r>
            <a:r>
              <a:rPr lang="pt-BR" sz="1600" kern="0" dirty="0" err="1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closure</a:t>
            </a:r>
            <a:r>
              <a:rPr lang="pt-BR" sz="1600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, do tipo: “Bom, senhores e senhoras, a partir de agora o que que nós vamos fazer? Qual decisão final?” Deixam os fios pendurados.</a:t>
            </a:r>
          </a:p>
          <a:p>
            <a:pPr defTabSz="609630">
              <a:buClr>
                <a:srgbClr val="000000"/>
              </a:buClr>
            </a:pPr>
            <a:r>
              <a:rPr lang="pt-BR" sz="2400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 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4FB35C9-0838-322A-892F-5201B4C015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5950" r="12764"/>
          <a:stretch>
            <a:fillRect/>
          </a:stretch>
        </p:blipFill>
        <p:spPr>
          <a:xfrm>
            <a:off x="6464115" y="1603665"/>
            <a:ext cx="5727883" cy="52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464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04051-ECB5-115F-EB9E-0CE945490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8FF020-8F9F-6DEA-5D35-5787AD830930}"/>
              </a:ext>
            </a:extLst>
          </p:cNvPr>
          <p:cNvSpPr txBox="1"/>
          <p:nvPr/>
        </p:nvSpPr>
        <p:spPr>
          <a:xfrm>
            <a:off x="3452670" y="474307"/>
            <a:ext cx="1150060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>
              <a:defRPr/>
            </a:pPr>
            <a:r>
              <a:rPr lang="pt-BR" sz="2667" b="1" dirty="0">
                <a:solidFill>
                  <a:srgbClr val="FFFFFF"/>
                </a:solidFill>
                <a:latin typeface="Poppins" pitchFamily="2" charset="77"/>
                <a:ea typeface="ＭＳ Ｐゴシック" pitchFamily="-84" charset="-128"/>
                <a:cs typeface="Arial"/>
                <a:sym typeface="Arial"/>
              </a:rPr>
              <a:t>Negociações - </a:t>
            </a:r>
            <a:r>
              <a:rPr lang="pt-BR" sz="2667" b="1" dirty="0">
                <a:solidFill>
                  <a:srgbClr val="F77F00"/>
                </a:solidFill>
                <a:latin typeface="Poppins" pitchFamily="2" charset="77"/>
                <a:ea typeface="ＭＳ Ｐゴシック" pitchFamily="-84" charset="-128"/>
                <a:cs typeface="Arial"/>
                <a:sym typeface="Arial"/>
              </a:rPr>
              <a:t>CASE - 3</a:t>
            </a:r>
            <a:endParaRPr lang="en-US" sz="4400" b="1" dirty="0">
              <a:solidFill>
                <a:srgbClr val="F77F00"/>
              </a:solidFill>
              <a:latin typeface="Poppins" pitchFamily="2" charset="77"/>
              <a:ea typeface="ＭＳ Ｐゴシック" pitchFamily="-84" charset="-128"/>
              <a:cs typeface="Arial"/>
              <a:sym typeface="Arial"/>
            </a:endParaRPr>
          </a:p>
        </p:txBody>
      </p:sp>
      <p:sp>
        <p:nvSpPr>
          <p:cNvPr id="4" name="Google Shape;1568;p239">
            <a:extLst>
              <a:ext uri="{FF2B5EF4-FFF2-40B4-BE49-F238E27FC236}">
                <a16:creationId xmlns:a16="http://schemas.microsoft.com/office/drawing/2014/main" id="{B09E4EB7-2021-C7D5-8426-408D5A0A164D}"/>
              </a:ext>
            </a:extLst>
          </p:cNvPr>
          <p:cNvSpPr/>
          <p:nvPr/>
        </p:nvSpPr>
        <p:spPr>
          <a:xfrm>
            <a:off x="7586374" y="83"/>
            <a:ext cx="1616600" cy="361600"/>
          </a:xfrm>
          <a:prstGeom prst="rect">
            <a:avLst/>
          </a:prstGeom>
          <a:solidFill>
            <a:srgbClr val="095497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sp>
        <p:nvSpPr>
          <p:cNvPr id="5" name="Google Shape;1569;p239">
            <a:extLst>
              <a:ext uri="{FF2B5EF4-FFF2-40B4-BE49-F238E27FC236}">
                <a16:creationId xmlns:a16="http://schemas.microsoft.com/office/drawing/2014/main" id="{CA42A358-027A-F47D-8D2E-3F1886C44910}"/>
              </a:ext>
            </a:extLst>
          </p:cNvPr>
          <p:cNvSpPr/>
          <p:nvPr/>
        </p:nvSpPr>
        <p:spPr>
          <a:xfrm>
            <a:off x="9202997" y="83"/>
            <a:ext cx="2989000" cy="3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sp>
        <p:nvSpPr>
          <p:cNvPr id="6" name="Google Shape;1570;p239">
            <a:extLst>
              <a:ext uri="{FF2B5EF4-FFF2-40B4-BE49-F238E27FC236}">
                <a16:creationId xmlns:a16="http://schemas.microsoft.com/office/drawing/2014/main" id="{C87BBA1F-DEE8-56C2-1DFA-38B3BF0D3E25}"/>
              </a:ext>
            </a:extLst>
          </p:cNvPr>
          <p:cNvSpPr/>
          <p:nvPr/>
        </p:nvSpPr>
        <p:spPr>
          <a:xfrm>
            <a:off x="6168008" y="83"/>
            <a:ext cx="1418342" cy="361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A531AA8-7492-B805-318F-E66559E26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98" y="180883"/>
            <a:ext cx="1092804" cy="50596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9B4500A-67C6-D76B-BA97-718D6E678945}"/>
              </a:ext>
            </a:extLst>
          </p:cNvPr>
          <p:cNvSpPr txBox="1"/>
          <p:nvPr/>
        </p:nvSpPr>
        <p:spPr>
          <a:xfrm>
            <a:off x="6102106" y="1684971"/>
            <a:ext cx="5744031" cy="4729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buClr>
                <a:srgbClr val="000000"/>
              </a:buClr>
            </a:pPr>
            <a:r>
              <a:rPr lang="pt-BR" sz="1600" b="1" kern="100" dirty="0">
                <a:solidFill>
                  <a:srgbClr val="F77F00"/>
                </a:solidFill>
                <a:latin typeface="Poppins" pitchFamily="2" charset="77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SITUAÇÃO 3 :  </a:t>
            </a:r>
            <a:r>
              <a:rPr lang="pt-BR" sz="1600" b="1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TENDÊNCIA DO CLIENTE FECHAR PRODUTO A PRODUTO</a:t>
            </a:r>
          </a:p>
          <a:p>
            <a:pPr defTabSz="609630">
              <a:buClr>
                <a:srgbClr val="000000"/>
              </a:buClr>
            </a:pPr>
            <a:endParaRPr lang="pt-BR" sz="1600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  <a:p>
            <a:pPr defTabSz="609630">
              <a:buClr>
                <a:srgbClr val="000000"/>
              </a:buClr>
            </a:pPr>
            <a:endParaRPr lang="pt-BR" sz="1600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  <a:p>
            <a:pPr algn="just" defTabSz="609630">
              <a:buClr>
                <a:srgbClr val="000000"/>
              </a:buClr>
            </a:pPr>
            <a:r>
              <a:rPr lang="pt-BR" sz="1600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Acontece do cliente ir linha a linha negociando, mas é preciso saber negociar um portfólio, ou levar para o cliente para focar não só compra do produto, mas sim na compra de solução de problemas, como baixar o tempo de internação ou mitigar riscos - quais custos essa negociação vai melhorar, não só o KPI baseando em R$X. </a:t>
            </a:r>
          </a:p>
          <a:p>
            <a:pPr algn="just" defTabSz="609630">
              <a:buClr>
                <a:srgbClr val="000000"/>
              </a:buClr>
            </a:pPr>
            <a:endParaRPr lang="pt-BR" sz="1600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  <a:p>
            <a:pPr algn="just" defTabSz="609630">
              <a:buClr>
                <a:srgbClr val="000000"/>
              </a:buClr>
            </a:pPr>
            <a:r>
              <a:rPr lang="pt-BR" sz="1600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Precisam pensar em quem lê essa ideia além do comprador, como estruturar essa fala, como mapear a situação, ler quem é o seu interlocutor, mas trazer esta conversão cada nisso. </a:t>
            </a:r>
          </a:p>
          <a:p>
            <a:pPr algn="just" defTabSz="609630">
              <a:buClr>
                <a:srgbClr val="000000"/>
              </a:buClr>
            </a:pPr>
            <a:r>
              <a:rPr lang="pt-BR" sz="1600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E como ir na linha final e não necessariamente só produto a produto.</a:t>
            </a:r>
            <a:r>
              <a:rPr lang="pt-BR" sz="2933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 </a:t>
            </a:r>
            <a:endParaRPr lang="pt-BR" sz="2133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6BC4EFF-0D18-B05D-DB9B-FDED08054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9550" y="-992551"/>
            <a:ext cx="6283543" cy="785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760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34FBB-5AA4-8446-89C9-F852B443E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3F047A-BC69-2A3A-C84F-31F603633957}"/>
              </a:ext>
            </a:extLst>
          </p:cNvPr>
          <p:cNvSpPr txBox="1"/>
          <p:nvPr/>
        </p:nvSpPr>
        <p:spPr>
          <a:xfrm>
            <a:off x="3452670" y="474307"/>
            <a:ext cx="1150060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>
              <a:defRPr/>
            </a:pPr>
            <a:r>
              <a:rPr lang="pt-BR" sz="2667" b="1" dirty="0">
                <a:solidFill>
                  <a:srgbClr val="FFFFFF"/>
                </a:solidFill>
                <a:latin typeface="Poppins" pitchFamily="2" charset="77"/>
                <a:ea typeface="ＭＳ Ｐゴシック" pitchFamily="-84" charset="-128"/>
                <a:cs typeface="Arial"/>
                <a:sym typeface="Arial"/>
              </a:rPr>
              <a:t>Negociações - </a:t>
            </a:r>
            <a:r>
              <a:rPr lang="pt-BR" sz="2667" b="1" dirty="0">
                <a:solidFill>
                  <a:srgbClr val="F77F00"/>
                </a:solidFill>
                <a:latin typeface="Poppins" pitchFamily="2" charset="77"/>
                <a:ea typeface="ＭＳ Ｐゴシック" pitchFamily="-84" charset="-128"/>
                <a:cs typeface="Arial"/>
                <a:sym typeface="Arial"/>
              </a:rPr>
              <a:t>CASE - 4</a:t>
            </a:r>
            <a:endParaRPr lang="en-US" sz="4400" b="1" dirty="0">
              <a:solidFill>
                <a:srgbClr val="F77F00"/>
              </a:solidFill>
              <a:latin typeface="Poppins" pitchFamily="2" charset="77"/>
              <a:ea typeface="ＭＳ Ｐゴシック" pitchFamily="-84" charset="-128"/>
              <a:cs typeface="Arial"/>
              <a:sym typeface="Arial"/>
            </a:endParaRPr>
          </a:p>
        </p:txBody>
      </p:sp>
      <p:sp>
        <p:nvSpPr>
          <p:cNvPr id="4" name="Google Shape;1568;p239">
            <a:extLst>
              <a:ext uri="{FF2B5EF4-FFF2-40B4-BE49-F238E27FC236}">
                <a16:creationId xmlns:a16="http://schemas.microsoft.com/office/drawing/2014/main" id="{84875DE5-FB59-0E24-07F1-14FF382A1550}"/>
              </a:ext>
            </a:extLst>
          </p:cNvPr>
          <p:cNvSpPr/>
          <p:nvPr/>
        </p:nvSpPr>
        <p:spPr>
          <a:xfrm>
            <a:off x="7586374" y="83"/>
            <a:ext cx="1616600" cy="361600"/>
          </a:xfrm>
          <a:prstGeom prst="rect">
            <a:avLst/>
          </a:prstGeom>
          <a:solidFill>
            <a:srgbClr val="095497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sp>
        <p:nvSpPr>
          <p:cNvPr id="5" name="Google Shape;1569;p239">
            <a:extLst>
              <a:ext uri="{FF2B5EF4-FFF2-40B4-BE49-F238E27FC236}">
                <a16:creationId xmlns:a16="http://schemas.microsoft.com/office/drawing/2014/main" id="{F3F844E3-B0E5-A0DC-6892-461F74570BC8}"/>
              </a:ext>
            </a:extLst>
          </p:cNvPr>
          <p:cNvSpPr/>
          <p:nvPr/>
        </p:nvSpPr>
        <p:spPr>
          <a:xfrm>
            <a:off x="9202997" y="83"/>
            <a:ext cx="2989000" cy="3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sp>
        <p:nvSpPr>
          <p:cNvPr id="6" name="Google Shape;1570;p239">
            <a:extLst>
              <a:ext uri="{FF2B5EF4-FFF2-40B4-BE49-F238E27FC236}">
                <a16:creationId xmlns:a16="http://schemas.microsoft.com/office/drawing/2014/main" id="{BA6E3288-8FE5-E284-FCFA-0A63370190A6}"/>
              </a:ext>
            </a:extLst>
          </p:cNvPr>
          <p:cNvSpPr/>
          <p:nvPr/>
        </p:nvSpPr>
        <p:spPr>
          <a:xfrm>
            <a:off x="6168008" y="83"/>
            <a:ext cx="1418342" cy="361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6545708-85AE-B14E-EEC7-CFADB9026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98" y="180883"/>
            <a:ext cx="1092804" cy="50596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1D381DD-43B2-B46F-1214-6246E06E93B3}"/>
              </a:ext>
            </a:extLst>
          </p:cNvPr>
          <p:cNvSpPr txBox="1"/>
          <p:nvPr/>
        </p:nvSpPr>
        <p:spPr>
          <a:xfrm>
            <a:off x="440452" y="1202483"/>
            <a:ext cx="542488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buClr>
                <a:srgbClr val="000000"/>
              </a:buClr>
            </a:pPr>
            <a:r>
              <a:rPr lang="pt-BR" sz="1600" b="1" kern="100" dirty="0">
                <a:solidFill>
                  <a:srgbClr val="F77F00"/>
                </a:solidFill>
                <a:latin typeface="Poppins" pitchFamily="2" charset="77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SITUAÇÃO 4 :  </a:t>
            </a:r>
            <a:r>
              <a:rPr lang="pt-BR" sz="1600" b="1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NEGOCIAÇÕES INTERNAS </a:t>
            </a:r>
          </a:p>
          <a:p>
            <a:pPr defTabSz="609630">
              <a:buClr>
                <a:srgbClr val="000000"/>
              </a:buClr>
            </a:pPr>
            <a:endParaRPr lang="pt-BR" sz="1600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  <a:p>
            <a:pPr defTabSz="609630">
              <a:buClr>
                <a:srgbClr val="000000"/>
              </a:buClr>
            </a:pPr>
            <a:endParaRPr lang="pt-BR" sz="1600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  <a:p>
            <a:pPr algn="just" defTabSz="609630">
              <a:buClr>
                <a:srgbClr val="000000"/>
              </a:buClr>
            </a:pPr>
            <a:r>
              <a:rPr lang="pt-BR" sz="1600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Existem algumas oportunidades nos clientes, mas para as quais é preciso uma negociação de desconto um pouco mais agressiva, mas aí internamente eles, dentro da Roche, não conseguem bancar muito bem. Eles precisam conseguir navegar nessas questões políticas mesmo, internas: “Quem é que vai me dar autorização para um maior desconto? Quem são as pessoas com quem eu tenho que triangular essa história?” entender que muitas vezes a primeira resposta dentro de casa é um belo de um não. </a:t>
            </a:r>
          </a:p>
          <a:p>
            <a:pPr algn="just" defTabSz="609630">
              <a:buClr>
                <a:srgbClr val="000000"/>
              </a:buClr>
            </a:pPr>
            <a:endParaRPr lang="pt-BR" sz="1600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  <a:p>
            <a:pPr algn="just" defTabSz="609630">
              <a:buClr>
                <a:srgbClr val="000000"/>
              </a:buClr>
            </a:pPr>
            <a:r>
              <a:rPr lang="pt-BR" sz="1600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E como é que eles fazem para não levar isso para o lado pessoal? Como é que faz para segurar as emoções e entender que o outro lado muitas vezes está apenas te testando e está fazendo a parte dele.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7651560-9852-D888-D9BD-6E1C2B5193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9809"/>
          <a:stretch>
            <a:fillRect/>
          </a:stretch>
        </p:blipFill>
        <p:spPr>
          <a:xfrm>
            <a:off x="6270304" y="2273644"/>
            <a:ext cx="6095997" cy="458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68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CF4E0-94BF-BA12-C06B-15215B0BB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DB5DD6-EFD7-2023-717F-F7C52AEB2C7B}"/>
              </a:ext>
            </a:extLst>
          </p:cNvPr>
          <p:cNvSpPr txBox="1"/>
          <p:nvPr/>
        </p:nvSpPr>
        <p:spPr>
          <a:xfrm>
            <a:off x="477795" y="803821"/>
            <a:ext cx="11504519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>
              <a:defRPr/>
            </a:pPr>
            <a:r>
              <a:rPr lang="pt-BR" sz="2667" b="1" dirty="0">
                <a:solidFill>
                  <a:srgbClr val="F77F00"/>
                </a:solidFill>
                <a:latin typeface="Poppins" pitchFamily="2" charset="77"/>
                <a:ea typeface="ＭＳ Ｐゴシック" pitchFamily="-84" charset="-128"/>
                <a:cs typeface="Arial"/>
                <a:sym typeface="Arial"/>
              </a:rPr>
              <a:t>IMATURIDADE TRANSVERSAL</a:t>
            </a:r>
            <a:r>
              <a:rPr lang="pt-BR" sz="2667" b="1" dirty="0">
                <a:solidFill>
                  <a:srgbClr val="FFFFFF"/>
                </a:solidFill>
                <a:latin typeface="Poppins" pitchFamily="2" charset="77"/>
                <a:ea typeface="ＭＳ Ｐゴシック" pitchFamily="-84" charset="-128"/>
                <a:cs typeface="Arial"/>
                <a:sym typeface="Arial"/>
              </a:rPr>
              <a:t>: Maturidade Emocional e Táticas de Negociação</a:t>
            </a:r>
          </a:p>
        </p:txBody>
      </p:sp>
      <p:sp>
        <p:nvSpPr>
          <p:cNvPr id="4" name="Google Shape;1568;p239">
            <a:extLst>
              <a:ext uri="{FF2B5EF4-FFF2-40B4-BE49-F238E27FC236}">
                <a16:creationId xmlns:a16="http://schemas.microsoft.com/office/drawing/2014/main" id="{494C9A9F-B876-6575-91F6-D65494DA77C0}"/>
              </a:ext>
            </a:extLst>
          </p:cNvPr>
          <p:cNvSpPr/>
          <p:nvPr/>
        </p:nvSpPr>
        <p:spPr>
          <a:xfrm>
            <a:off x="7586374" y="83"/>
            <a:ext cx="1616600" cy="361600"/>
          </a:xfrm>
          <a:prstGeom prst="rect">
            <a:avLst/>
          </a:prstGeom>
          <a:solidFill>
            <a:srgbClr val="095497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sp>
        <p:nvSpPr>
          <p:cNvPr id="5" name="Google Shape;1569;p239">
            <a:extLst>
              <a:ext uri="{FF2B5EF4-FFF2-40B4-BE49-F238E27FC236}">
                <a16:creationId xmlns:a16="http://schemas.microsoft.com/office/drawing/2014/main" id="{470F075D-14B6-8910-B304-DFECB6ED0AB4}"/>
              </a:ext>
            </a:extLst>
          </p:cNvPr>
          <p:cNvSpPr/>
          <p:nvPr/>
        </p:nvSpPr>
        <p:spPr>
          <a:xfrm>
            <a:off x="9202997" y="83"/>
            <a:ext cx="2989000" cy="3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sp>
        <p:nvSpPr>
          <p:cNvPr id="6" name="Google Shape;1570;p239">
            <a:extLst>
              <a:ext uri="{FF2B5EF4-FFF2-40B4-BE49-F238E27FC236}">
                <a16:creationId xmlns:a16="http://schemas.microsoft.com/office/drawing/2014/main" id="{26B1E8A7-CD9A-EA70-6282-B0641DF980B3}"/>
              </a:ext>
            </a:extLst>
          </p:cNvPr>
          <p:cNvSpPr/>
          <p:nvPr/>
        </p:nvSpPr>
        <p:spPr>
          <a:xfrm>
            <a:off x="6168008" y="83"/>
            <a:ext cx="1418342" cy="361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60">
              <a:buClr>
                <a:srgbClr val="000000"/>
              </a:buClr>
              <a:defRPr/>
            </a:pPr>
            <a:endParaRPr sz="933" b="1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3D2ACCE-92A5-AFC8-2184-0F0868731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98" y="180883"/>
            <a:ext cx="1092804" cy="50596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7D6650B-D3FD-5FB2-A3B4-5D37C4845B74}"/>
              </a:ext>
            </a:extLst>
          </p:cNvPr>
          <p:cNvSpPr txBox="1"/>
          <p:nvPr/>
        </p:nvSpPr>
        <p:spPr>
          <a:xfrm>
            <a:off x="6877179" y="2299306"/>
            <a:ext cx="467532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buClr>
                <a:srgbClr val="000000"/>
              </a:buClr>
            </a:pPr>
            <a:r>
              <a:rPr lang="pt-BR" sz="1600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Existe uma questão aqui que pode acontecer tanto internamente como externamente, permeando todas as situações, como se estivessem ainda despreparados para as negociações; não conhecem os tiques mesmo, as dicas de negociador, saber fazer um poker face, saber  fingir que vão sair da sala para falar com o chefe ou dar um telefonema e depois voltar, não sabem direito segurar esse “teatro” da negociação. </a:t>
            </a:r>
          </a:p>
          <a:p>
            <a:pPr algn="just" defTabSz="609630">
              <a:buClr>
                <a:srgbClr val="000000"/>
              </a:buClr>
            </a:pPr>
            <a:endParaRPr lang="pt-BR" sz="1600" kern="0" dirty="0">
              <a:solidFill>
                <a:srgbClr val="FFFFFF"/>
              </a:solidFill>
              <a:latin typeface="Poppins" pitchFamily="2" charset="77"/>
              <a:cs typeface="Arial"/>
              <a:sym typeface="Arial"/>
            </a:endParaRPr>
          </a:p>
          <a:p>
            <a:pPr algn="just" defTabSz="609630">
              <a:buClr>
                <a:srgbClr val="000000"/>
              </a:buClr>
            </a:pPr>
            <a:r>
              <a:rPr lang="pt-BR" sz="1600" kern="0" dirty="0">
                <a:solidFill>
                  <a:srgbClr val="FFFFFF"/>
                </a:solidFill>
                <a:latin typeface="Poppins" pitchFamily="2" charset="77"/>
                <a:cs typeface="Arial"/>
                <a:sym typeface="Arial"/>
              </a:rPr>
              <a:t>Precisavam treinar um pouco esta cara de pau, usando inclusive um nível de discricionariedade.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A5ABFA8-513A-7F0B-074A-01EE37C1F8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9230"/>
          <a:stretch>
            <a:fillRect/>
          </a:stretch>
        </p:blipFill>
        <p:spPr>
          <a:xfrm>
            <a:off x="261898" y="2128251"/>
            <a:ext cx="6229518" cy="472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179184"/>
      </p:ext>
    </p:extLst>
  </p:cSld>
  <p:clrMapOvr>
    <a:masterClrMapping/>
  </p:clrMapOvr>
</p:sld>
</file>

<file path=ppt/theme/theme1.xml><?xml version="1.0" encoding="utf-8"?>
<a:theme xmlns:a="http://schemas.openxmlformats.org/drawingml/2006/main" name="Slide mestre @ Slide Escuro">
  <a:themeElements>
    <a:clrScheme name="Simple Light">
      <a:dk1>
        <a:srgbClr val="000000"/>
      </a:dk1>
      <a:lt1>
        <a:srgbClr val="FFFFFF"/>
      </a:lt1>
      <a:dk2>
        <a:srgbClr val="003366"/>
      </a:dk2>
      <a:lt2>
        <a:srgbClr val="0065CA"/>
      </a:lt2>
      <a:accent1>
        <a:srgbClr val="44619A"/>
      </a:accent1>
      <a:accent2>
        <a:srgbClr val="E5F0FF"/>
      </a:accent2>
      <a:accent3>
        <a:srgbClr val="F67F01"/>
      </a:accent3>
      <a:accent4>
        <a:srgbClr val="D10B76"/>
      </a:accent4>
      <a:accent5>
        <a:srgbClr val="777777"/>
      </a:accent5>
      <a:accent6>
        <a:srgbClr val="EFEFEF"/>
      </a:accent6>
      <a:hlink>
        <a:srgbClr val="0065C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828</Words>
  <Application>Microsoft Macintosh PowerPoint</Application>
  <PresentationFormat>Widescreen</PresentationFormat>
  <Paragraphs>52</Paragraphs>
  <Slides>6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6" baseType="lpstr">
      <vt:lpstr>Aptos</vt:lpstr>
      <vt:lpstr>Arial</vt:lpstr>
      <vt:lpstr>Avenir</vt:lpstr>
      <vt:lpstr>Calibri</vt:lpstr>
      <vt:lpstr>Exo</vt:lpstr>
      <vt:lpstr>Exo Black</vt:lpstr>
      <vt:lpstr>Poppins</vt:lpstr>
      <vt:lpstr>Poppins Black</vt:lpstr>
      <vt:lpstr>Work Sans</vt:lpstr>
      <vt:lpstr>Slide mestre @ Slide Escuro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Fabio M Macarroni</dc:creator>
  <cp:lastModifiedBy>Fabio M Macarroni</cp:lastModifiedBy>
  <cp:revision>1</cp:revision>
  <dcterms:created xsi:type="dcterms:W3CDTF">2026-09-24T00:27:42Z</dcterms:created>
  <dcterms:modified xsi:type="dcterms:W3CDTF">2026-09-24T00:28:20Z</dcterms:modified>
</cp:coreProperties>
</file>