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7556500" cy="10680700"/>
  <p:notesSz cx="7556500" cy="1068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4E3B"/>
    <a:srgbClr val="24226E"/>
    <a:srgbClr val="2322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77"/>
  </p:normalViewPr>
  <p:slideViewPr>
    <p:cSldViewPr>
      <p:cViewPr>
        <p:scale>
          <a:sx n="123" d="100"/>
          <a:sy n="123" d="100"/>
        </p:scale>
        <p:origin x="736" y="-33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12203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1299" y="10049384"/>
            <a:ext cx="485959" cy="19974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6285" y="567307"/>
            <a:ext cx="705115" cy="18072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838028" y="826021"/>
            <a:ext cx="2952750" cy="2206500"/>
          </a:xfrm>
          <a:custGeom>
            <a:avLst/>
            <a:gdLst/>
            <a:ahLst/>
            <a:cxnLst/>
            <a:rect l="l" t="t" r="r" b="b"/>
            <a:pathLst>
              <a:path w="2952750" h="2210435">
                <a:moveTo>
                  <a:pt x="2820936" y="0"/>
                </a:moveTo>
                <a:lnTo>
                  <a:pt x="133400" y="0"/>
                </a:lnTo>
                <a:lnTo>
                  <a:pt x="107252" y="2587"/>
                </a:lnTo>
                <a:lnTo>
                  <a:pt x="59384" y="22417"/>
                </a:lnTo>
                <a:lnTo>
                  <a:pt x="22406" y="59395"/>
                </a:lnTo>
                <a:lnTo>
                  <a:pt x="2585" y="107254"/>
                </a:lnTo>
                <a:lnTo>
                  <a:pt x="0" y="133400"/>
                </a:lnTo>
                <a:lnTo>
                  <a:pt x="0" y="2076741"/>
                </a:lnTo>
                <a:lnTo>
                  <a:pt x="10150" y="2127789"/>
                </a:lnTo>
                <a:lnTo>
                  <a:pt x="39065" y="2171064"/>
                </a:lnTo>
                <a:lnTo>
                  <a:pt x="82346" y="2199985"/>
                </a:lnTo>
                <a:lnTo>
                  <a:pt x="133400" y="2210142"/>
                </a:lnTo>
                <a:lnTo>
                  <a:pt x="2820936" y="2210142"/>
                </a:lnTo>
                <a:lnTo>
                  <a:pt x="2871979" y="2199985"/>
                </a:lnTo>
                <a:lnTo>
                  <a:pt x="2915259" y="2171064"/>
                </a:lnTo>
                <a:lnTo>
                  <a:pt x="2944180" y="2127789"/>
                </a:lnTo>
                <a:lnTo>
                  <a:pt x="2952610" y="2094194"/>
                </a:lnTo>
                <a:lnTo>
                  <a:pt x="2952610" y="115948"/>
                </a:lnTo>
                <a:lnTo>
                  <a:pt x="2931920" y="59395"/>
                </a:lnTo>
                <a:lnTo>
                  <a:pt x="2894940" y="22417"/>
                </a:lnTo>
                <a:lnTo>
                  <a:pt x="2847077" y="2587"/>
                </a:lnTo>
                <a:lnTo>
                  <a:pt x="2820936" y="0"/>
                </a:lnTo>
                <a:close/>
              </a:path>
            </a:pathLst>
          </a:custGeom>
          <a:solidFill>
            <a:srgbClr val="EFF0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70488" y="3128437"/>
            <a:ext cx="2952750" cy="2206500"/>
          </a:xfrm>
          <a:custGeom>
            <a:avLst/>
            <a:gdLst/>
            <a:ahLst/>
            <a:cxnLst/>
            <a:rect l="l" t="t" r="r" b="b"/>
            <a:pathLst>
              <a:path w="2952750" h="2210435">
                <a:moveTo>
                  <a:pt x="2820931" y="0"/>
                </a:moveTo>
                <a:lnTo>
                  <a:pt x="133399" y="0"/>
                </a:lnTo>
                <a:lnTo>
                  <a:pt x="107254" y="2585"/>
                </a:lnTo>
                <a:lnTo>
                  <a:pt x="59389" y="22406"/>
                </a:lnTo>
                <a:lnTo>
                  <a:pt x="22412" y="59384"/>
                </a:lnTo>
                <a:lnTo>
                  <a:pt x="2586" y="107252"/>
                </a:lnTo>
                <a:lnTo>
                  <a:pt x="0" y="133400"/>
                </a:lnTo>
                <a:lnTo>
                  <a:pt x="0" y="2076741"/>
                </a:lnTo>
                <a:lnTo>
                  <a:pt x="10154" y="2127789"/>
                </a:lnTo>
                <a:lnTo>
                  <a:pt x="39071" y="2171064"/>
                </a:lnTo>
                <a:lnTo>
                  <a:pt x="82350" y="2199985"/>
                </a:lnTo>
                <a:lnTo>
                  <a:pt x="133399" y="2210142"/>
                </a:lnTo>
                <a:lnTo>
                  <a:pt x="2820931" y="2210142"/>
                </a:lnTo>
                <a:lnTo>
                  <a:pt x="2871985" y="2199985"/>
                </a:lnTo>
                <a:lnTo>
                  <a:pt x="2915267" y="2171064"/>
                </a:lnTo>
                <a:lnTo>
                  <a:pt x="2944181" y="2127789"/>
                </a:lnTo>
                <a:lnTo>
                  <a:pt x="2952610" y="2094156"/>
                </a:lnTo>
                <a:lnTo>
                  <a:pt x="2952610" y="115985"/>
                </a:lnTo>
                <a:lnTo>
                  <a:pt x="2931925" y="59384"/>
                </a:lnTo>
                <a:lnTo>
                  <a:pt x="2894947" y="22406"/>
                </a:lnTo>
                <a:lnTo>
                  <a:pt x="2847079" y="2585"/>
                </a:lnTo>
                <a:lnTo>
                  <a:pt x="2820931" y="0"/>
                </a:lnTo>
                <a:close/>
              </a:path>
            </a:pathLst>
          </a:custGeom>
          <a:solidFill>
            <a:srgbClr val="EFF0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838028" y="3119728"/>
            <a:ext cx="2952750" cy="2206500"/>
          </a:xfrm>
          <a:custGeom>
            <a:avLst/>
            <a:gdLst/>
            <a:ahLst/>
            <a:cxnLst/>
            <a:rect l="l" t="t" r="r" b="b"/>
            <a:pathLst>
              <a:path w="2952750" h="2210435">
                <a:moveTo>
                  <a:pt x="2820936" y="0"/>
                </a:moveTo>
                <a:lnTo>
                  <a:pt x="133400" y="0"/>
                </a:lnTo>
                <a:lnTo>
                  <a:pt x="107252" y="2585"/>
                </a:lnTo>
                <a:lnTo>
                  <a:pt x="59384" y="22406"/>
                </a:lnTo>
                <a:lnTo>
                  <a:pt x="22406" y="59384"/>
                </a:lnTo>
                <a:lnTo>
                  <a:pt x="2585" y="107246"/>
                </a:lnTo>
                <a:lnTo>
                  <a:pt x="0" y="133388"/>
                </a:lnTo>
                <a:lnTo>
                  <a:pt x="0" y="2076741"/>
                </a:lnTo>
                <a:lnTo>
                  <a:pt x="10150" y="2127789"/>
                </a:lnTo>
                <a:lnTo>
                  <a:pt x="39065" y="2171064"/>
                </a:lnTo>
                <a:lnTo>
                  <a:pt x="82346" y="2199979"/>
                </a:lnTo>
                <a:lnTo>
                  <a:pt x="133400" y="2210142"/>
                </a:lnTo>
                <a:lnTo>
                  <a:pt x="2820936" y="2210142"/>
                </a:lnTo>
                <a:lnTo>
                  <a:pt x="2871979" y="2199979"/>
                </a:lnTo>
                <a:lnTo>
                  <a:pt x="2915259" y="2171064"/>
                </a:lnTo>
                <a:lnTo>
                  <a:pt x="2944180" y="2127789"/>
                </a:lnTo>
                <a:lnTo>
                  <a:pt x="2952610" y="2094194"/>
                </a:lnTo>
                <a:lnTo>
                  <a:pt x="2952610" y="115939"/>
                </a:lnTo>
                <a:lnTo>
                  <a:pt x="2931920" y="59384"/>
                </a:lnTo>
                <a:lnTo>
                  <a:pt x="2894940" y="22406"/>
                </a:lnTo>
                <a:lnTo>
                  <a:pt x="2847077" y="2585"/>
                </a:lnTo>
                <a:lnTo>
                  <a:pt x="2820936" y="0"/>
                </a:lnTo>
                <a:close/>
              </a:path>
            </a:pathLst>
          </a:custGeom>
          <a:solidFill>
            <a:srgbClr val="EFF0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0488" y="5422144"/>
            <a:ext cx="2952750" cy="2206500"/>
          </a:xfrm>
          <a:custGeom>
            <a:avLst/>
            <a:gdLst/>
            <a:ahLst/>
            <a:cxnLst/>
            <a:rect l="l" t="t" r="r" b="b"/>
            <a:pathLst>
              <a:path w="2952750" h="2210434">
                <a:moveTo>
                  <a:pt x="2820931" y="0"/>
                </a:moveTo>
                <a:lnTo>
                  <a:pt x="133399" y="0"/>
                </a:lnTo>
                <a:lnTo>
                  <a:pt x="107254" y="2574"/>
                </a:lnTo>
                <a:lnTo>
                  <a:pt x="59389" y="22404"/>
                </a:lnTo>
                <a:lnTo>
                  <a:pt x="22412" y="59384"/>
                </a:lnTo>
                <a:lnTo>
                  <a:pt x="2586" y="107246"/>
                </a:lnTo>
                <a:lnTo>
                  <a:pt x="0" y="133388"/>
                </a:lnTo>
                <a:lnTo>
                  <a:pt x="0" y="2076729"/>
                </a:lnTo>
                <a:lnTo>
                  <a:pt x="10154" y="2127783"/>
                </a:lnTo>
                <a:lnTo>
                  <a:pt x="39071" y="2171064"/>
                </a:lnTo>
                <a:lnTo>
                  <a:pt x="82350" y="2199981"/>
                </a:lnTo>
                <a:lnTo>
                  <a:pt x="133399" y="2210142"/>
                </a:lnTo>
                <a:lnTo>
                  <a:pt x="2820931" y="2210142"/>
                </a:lnTo>
                <a:lnTo>
                  <a:pt x="2871985" y="2199981"/>
                </a:lnTo>
                <a:lnTo>
                  <a:pt x="2915267" y="2171064"/>
                </a:lnTo>
                <a:lnTo>
                  <a:pt x="2944181" y="2127783"/>
                </a:lnTo>
                <a:lnTo>
                  <a:pt x="2952610" y="2094145"/>
                </a:lnTo>
                <a:lnTo>
                  <a:pt x="2952610" y="115977"/>
                </a:lnTo>
                <a:lnTo>
                  <a:pt x="2931925" y="59384"/>
                </a:lnTo>
                <a:lnTo>
                  <a:pt x="2894947" y="22404"/>
                </a:lnTo>
                <a:lnTo>
                  <a:pt x="2847079" y="2574"/>
                </a:lnTo>
                <a:lnTo>
                  <a:pt x="2820931" y="0"/>
                </a:lnTo>
                <a:close/>
              </a:path>
            </a:pathLst>
          </a:custGeom>
          <a:solidFill>
            <a:srgbClr val="EFF0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838028" y="5413422"/>
            <a:ext cx="2952750" cy="2206500"/>
          </a:xfrm>
          <a:custGeom>
            <a:avLst/>
            <a:gdLst/>
            <a:ahLst/>
            <a:cxnLst/>
            <a:rect l="l" t="t" r="r" b="b"/>
            <a:pathLst>
              <a:path w="2952750" h="2210434">
                <a:moveTo>
                  <a:pt x="2820936" y="0"/>
                </a:moveTo>
                <a:lnTo>
                  <a:pt x="133400" y="0"/>
                </a:lnTo>
                <a:lnTo>
                  <a:pt x="107252" y="2587"/>
                </a:lnTo>
                <a:lnTo>
                  <a:pt x="59384" y="22417"/>
                </a:lnTo>
                <a:lnTo>
                  <a:pt x="22406" y="59395"/>
                </a:lnTo>
                <a:lnTo>
                  <a:pt x="2585" y="107254"/>
                </a:lnTo>
                <a:lnTo>
                  <a:pt x="0" y="133400"/>
                </a:lnTo>
                <a:lnTo>
                  <a:pt x="0" y="2076741"/>
                </a:lnTo>
                <a:lnTo>
                  <a:pt x="10150" y="2127795"/>
                </a:lnTo>
                <a:lnTo>
                  <a:pt x="39065" y="2171077"/>
                </a:lnTo>
                <a:lnTo>
                  <a:pt x="82346" y="2199992"/>
                </a:lnTo>
                <a:lnTo>
                  <a:pt x="133400" y="2210142"/>
                </a:lnTo>
                <a:lnTo>
                  <a:pt x="2820936" y="2210142"/>
                </a:lnTo>
                <a:lnTo>
                  <a:pt x="2871979" y="2199992"/>
                </a:lnTo>
                <a:lnTo>
                  <a:pt x="2915259" y="2171077"/>
                </a:lnTo>
                <a:lnTo>
                  <a:pt x="2944180" y="2127795"/>
                </a:lnTo>
                <a:lnTo>
                  <a:pt x="2952610" y="2094195"/>
                </a:lnTo>
                <a:lnTo>
                  <a:pt x="2952610" y="115948"/>
                </a:lnTo>
                <a:lnTo>
                  <a:pt x="2931920" y="59395"/>
                </a:lnTo>
                <a:lnTo>
                  <a:pt x="2894940" y="22417"/>
                </a:lnTo>
                <a:lnTo>
                  <a:pt x="2847077" y="2587"/>
                </a:lnTo>
                <a:lnTo>
                  <a:pt x="2820936" y="0"/>
                </a:lnTo>
                <a:close/>
              </a:path>
            </a:pathLst>
          </a:custGeom>
          <a:solidFill>
            <a:srgbClr val="EFF0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0488" y="7715839"/>
            <a:ext cx="2952750" cy="2206500"/>
          </a:xfrm>
          <a:custGeom>
            <a:avLst/>
            <a:gdLst/>
            <a:ahLst/>
            <a:cxnLst/>
            <a:rect l="l" t="t" r="r" b="b"/>
            <a:pathLst>
              <a:path w="2952750" h="2210434">
                <a:moveTo>
                  <a:pt x="2820931" y="0"/>
                </a:moveTo>
                <a:lnTo>
                  <a:pt x="133399" y="0"/>
                </a:lnTo>
                <a:lnTo>
                  <a:pt x="107254" y="2587"/>
                </a:lnTo>
                <a:lnTo>
                  <a:pt x="59389" y="22417"/>
                </a:lnTo>
                <a:lnTo>
                  <a:pt x="22412" y="59395"/>
                </a:lnTo>
                <a:lnTo>
                  <a:pt x="2586" y="107254"/>
                </a:lnTo>
                <a:lnTo>
                  <a:pt x="0" y="133400"/>
                </a:lnTo>
                <a:lnTo>
                  <a:pt x="0" y="2076743"/>
                </a:lnTo>
                <a:lnTo>
                  <a:pt x="10154" y="2127793"/>
                </a:lnTo>
                <a:lnTo>
                  <a:pt x="39071" y="2171071"/>
                </a:lnTo>
                <a:lnTo>
                  <a:pt x="82350" y="2199988"/>
                </a:lnTo>
                <a:lnTo>
                  <a:pt x="133399" y="2210142"/>
                </a:lnTo>
                <a:lnTo>
                  <a:pt x="2820931" y="2210142"/>
                </a:lnTo>
                <a:lnTo>
                  <a:pt x="2871985" y="2199988"/>
                </a:lnTo>
                <a:lnTo>
                  <a:pt x="2915267" y="2171071"/>
                </a:lnTo>
                <a:lnTo>
                  <a:pt x="2944181" y="2127793"/>
                </a:lnTo>
                <a:lnTo>
                  <a:pt x="2952610" y="2094158"/>
                </a:lnTo>
                <a:lnTo>
                  <a:pt x="2952610" y="115986"/>
                </a:lnTo>
                <a:lnTo>
                  <a:pt x="2931925" y="59395"/>
                </a:lnTo>
                <a:lnTo>
                  <a:pt x="2894947" y="22417"/>
                </a:lnTo>
                <a:lnTo>
                  <a:pt x="2847079" y="2587"/>
                </a:lnTo>
                <a:lnTo>
                  <a:pt x="2820931" y="0"/>
                </a:lnTo>
                <a:close/>
              </a:path>
            </a:pathLst>
          </a:custGeom>
          <a:solidFill>
            <a:srgbClr val="EFF0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838028" y="7707133"/>
            <a:ext cx="2952750" cy="2206500"/>
          </a:xfrm>
          <a:custGeom>
            <a:avLst/>
            <a:gdLst/>
            <a:ahLst/>
            <a:cxnLst/>
            <a:rect l="l" t="t" r="r" b="b"/>
            <a:pathLst>
              <a:path w="2952750" h="2210434">
                <a:moveTo>
                  <a:pt x="2820936" y="0"/>
                </a:moveTo>
                <a:lnTo>
                  <a:pt x="133400" y="0"/>
                </a:lnTo>
                <a:lnTo>
                  <a:pt x="107252" y="2583"/>
                </a:lnTo>
                <a:lnTo>
                  <a:pt x="59384" y="22413"/>
                </a:lnTo>
                <a:lnTo>
                  <a:pt x="22406" y="59385"/>
                </a:lnTo>
                <a:lnTo>
                  <a:pt x="2585" y="107248"/>
                </a:lnTo>
                <a:lnTo>
                  <a:pt x="0" y="133396"/>
                </a:lnTo>
                <a:lnTo>
                  <a:pt x="0" y="2076743"/>
                </a:lnTo>
                <a:lnTo>
                  <a:pt x="10150" y="2127791"/>
                </a:lnTo>
                <a:lnTo>
                  <a:pt x="39065" y="2171069"/>
                </a:lnTo>
                <a:lnTo>
                  <a:pt x="82346" y="2199988"/>
                </a:lnTo>
                <a:lnTo>
                  <a:pt x="133400" y="2210142"/>
                </a:lnTo>
                <a:lnTo>
                  <a:pt x="2820936" y="2210142"/>
                </a:lnTo>
                <a:lnTo>
                  <a:pt x="2871979" y="2199988"/>
                </a:lnTo>
                <a:lnTo>
                  <a:pt x="2915259" y="2171069"/>
                </a:lnTo>
                <a:lnTo>
                  <a:pt x="2944180" y="2127791"/>
                </a:lnTo>
                <a:lnTo>
                  <a:pt x="2952610" y="2094194"/>
                </a:lnTo>
                <a:lnTo>
                  <a:pt x="2952610" y="115943"/>
                </a:lnTo>
                <a:lnTo>
                  <a:pt x="2931920" y="59385"/>
                </a:lnTo>
                <a:lnTo>
                  <a:pt x="2894940" y="22413"/>
                </a:lnTo>
                <a:lnTo>
                  <a:pt x="2847077" y="2583"/>
                </a:lnTo>
                <a:lnTo>
                  <a:pt x="2820936" y="0"/>
                </a:lnTo>
                <a:close/>
              </a:path>
            </a:pathLst>
          </a:custGeom>
          <a:solidFill>
            <a:srgbClr val="EFF0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6344957" y="975919"/>
            <a:ext cx="351790" cy="393633"/>
          </a:xfrm>
          <a:custGeom>
            <a:avLst/>
            <a:gdLst/>
            <a:ahLst/>
            <a:cxnLst/>
            <a:rect l="l" t="t" r="r" b="b"/>
            <a:pathLst>
              <a:path w="351790" h="394334">
                <a:moveTo>
                  <a:pt x="284949" y="0"/>
                </a:moveTo>
                <a:lnTo>
                  <a:pt x="66700" y="0"/>
                </a:lnTo>
                <a:lnTo>
                  <a:pt x="53626" y="1292"/>
                </a:lnTo>
                <a:lnTo>
                  <a:pt x="19532" y="19532"/>
                </a:lnTo>
                <a:lnTo>
                  <a:pt x="1292" y="53626"/>
                </a:lnTo>
                <a:lnTo>
                  <a:pt x="0" y="66700"/>
                </a:lnTo>
                <a:lnTo>
                  <a:pt x="0" y="327380"/>
                </a:lnTo>
                <a:lnTo>
                  <a:pt x="11203" y="364388"/>
                </a:lnTo>
                <a:lnTo>
                  <a:pt x="41173" y="389005"/>
                </a:lnTo>
                <a:lnTo>
                  <a:pt x="66700" y="394080"/>
                </a:lnTo>
                <a:lnTo>
                  <a:pt x="284949" y="394080"/>
                </a:lnTo>
                <a:lnTo>
                  <a:pt x="321958" y="382877"/>
                </a:lnTo>
                <a:lnTo>
                  <a:pt x="346575" y="352907"/>
                </a:lnTo>
                <a:lnTo>
                  <a:pt x="351650" y="327380"/>
                </a:lnTo>
                <a:lnTo>
                  <a:pt x="351650" y="66700"/>
                </a:lnTo>
                <a:lnTo>
                  <a:pt x="340447" y="29692"/>
                </a:lnTo>
                <a:lnTo>
                  <a:pt x="310476" y="5075"/>
                </a:lnTo>
                <a:lnTo>
                  <a:pt x="284949" y="0"/>
                </a:lnTo>
                <a:close/>
              </a:path>
            </a:pathLst>
          </a:custGeom>
          <a:solidFill>
            <a:srgbClr val="E964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1288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12203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12203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12203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0250" y="472233"/>
            <a:ext cx="1305420" cy="32339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46910" y="4357443"/>
            <a:ext cx="5327015" cy="399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95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8" y="5981192"/>
            <a:ext cx="5293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8945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95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106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95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6561"/>
            <a:ext cx="32898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8" y="2456561"/>
            <a:ext cx="32898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3174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95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858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0220" y="1216152"/>
            <a:ext cx="3634740" cy="421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12203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21299" y="10049384"/>
            <a:ext cx="485959" cy="19974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62211" y="831550"/>
            <a:ext cx="1838960" cy="40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3" y="2456561"/>
            <a:ext cx="680656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33052"/>
            <a:ext cx="24201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3" y="9933052"/>
            <a:ext cx="17394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3" y="9933052"/>
            <a:ext cx="17394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166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hyperlink" Target="mailto:-@naty.guimaraess" TargetMode="Externa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-@naty.guimaraes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-@naty.guimaraes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-@naty.guimaraess" TargetMode="External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-@naty.guimaraes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-@naty.guimaraes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-@naty.guimaraes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mailto:-@naty.guimaraes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-@naty.guimaraes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-@naty.guimaraes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-@naty.guimaraes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C512C8F9-39A5-60EB-A44C-761CCB158B7F}"/>
              </a:ext>
            </a:extLst>
          </p:cNvPr>
          <p:cNvSpPr/>
          <p:nvPr/>
        </p:nvSpPr>
        <p:spPr>
          <a:xfrm>
            <a:off x="4513143" y="4152392"/>
            <a:ext cx="2821336" cy="609600"/>
          </a:xfrm>
          <a:prstGeom prst="roundRect">
            <a:avLst/>
          </a:prstGeom>
          <a:solidFill>
            <a:srgbClr val="FE4E3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object 2"/>
          <p:cNvSpPr txBox="1"/>
          <p:nvPr/>
        </p:nvSpPr>
        <p:spPr>
          <a:xfrm>
            <a:off x="4716282" y="3217585"/>
            <a:ext cx="5236395" cy="1869614"/>
          </a:xfrm>
          <a:prstGeom prst="rect">
            <a:avLst/>
          </a:prstGeom>
        </p:spPr>
        <p:txBody>
          <a:bodyPr vert="horz" wrap="square" lIns="0" tIns="421523" rIns="0" bIns="0" rtlCol="0" anchor="ctr">
            <a:spAutoFit/>
          </a:bodyPr>
          <a:lstStyle/>
          <a:p>
            <a:pPr defTabSz="912754"/>
            <a:r>
              <a:rPr lang="pt-BR" sz="3594" b="1" spc="-10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Caderno do</a:t>
            </a:r>
          </a:p>
          <a:p>
            <a:pPr defTabSz="912754"/>
            <a:r>
              <a:rPr lang="pt-BR" sz="3594" b="1" spc="-10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3594" b="1" spc="-10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articipante</a:t>
            </a:r>
            <a:endParaRPr sz="359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441" defTabSz="912754">
              <a:spcBef>
                <a:spcPts val="1208"/>
              </a:spcBef>
            </a:pPr>
            <a:r>
              <a:rPr sz="1098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Trilha</a:t>
            </a:r>
            <a:r>
              <a:rPr sz="1098" b="1" spc="-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98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MSL</a:t>
            </a:r>
            <a:r>
              <a:rPr sz="1098" b="1" spc="-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98" b="1" spc="-1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sz="1098" b="1" spc="-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98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sz="1098" b="1" spc="-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98" b="1" spc="1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1098" b="1" spc="-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98" b="1" spc="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Influência</a:t>
            </a:r>
            <a:endParaRPr sz="10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584DEC1-E54F-EEB3-4941-9C79BC09E2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" y="5609348"/>
            <a:ext cx="7543046" cy="3331682"/>
          </a:xfrm>
          <a:prstGeom prst="rect">
            <a:avLst/>
          </a:prstGeom>
        </p:spPr>
      </p:pic>
      <p:pic>
        <p:nvPicPr>
          <p:cNvPr id="12" name="Gráfico 11" descr="SERVIER - BRAZIL">
            <a:extLst>
              <a:ext uri="{FF2B5EF4-FFF2-40B4-BE49-F238E27FC236}">
                <a16:creationId xmlns:a16="http://schemas.microsoft.com/office/drawing/2014/main" id="{0E7EBC02-C013-5EC2-5BB2-8B0D3CF72F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5059" r="114" b="43884"/>
          <a:stretch>
            <a:fillRect/>
          </a:stretch>
        </p:blipFill>
        <p:spPr>
          <a:xfrm>
            <a:off x="6726" y="3077367"/>
            <a:ext cx="1978638" cy="4559678"/>
          </a:xfrm>
          <a:prstGeom prst="rect">
            <a:avLst/>
          </a:prstGeom>
        </p:spPr>
      </p:pic>
      <p:pic>
        <p:nvPicPr>
          <p:cNvPr id="5" name="Imagem 4" descr="Comunicado aos distribuidores e serviços de saúde - SERVIER ...">
            <a:extLst>
              <a:ext uri="{FF2B5EF4-FFF2-40B4-BE49-F238E27FC236}">
                <a16:creationId xmlns:a16="http://schemas.microsoft.com/office/drawing/2014/main" id="{0185257A-DC47-E169-34AF-392845EB1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444" y="158750"/>
            <a:ext cx="1516418" cy="12192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BC7466CC-5268-342F-2019-A9D95B60D7D2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20C6DD26-3C95-7602-404D-40CC1712F08D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bg object 20">
            <a:extLst>
              <a:ext uri="{FF2B5EF4-FFF2-40B4-BE49-F238E27FC236}">
                <a16:creationId xmlns:a16="http://schemas.microsoft.com/office/drawing/2014/main" id="{891B3FF7-053F-EE24-2918-737D1803F5E8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14" name="bg object 18">
            <a:extLst>
              <a:ext uri="{FF2B5EF4-FFF2-40B4-BE49-F238E27FC236}">
                <a16:creationId xmlns:a16="http://schemas.microsoft.com/office/drawing/2014/main" id="{62E99093-E6A8-8368-FC46-F6F04879FDFD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90220" y="1216152"/>
            <a:ext cx="363474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Storyboard</a:t>
            </a:r>
            <a:r>
              <a:rPr sz="2400" b="1" spc="-229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29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MSL</a:t>
            </a:r>
            <a:endParaRPr sz="2400" b="1" dirty="0">
              <a:solidFill>
                <a:srgbClr val="2422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0220" y="1666747"/>
            <a:ext cx="48196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</a:t>
            </a:r>
            <a:r>
              <a:rPr sz="1050" spc="-55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75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Shana</a:t>
            </a:r>
            <a:r>
              <a:rPr sz="1050" spc="-5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4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Wajntraub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Atividade</a:t>
            </a:r>
            <a:r>
              <a:rPr sz="950" i="1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8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950" i="1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5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950" i="1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preparar</a:t>
            </a:r>
            <a:r>
              <a:rPr sz="950" i="1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próxima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interação.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02919" y="2331720"/>
            <a:ext cx="6556375" cy="988060"/>
          </a:xfrm>
          <a:custGeom>
            <a:avLst/>
            <a:gdLst/>
            <a:ahLst/>
            <a:cxnLst/>
            <a:rect l="l" t="t" r="r" b="b"/>
            <a:pathLst>
              <a:path w="6556375" h="988060">
                <a:moveTo>
                  <a:pt x="6510524" y="987551"/>
                </a:moveTo>
                <a:lnTo>
                  <a:pt x="45723" y="987551"/>
                </a:lnTo>
                <a:lnTo>
                  <a:pt x="27925" y="983958"/>
                </a:lnTo>
                <a:lnTo>
                  <a:pt x="13392" y="974159"/>
                </a:lnTo>
                <a:lnTo>
                  <a:pt x="3593" y="959626"/>
                </a:lnTo>
                <a:lnTo>
                  <a:pt x="0" y="941828"/>
                </a:lnTo>
                <a:lnTo>
                  <a:pt x="0" y="45723"/>
                </a:lnTo>
                <a:lnTo>
                  <a:pt x="3593" y="27926"/>
                </a:lnTo>
                <a:lnTo>
                  <a:pt x="13392" y="13392"/>
                </a:lnTo>
                <a:lnTo>
                  <a:pt x="27925" y="3593"/>
                </a:lnTo>
                <a:lnTo>
                  <a:pt x="45723" y="0"/>
                </a:lnTo>
                <a:lnTo>
                  <a:pt x="6510524" y="0"/>
                </a:lnTo>
                <a:lnTo>
                  <a:pt x="6548565" y="20356"/>
                </a:lnTo>
                <a:lnTo>
                  <a:pt x="6556247" y="45723"/>
                </a:lnTo>
                <a:lnTo>
                  <a:pt x="6556247" y="941828"/>
                </a:lnTo>
                <a:lnTo>
                  <a:pt x="6552654" y="959626"/>
                </a:lnTo>
                <a:lnTo>
                  <a:pt x="6542855" y="974159"/>
                </a:lnTo>
                <a:lnTo>
                  <a:pt x="6528322" y="983958"/>
                </a:lnTo>
                <a:lnTo>
                  <a:pt x="6510524" y="987551"/>
                </a:lnTo>
                <a:close/>
              </a:path>
            </a:pathLst>
          </a:custGeom>
          <a:solidFill>
            <a:srgbClr val="F4F4F7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3100" y="2458720"/>
            <a:ext cx="2969895" cy="471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7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quero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gerar</a:t>
            </a:r>
            <a:r>
              <a:rPr sz="1150" spc="-1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interação?</a:t>
            </a:r>
            <a:endParaRPr sz="1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</a:t>
            </a:r>
            <a:r>
              <a:rPr sz="90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quero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alcançar</a:t>
            </a:r>
            <a:r>
              <a:rPr sz="90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nesta</a:t>
            </a:r>
            <a:r>
              <a:rPr sz="90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conversa?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5800" y="3191255"/>
            <a:ext cx="6190615" cy="0"/>
          </a:xfrm>
          <a:custGeom>
            <a:avLst/>
            <a:gdLst/>
            <a:ahLst/>
            <a:cxnLst/>
            <a:rect l="l" t="t" r="r" b="b"/>
            <a:pathLst>
              <a:path w="6190615">
                <a:moveTo>
                  <a:pt x="0" y="0"/>
                </a:moveTo>
                <a:lnTo>
                  <a:pt x="6190488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2919" y="3410711"/>
            <a:ext cx="6556375" cy="988060"/>
          </a:xfrm>
          <a:custGeom>
            <a:avLst/>
            <a:gdLst/>
            <a:ahLst/>
            <a:cxnLst/>
            <a:rect l="l" t="t" r="r" b="b"/>
            <a:pathLst>
              <a:path w="6556375" h="988060">
                <a:moveTo>
                  <a:pt x="6510524" y="987551"/>
                </a:moveTo>
                <a:lnTo>
                  <a:pt x="45723" y="987551"/>
                </a:lnTo>
                <a:lnTo>
                  <a:pt x="27925" y="983958"/>
                </a:lnTo>
                <a:lnTo>
                  <a:pt x="13392" y="974159"/>
                </a:lnTo>
                <a:lnTo>
                  <a:pt x="3593" y="959626"/>
                </a:lnTo>
                <a:lnTo>
                  <a:pt x="0" y="941828"/>
                </a:lnTo>
                <a:lnTo>
                  <a:pt x="0" y="45723"/>
                </a:lnTo>
                <a:lnTo>
                  <a:pt x="3593" y="27925"/>
                </a:lnTo>
                <a:lnTo>
                  <a:pt x="13392" y="13392"/>
                </a:lnTo>
                <a:lnTo>
                  <a:pt x="27925" y="3593"/>
                </a:lnTo>
                <a:lnTo>
                  <a:pt x="45723" y="0"/>
                </a:lnTo>
                <a:lnTo>
                  <a:pt x="6510524" y="0"/>
                </a:lnTo>
                <a:lnTo>
                  <a:pt x="6548565" y="20356"/>
                </a:lnTo>
                <a:lnTo>
                  <a:pt x="6556247" y="45723"/>
                </a:lnTo>
                <a:lnTo>
                  <a:pt x="6556247" y="941828"/>
                </a:lnTo>
                <a:lnTo>
                  <a:pt x="6552654" y="959626"/>
                </a:lnTo>
                <a:lnTo>
                  <a:pt x="6542855" y="974159"/>
                </a:lnTo>
                <a:lnTo>
                  <a:pt x="6528322" y="983958"/>
                </a:lnTo>
                <a:lnTo>
                  <a:pt x="6510524" y="987551"/>
                </a:lnTo>
                <a:close/>
              </a:path>
            </a:pathLst>
          </a:custGeom>
          <a:solidFill>
            <a:srgbClr val="F4F4F7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3100" y="3537711"/>
            <a:ext cx="3698240" cy="471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quem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estou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falando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7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6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ele?</a:t>
            </a: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900" i="1" spc="-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Perfil,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interesses</a:t>
            </a:r>
            <a:r>
              <a:rPr sz="900" i="1" spc="-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i="1" spc="-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histórico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sz="900" i="1" spc="-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interações.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85800" y="4270247"/>
            <a:ext cx="6190615" cy="0"/>
          </a:xfrm>
          <a:custGeom>
            <a:avLst/>
            <a:gdLst/>
            <a:ahLst/>
            <a:cxnLst/>
            <a:rect l="l" t="t" r="r" b="b"/>
            <a:pathLst>
              <a:path w="6190615">
                <a:moveTo>
                  <a:pt x="0" y="0"/>
                </a:moveTo>
                <a:lnTo>
                  <a:pt x="6190488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2919" y="4489703"/>
            <a:ext cx="6556375" cy="988060"/>
          </a:xfrm>
          <a:custGeom>
            <a:avLst/>
            <a:gdLst/>
            <a:ahLst/>
            <a:cxnLst/>
            <a:rect l="l" t="t" r="r" b="b"/>
            <a:pathLst>
              <a:path w="6556375" h="988060">
                <a:moveTo>
                  <a:pt x="6510524" y="987551"/>
                </a:moveTo>
                <a:lnTo>
                  <a:pt x="45723" y="987551"/>
                </a:lnTo>
                <a:lnTo>
                  <a:pt x="27925" y="983958"/>
                </a:lnTo>
                <a:lnTo>
                  <a:pt x="13392" y="974159"/>
                </a:lnTo>
                <a:lnTo>
                  <a:pt x="3593" y="959626"/>
                </a:lnTo>
                <a:lnTo>
                  <a:pt x="0" y="941828"/>
                </a:lnTo>
                <a:lnTo>
                  <a:pt x="0" y="45723"/>
                </a:lnTo>
                <a:lnTo>
                  <a:pt x="3593" y="27925"/>
                </a:lnTo>
                <a:lnTo>
                  <a:pt x="13392" y="13392"/>
                </a:lnTo>
                <a:lnTo>
                  <a:pt x="27925" y="3593"/>
                </a:lnTo>
                <a:lnTo>
                  <a:pt x="45723" y="0"/>
                </a:lnTo>
                <a:lnTo>
                  <a:pt x="6510524" y="0"/>
                </a:lnTo>
                <a:lnTo>
                  <a:pt x="6548565" y="20356"/>
                </a:lnTo>
                <a:lnTo>
                  <a:pt x="6556247" y="45723"/>
                </a:lnTo>
                <a:lnTo>
                  <a:pt x="6556247" y="941828"/>
                </a:lnTo>
                <a:lnTo>
                  <a:pt x="6552654" y="959626"/>
                </a:lnTo>
                <a:lnTo>
                  <a:pt x="6542855" y="974159"/>
                </a:lnTo>
                <a:lnTo>
                  <a:pt x="6528322" y="983958"/>
                </a:lnTo>
                <a:lnTo>
                  <a:pt x="6510524" y="987551"/>
                </a:lnTo>
                <a:close/>
              </a:path>
            </a:pathLst>
          </a:custGeom>
          <a:solidFill>
            <a:srgbClr val="F4F4F7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3100" y="4616704"/>
            <a:ext cx="3923029" cy="471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6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sz="1150" spc="-10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150" spc="-10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</a:t>
            </a:r>
            <a:r>
              <a:rPr sz="1150" spc="-10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informação</a:t>
            </a:r>
            <a:r>
              <a:rPr sz="1150" spc="-10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deveria</a:t>
            </a:r>
            <a:r>
              <a:rPr sz="1150" spc="-10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importar</a:t>
            </a:r>
            <a:r>
              <a:rPr sz="1150" spc="-10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150" spc="-10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ele?</a:t>
            </a: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sz="90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conexão</a:t>
            </a:r>
            <a:r>
              <a:rPr sz="90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torna</a:t>
            </a:r>
            <a:r>
              <a:rPr sz="90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sz="90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conteúdo</a:t>
            </a:r>
            <a:r>
              <a:rPr sz="900" i="1" spc="4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relevante?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85800" y="5349240"/>
            <a:ext cx="6190615" cy="0"/>
          </a:xfrm>
          <a:custGeom>
            <a:avLst/>
            <a:gdLst/>
            <a:ahLst/>
            <a:cxnLst/>
            <a:rect l="l" t="t" r="r" b="b"/>
            <a:pathLst>
              <a:path w="6190615">
                <a:moveTo>
                  <a:pt x="0" y="0"/>
                </a:moveTo>
                <a:lnTo>
                  <a:pt x="6190488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02919" y="5568696"/>
            <a:ext cx="6556375" cy="988060"/>
          </a:xfrm>
          <a:custGeom>
            <a:avLst/>
            <a:gdLst/>
            <a:ahLst/>
            <a:cxnLst/>
            <a:rect l="l" t="t" r="r" b="b"/>
            <a:pathLst>
              <a:path w="6556375" h="988059">
                <a:moveTo>
                  <a:pt x="6510524" y="987551"/>
                </a:moveTo>
                <a:lnTo>
                  <a:pt x="45723" y="987551"/>
                </a:lnTo>
                <a:lnTo>
                  <a:pt x="27925" y="983958"/>
                </a:lnTo>
                <a:lnTo>
                  <a:pt x="13392" y="974159"/>
                </a:lnTo>
                <a:lnTo>
                  <a:pt x="3593" y="959626"/>
                </a:lnTo>
                <a:lnTo>
                  <a:pt x="0" y="941828"/>
                </a:lnTo>
                <a:lnTo>
                  <a:pt x="0" y="45723"/>
                </a:lnTo>
                <a:lnTo>
                  <a:pt x="3593" y="27925"/>
                </a:lnTo>
                <a:lnTo>
                  <a:pt x="13392" y="13392"/>
                </a:lnTo>
                <a:lnTo>
                  <a:pt x="27925" y="3593"/>
                </a:lnTo>
                <a:lnTo>
                  <a:pt x="45723" y="0"/>
                </a:lnTo>
                <a:lnTo>
                  <a:pt x="6510524" y="0"/>
                </a:lnTo>
                <a:lnTo>
                  <a:pt x="6548565" y="20356"/>
                </a:lnTo>
                <a:lnTo>
                  <a:pt x="6556247" y="45723"/>
                </a:lnTo>
                <a:lnTo>
                  <a:pt x="6556247" y="941828"/>
                </a:lnTo>
                <a:lnTo>
                  <a:pt x="6552654" y="959626"/>
                </a:lnTo>
                <a:lnTo>
                  <a:pt x="6542855" y="974159"/>
                </a:lnTo>
                <a:lnTo>
                  <a:pt x="6528322" y="983958"/>
                </a:lnTo>
                <a:lnTo>
                  <a:pt x="6510524" y="987551"/>
                </a:lnTo>
                <a:close/>
              </a:path>
            </a:pathLst>
          </a:custGeom>
          <a:solidFill>
            <a:srgbClr val="F4F4F7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73100" y="5695696"/>
            <a:ext cx="3528695" cy="471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dúvidas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objeções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podem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surgir?</a:t>
            </a: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gerar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resistência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preciso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compreender?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85800" y="6428232"/>
            <a:ext cx="6190615" cy="0"/>
          </a:xfrm>
          <a:custGeom>
            <a:avLst/>
            <a:gdLst/>
            <a:ahLst/>
            <a:cxnLst/>
            <a:rect l="l" t="t" r="r" b="b"/>
            <a:pathLst>
              <a:path w="6190615">
                <a:moveTo>
                  <a:pt x="0" y="0"/>
                </a:moveTo>
                <a:lnTo>
                  <a:pt x="6190488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02919" y="6647688"/>
            <a:ext cx="6556375" cy="988060"/>
          </a:xfrm>
          <a:custGeom>
            <a:avLst/>
            <a:gdLst/>
            <a:ahLst/>
            <a:cxnLst/>
            <a:rect l="l" t="t" r="r" b="b"/>
            <a:pathLst>
              <a:path w="6556375" h="988059">
                <a:moveTo>
                  <a:pt x="6510524" y="987551"/>
                </a:moveTo>
                <a:lnTo>
                  <a:pt x="45723" y="987551"/>
                </a:lnTo>
                <a:lnTo>
                  <a:pt x="27925" y="983958"/>
                </a:lnTo>
                <a:lnTo>
                  <a:pt x="13392" y="974159"/>
                </a:lnTo>
                <a:lnTo>
                  <a:pt x="3593" y="959625"/>
                </a:lnTo>
                <a:lnTo>
                  <a:pt x="0" y="941828"/>
                </a:lnTo>
                <a:lnTo>
                  <a:pt x="0" y="45723"/>
                </a:lnTo>
                <a:lnTo>
                  <a:pt x="3593" y="27925"/>
                </a:lnTo>
                <a:lnTo>
                  <a:pt x="13392" y="13392"/>
                </a:lnTo>
                <a:lnTo>
                  <a:pt x="27925" y="3593"/>
                </a:lnTo>
                <a:lnTo>
                  <a:pt x="45723" y="0"/>
                </a:lnTo>
                <a:lnTo>
                  <a:pt x="6510524" y="0"/>
                </a:lnTo>
                <a:lnTo>
                  <a:pt x="6548565" y="20356"/>
                </a:lnTo>
                <a:lnTo>
                  <a:pt x="6556247" y="45723"/>
                </a:lnTo>
                <a:lnTo>
                  <a:pt x="6556247" y="941828"/>
                </a:lnTo>
                <a:lnTo>
                  <a:pt x="6552654" y="959625"/>
                </a:lnTo>
                <a:lnTo>
                  <a:pt x="6542855" y="974159"/>
                </a:lnTo>
                <a:lnTo>
                  <a:pt x="6528322" y="983958"/>
                </a:lnTo>
                <a:lnTo>
                  <a:pt x="6510524" y="987551"/>
                </a:lnTo>
                <a:close/>
              </a:path>
            </a:pathLst>
          </a:custGeom>
          <a:solidFill>
            <a:srgbClr val="F4F4F7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73100" y="6774688"/>
            <a:ext cx="3700779" cy="471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7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mensagem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6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</a:t>
            </a:r>
            <a:r>
              <a:rPr sz="11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precisa</a:t>
            </a:r>
            <a:r>
              <a:rPr sz="1150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levar?</a:t>
            </a: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é o</a:t>
            </a:r>
            <a:r>
              <a:rPr sz="90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 ou</a:t>
            </a:r>
            <a:r>
              <a:rPr sz="90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insight indispensável?</a:t>
            </a:r>
            <a:r>
              <a:rPr sz="90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sz="90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melhor 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storytelling.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85800" y="7507223"/>
            <a:ext cx="6190615" cy="0"/>
          </a:xfrm>
          <a:custGeom>
            <a:avLst/>
            <a:gdLst/>
            <a:ahLst/>
            <a:cxnLst/>
            <a:rect l="l" t="t" r="r" b="b"/>
            <a:pathLst>
              <a:path w="6190615">
                <a:moveTo>
                  <a:pt x="0" y="0"/>
                </a:moveTo>
                <a:lnTo>
                  <a:pt x="6190488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02919" y="7726680"/>
            <a:ext cx="6556375" cy="988060"/>
          </a:xfrm>
          <a:custGeom>
            <a:avLst/>
            <a:gdLst/>
            <a:ahLst/>
            <a:cxnLst/>
            <a:rect l="l" t="t" r="r" b="b"/>
            <a:pathLst>
              <a:path w="6556375" h="988059">
                <a:moveTo>
                  <a:pt x="6510524" y="987551"/>
                </a:moveTo>
                <a:lnTo>
                  <a:pt x="45723" y="987551"/>
                </a:lnTo>
                <a:lnTo>
                  <a:pt x="27925" y="983958"/>
                </a:lnTo>
                <a:lnTo>
                  <a:pt x="13392" y="974159"/>
                </a:lnTo>
                <a:lnTo>
                  <a:pt x="3593" y="959626"/>
                </a:lnTo>
                <a:lnTo>
                  <a:pt x="0" y="941828"/>
                </a:lnTo>
                <a:lnTo>
                  <a:pt x="0" y="45723"/>
                </a:lnTo>
                <a:lnTo>
                  <a:pt x="3593" y="27926"/>
                </a:lnTo>
                <a:lnTo>
                  <a:pt x="13392" y="13392"/>
                </a:lnTo>
                <a:lnTo>
                  <a:pt x="27925" y="3593"/>
                </a:lnTo>
                <a:lnTo>
                  <a:pt x="45723" y="0"/>
                </a:lnTo>
                <a:lnTo>
                  <a:pt x="6510524" y="0"/>
                </a:lnTo>
                <a:lnTo>
                  <a:pt x="6548565" y="20356"/>
                </a:lnTo>
                <a:lnTo>
                  <a:pt x="6556247" y="45723"/>
                </a:lnTo>
                <a:lnTo>
                  <a:pt x="6556247" y="941828"/>
                </a:lnTo>
                <a:lnTo>
                  <a:pt x="6552654" y="959626"/>
                </a:lnTo>
                <a:lnTo>
                  <a:pt x="6542855" y="974159"/>
                </a:lnTo>
                <a:lnTo>
                  <a:pt x="6528322" y="983958"/>
                </a:lnTo>
                <a:lnTo>
                  <a:pt x="6510524" y="987551"/>
                </a:lnTo>
                <a:close/>
              </a:path>
            </a:pathLst>
          </a:custGeom>
          <a:solidFill>
            <a:srgbClr val="F4F4F7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73100" y="7853680"/>
            <a:ext cx="3701415" cy="471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sz="1150" spc="-1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</a:t>
            </a:r>
            <a:r>
              <a:rPr sz="1150" spc="-1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escutar</a:t>
            </a:r>
            <a:r>
              <a:rPr sz="1150" spc="-1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7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150" spc="-1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adaptar</a:t>
            </a:r>
            <a:r>
              <a:rPr sz="1150" spc="-1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minha</a:t>
            </a:r>
            <a:r>
              <a:rPr sz="1150" spc="-1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abordagem?</a:t>
            </a: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i="1" spc="-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sinais</a:t>
            </a:r>
            <a:r>
              <a:rPr sz="900" i="1" spc="-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observar e</a:t>
            </a:r>
            <a:r>
              <a:rPr sz="900" i="1" spc="-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ajustar</a:t>
            </a:r>
            <a:r>
              <a:rPr sz="900" i="1" spc="-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6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comunicação?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85800" y="8586215"/>
            <a:ext cx="6190615" cy="0"/>
          </a:xfrm>
          <a:custGeom>
            <a:avLst/>
            <a:gdLst/>
            <a:ahLst/>
            <a:cxnLst/>
            <a:rect l="l" t="t" r="r" b="b"/>
            <a:pathLst>
              <a:path w="6190615">
                <a:moveTo>
                  <a:pt x="0" y="0"/>
                </a:moveTo>
                <a:lnTo>
                  <a:pt x="6190488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02919" y="8805671"/>
            <a:ext cx="6556375" cy="988060"/>
          </a:xfrm>
          <a:custGeom>
            <a:avLst/>
            <a:gdLst/>
            <a:ahLst/>
            <a:cxnLst/>
            <a:rect l="l" t="t" r="r" b="b"/>
            <a:pathLst>
              <a:path w="6556375" h="988059">
                <a:moveTo>
                  <a:pt x="6510524" y="987552"/>
                </a:moveTo>
                <a:lnTo>
                  <a:pt x="45723" y="987552"/>
                </a:lnTo>
                <a:lnTo>
                  <a:pt x="27925" y="983959"/>
                </a:lnTo>
                <a:lnTo>
                  <a:pt x="13392" y="974159"/>
                </a:lnTo>
                <a:lnTo>
                  <a:pt x="3593" y="959626"/>
                </a:lnTo>
                <a:lnTo>
                  <a:pt x="0" y="941827"/>
                </a:lnTo>
                <a:lnTo>
                  <a:pt x="0" y="45722"/>
                </a:lnTo>
                <a:lnTo>
                  <a:pt x="3593" y="27925"/>
                </a:lnTo>
                <a:lnTo>
                  <a:pt x="13392" y="13391"/>
                </a:lnTo>
                <a:lnTo>
                  <a:pt x="27925" y="3593"/>
                </a:lnTo>
                <a:lnTo>
                  <a:pt x="45723" y="0"/>
                </a:lnTo>
                <a:lnTo>
                  <a:pt x="6510524" y="0"/>
                </a:lnTo>
                <a:lnTo>
                  <a:pt x="6548565" y="20356"/>
                </a:lnTo>
                <a:lnTo>
                  <a:pt x="6556247" y="45722"/>
                </a:lnTo>
                <a:lnTo>
                  <a:pt x="6556247" y="941827"/>
                </a:lnTo>
                <a:lnTo>
                  <a:pt x="6552654" y="959626"/>
                </a:lnTo>
                <a:lnTo>
                  <a:pt x="6542855" y="974159"/>
                </a:lnTo>
                <a:lnTo>
                  <a:pt x="6528322" y="983959"/>
                </a:lnTo>
                <a:lnTo>
                  <a:pt x="6510524" y="987552"/>
                </a:lnTo>
                <a:close/>
              </a:path>
            </a:pathLst>
          </a:custGeom>
          <a:solidFill>
            <a:srgbClr val="F4F4F7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73100" y="8932672"/>
            <a:ext cx="2693035" cy="471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sz="1150" spc="-8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continuidade</a:t>
            </a:r>
            <a:r>
              <a:rPr sz="1150" spc="-7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quero</a:t>
            </a:r>
            <a:r>
              <a:rPr sz="1150" spc="-7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construir?</a:t>
            </a: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próximo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quero</a:t>
            </a:r>
            <a:r>
              <a:rPr sz="900" i="1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facilitar?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85800" y="9665207"/>
            <a:ext cx="6190615" cy="0"/>
          </a:xfrm>
          <a:custGeom>
            <a:avLst/>
            <a:gdLst/>
            <a:ahLst/>
            <a:cxnLst/>
            <a:rect l="l" t="t" r="r" b="b"/>
            <a:pathLst>
              <a:path w="6190615">
                <a:moveTo>
                  <a:pt x="0" y="0"/>
                </a:moveTo>
                <a:lnTo>
                  <a:pt x="6190488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3">
            <a:extLst>
              <a:ext uri="{FF2B5EF4-FFF2-40B4-BE49-F238E27FC236}">
                <a16:creationId xmlns:a16="http://schemas.microsoft.com/office/drawing/2014/main" id="{46022C03-E198-1D23-8F98-BDE49906CD55}"/>
              </a:ext>
            </a:extLst>
          </p:cNvPr>
          <p:cNvSpPr txBox="1"/>
          <p:nvPr/>
        </p:nvSpPr>
        <p:spPr>
          <a:xfrm>
            <a:off x="490220" y="400811"/>
            <a:ext cx="28117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SERVIER</a:t>
            </a:r>
            <a:r>
              <a:rPr sz="1100" b="1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4722B"/>
                </a:solidFill>
                <a:latin typeface="Arial MT"/>
                <a:cs typeface="Arial MT"/>
              </a:rPr>
              <a:t>*</a:t>
            </a:r>
            <a:r>
              <a:rPr sz="1000" spc="240" dirty="0">
                <a:solidFill>
                  <a:srgbClr val="F4722B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Trilha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MSL</a:t>
            </a:r>
            <a:r>
              <a:rPr sz="950" spc="19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*</a:t>
            </a:r>
            <a:r>
              <a:rPr sz="950" spc="22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Storytelling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&amp;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C7D0E0"/>
                </a:solidFill>
                <a:latin typeface="Arial MT"/>
                <a:cs typeface="Arial MT"/>
              </a:rPr>
              <a:t>Influência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286CD8D8-8B8D-58C8-4BA9-8830D804777E}"/>
              </a:ext>
            </a:extLst>
          </p:cNvPr>
          <p:cNvSpPr/>
          <p:nvPr/>
        </p:nvSpPr>
        <p:spPr>
          <a:xfrm>
            <a:off x="0" y="345775"/>
            <a:ext cx="7556501" cy="335280"/>
          </a:xfrm>
          <a:prstGeom prst="rect">
            <a:avLst/>
          </a:prstGeom>
          <a:solidFill>
            <a:srgbClr val="23226A"/>
          </a:solidFill>
          <a:ln w="12700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object 2">
            <a:extLst>
              <a:ext uri="{FF2B5EF4-FFF2-40B4-BE49-F238E27FC236}">
                <a16:creationId xmlns:a16="http://schemas.microsoft.com/office/drawing/2014/main" id="{8B154C94-3EB7-A3E6-A47C-D24EA0516596}"/>
              </a:ext>
            </a:extLst>
          </p:cNvPr>
          <p:cNvSpPr txBox="1"/>
          <p:nvPr/>
        </p:nvSpPr>
        <p:spPr>
          <a:xfrm>
            <a:off x="569300" y="391669"/>
            <a:ext cx="3267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10" dirty="0">
                <a:solidFill>
                  <a:srgbClr val="12203C"/>
                </a:solidFill>
                <a:latin typeface="Verdana"/>
                <a:cs typeface="Verdana"/>
              </a:rPr>
              <a:t>SERVIER</a:t>
            </a:r>
            <a:r>
              <a:rPr sz="1200" i="1" spc="-35" dirty="0">
                <a:solidFill>
                  <a:srgbClr val="12203C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4722B"/>
                </a:solidFill>
                <a:latin typeface="Lucida Sans Unicode"/>
                <a:cs typeface="Lucida Sans Unicode"/>
              </a:rPr>
              <a:t>*</a:t>
            </a:r>
            <a:r>
              <a:rPr sz="1100" spc="285" dirty="0">
                <a:solidFill>
                  <a:srgbClr val="F4722B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Trilha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MSL</a:t>
            </a:r>
            <a:r>
              <a:rPr sz="700" spc="27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*</a:t>
            </a:r>
            <a:r>
              <a:rPr sz="700" spc="26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Storytelling</a:t>
            </a:r>
            <a:r>
              <a:rPr sz="7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55" dirty="0">
                <a:solidFill>
                  <a:schemeClr val="bg1"/>
                </a:solidFill>
                <a:latin typeface="Lucida Sans Unicode"/>
                <a:cs typeface="Lucida Sans Unicode"/>
              </a:rPr>
              <a:t>&amp;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-10" dirty="0">
                <a:solidFill>
                  <a:schemeClr val="bg1"/>
                </a:solidFill>
                <a:latin typeface="Lucida Sans Unicode"/>
                <a:cs typeface="Lucida Sans Unicode"/>
              </a:rPr>
              <a:t>Influência</a:t>
            </a:r>
            <a:endParaRPr sz="105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  <p:pic>
        <p:nvPicPr>
          <p:cNvPr id="51" name="Imagem 50" descr="Comunicado aos distribuidores e serviços de saúde - SERVIER ...">
            <a:extLst>
              <a:ext uri="{FF2B5EF4-FFF2-40B4-BE49-F238E27FC236}">
                <a16:creationId xmlns:a16="http://schemas.microsoft.com/office/drawing/2014/main" id="{42173A03-2BFE-55EE-C4AC-340C7F8C91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389" b="30512"/>
          <a:stretch>
            <a:fillRect/>
          </a:stretch>
        </p:blipFill>
        <p:spPr>
          <a:xfrm>
            <a:off x="478511" y="384285"/>
            <a:ext cx="791524" cy="255187"/>
          </a:xfrm>
          <a:prstGeom prst="rect">
            <a:avLst/>
          </a:prstGeom>
        </p:spPr>
      </p:pic>
      <p:sp>
        <p:nvSpPr>
          <p:cNvPr id="52" name="Retângulo 51">
            <a:extLst>
              <a:ext uri="{FF2B5EF4-FFF2-40B4-BE49-F238E27FC236}">
                <a16:creationId xmlns:a16="http://schemas.microsoft.com/office/drawing/2014/main" id="{7C10E290-54C8-01F6-F165-2E0770630E4D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4">
            <a:extLst>
              <a:ext uri="{FF2B5EF4-FFF2-40B4-BE49-F238E27FC236}">
                <a16:creationId xmlns:a16="http://schemas.microsoft.com/office/drawing/2014/main" id="{3348400A-2812-7D17-2368-0274CE56BE5E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bg object 20">
            <a:extLst>
              <a:ext uri="{FF2B5EF4-FFF2-40B4-BE49-F238E27FC236}">
                <a16:creationId xmlns:a16="http://schemas.microsoft.com/office/drawing/2014/main" id="{ED58661D-9893-AABF-C714-68B782BA673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55" name="bg object 18">
            <a:extLst>
              <a:ext uri="{FF2B5EF4-FFF2-40B4-BE49-F238E27FC236}">
                <a16:creationId xmlns:a16="http://schemas.microsoft.com/office/drawing/2014/main" id="{A0451B4D-DDDA-EC4F-0312-CE66DE34D81E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  <p:pic>
        <p:nvPicPr>
          <p:cNvPr id="56" name="Gráfico 55" descr="SERVIER - BRAZIL">
            <a:extLst>
              <a:ext uri="{FF2B5EF4-FFF2-40B4-BE49-F238E27FC236}">
                <a16:creationId xmlns:a16="http://schemas.microsoft.com/office/drawing/2014/main" id="{836D8EB2-9BF3-5178-BFAC-EB1123E040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>
            <a:off x="6719354" y="2504346"/>
            <a:ext cx="243470" cy="561065"/>
          </a:xfrm>
          <a:prstGeom prst="rect">
            <a:avLst/>
          </a:prstGeom>
        </p:spPr>
      </p:pic>
      <p:pic>
        <p:nvPicPr>
          <p:cNvPr id="57" name="Gráfico 56" descr="SERVIER - BRAZIL">
            <a:extLst>
              <a:ext uri="{FF2B5EF4-FFF2-40B4-BE49-F238E27FC236}">
                <a16:creationId xmlns:a16="http://schemas.microsoft.com/office/drawing/2014/main" id="{CD5227D1-20EF-C4A7-76AC-D0D6702410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6475884" y="2504346"/>
            <a:ext cx="243470" cy="561065"/>
          </a:xfrm>
          <a:prstGeom prst="rect">
            <a:avLst/>
          </a:prstGeom>
        </p:spPr>
      </p:pic>
      <p:sp>
        <p:nvSpPr>
          <p:cNvPr id="58" name="object 6">
            <a:extLst>
              <a:ext uri="{FF2B5EF4-FFF2-40B4-BE49-F238E27FC236}">
                <a16:creationId xmlns:a16="http://schemas.microsoft.com/office/drawing/2014/main" id="{439C7EF9-6C30-17B2-38DC-0348C4876FFC}"/>
              </a:ext>
            </a:extLst>
          </p:cNvPr>
          <p:cNvSpPr txBox="1"/>
          <p:nvPr/>
        </p:nvSpPr>
        <p:spPr>
          <a:xfrm>
            <a:off x="6663679" y="2649295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Gráfico 58" descr="SERVIER - BRAZIL">
            <a:extLst>
              <a:ext uri="{FF2B5EF4-FFF2-40B4-BE49-F238E27FC236}">
                <a16:creationId xmlns:a16="http://schemas.microsoft.com/office/drawing/2014/main" id="{1301259B-7176-E92F-1690-3DA3D6CD8A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>
            <a:off x="6709292" y="3613218"/>
            <a:ext cx="243470" cy="561065"/>
          </a:xfrm>
          <a:prstGeom prst="rect">
            <a:avLst/>
          </a:prstGeom>
        </p:spPr>
      </p:pic>
      <p:pic>
        <p:nvPicPr>
          <p:cNvPr id="60" name="Gráfico 59" descr="SERVIER - BRAZIL">
            <a:extLst>
              <a:ext uri="{FF2B5EF4-FFF2-40B4-BE49-F238E27FC236}">
                <a16:creationId xmlns:a16="http://schemas.microsoft.com/office/drawing/2014/main" id="{F74B0AED-FF4E-DAA2-2C34-A49C362450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6465822" y="3613218"/>
            <a:ext cx="243470" cy="561065"/>
          </a:xfrm>
          <a:prstGeom prst="rect">
            <a:avLst/>
          </a:prstGeom>
        </p:spPr>
      </p:pic>
      <p:sp>
        <p:nvSpPr>
          <p:cNvPr id="61" name="object 6">
            <a:extLst>
              <a:ext uri="{FF2B5EF4-FFF2-40B4-BE49-F238E27FC236}">
                <a16:creationId xmlns:a16="http://schemas.microsoft.com/office/drawing/2014/main" id="{380F75E7-D56D-7681-6AF3-4B476274E8B1}"/>
              </a:ext>
            </a:extLst>
          </p:cNvPr>
          <p:cNvSpPr txBox="1"/>
          <p:nvPr/>
        </p:nvSpPr>
        <p:spPr>
          <a:xfrm>
            <a:off x="6658648" y="3757732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Gráfico 61" descr="SERVIER - BRAZIL">
            <a:extLst>
              <a:ext uri="{FF2B5EF4-FFF2-40B4-BE49-F238E27FC236}">
                <a16:creationId xmlns:a16="http://schemas.microsoft.com/office/drawing/2014/main" id="{1373DB8D-D65A-A1C8-79E6-09C285E220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>
            <a:off x="6709292" y="4660136"/>
            <a:ext cx="243470" cy="561065"/>
          </a:xfrm>
          <a:prstGeom prst="rect">
            <a:avLst/>
          </a:prstGeom>
        </p:spPr>
      </p:pic>
      <p:pic>
        <p:nvPicPr>
          <p:cNvPr id="63" name="Gráfico 62" descr="SERVIER - BRAZIL">
            <a:extLst>
              <a:ext uri="{FF2B5EF4-FFF2-40B4-BE49-F238E27FC236}">
                <a16:creationId xmlns:a16="http://schemas.microsoft.com/office/drawing/2014/main" id="{508BD740-884F-ECED-1AF7-C72C039D57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6465822" y="4660136"/>
            <a:ext cx="243470" cy="561065"/>
          </a:xfrm>
          <a:prstGeom prst="rect">
            <a:avLst/>
          </a:prstGeom>
        </p:spPr>
      </p:pic>
      <p:sp>
        <p:nvSpPr>
          <p:cNvPr id="64" name="object 6">
            <a:extLst>
              <a:ext uri="{FF2B5EF4-FFF2-40B4-BE49-F238E27FC236}">
                <a16:creationId xmlns:a16="http://schemas.microsoft.com/office/drawing/2014/main" id="{4203C16B-743C-B9DA-D6FD-BB20D9C88526}"/>
              </a:ext>
            </a:extLst>
          </p:cNvPr>
          <p:cNvSpPr txBox="1"/>
          <p:nvPr/>
        </p:nvSpPr>
        <p:spPr>
          <a:xfrm>
            <a:off x="6653617" y="4805085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Gráfico 64" descr="SERVIER - BRAZIL">
            <a:extLst>
              <a:ext uri="{FF2B5EF4-FFF2-40B4-BE49-F238E27FC236}">
                <a16:creationId xmlns:a16="http://schemas.microsoft.com/office/drawing/2014/main" id="{258B96F3-CFF1-F349-9031-F07E4220FE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>
            <a:off x="6709292" y="5777939"/>
            <a:ext cx="243470" cy="561065"/>
          </a:xfrm>
          <a:prstGeom prst="rect">
            <a:avLst/>
          </a:prstGeom>
        </p:spPr>
      </p:pic>
      <p:pic>
        <p:nvPicPr>
          <p:cNvPr id="66" name="Gráfico 65" descr="SERVIER - BRAZIL">
            <a:extLst>
              <a:ext uri="{FF2B5EF4-FFF2-40B4-BE49-F238E27FC236}">
                <a16:creationId xmlns:a16="http://schemas.microsoft.com/office/drawing/2014/main" id="{F0659608-53B8-DDF8-C33B-D5F88293ED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6465822" y="5777939"/>
            <a:ext cx="243470" cy="561065"/>
          </a:xfrm>
          <a:prstGeom prst="rect">
            <a:avLst/>
          </a:prstGeom>
        </p:spPr>
      </p:pic>
      <p:sp>
        <p:nvSpPr>
          <p:cNvPr id="67" name="object 6">
            <a:extLst>
              <a:ext uri="{FF2B5EF4-FFF2-40B4-BE49-F238E27FC236}">
                <a16:creationId xmlns:a16="http://schemas.microsoft.com/office/drawing/2014/main" id="{534264C5-9999-C1AC-4DEB-2639438C2DA5}"/>
              </a:ext>
            </a:extLst>
          </p:cNvPr>
          <p:cNvSpPr txBox="1"/>
          <p:nvPr/>
        </p:nvSpPr>
        <p:spPr>
          <a:xfrm>
            <a:off x="6658648" y="5922453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Gráfico 67" descr="SERVIER - BRAZIL">
            <a:extLst>
              <a:ext uri="{FF2B5EF4-FFF2-40B4-BE49-F238E27FC236}">
                <a16:creationId xmlns:a16="http://schemas.microsoft.com/office/drawing/2014/main" id="{A85F6A2A-0599-2AD6-6BBC-0CD6E24B61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>
            <a:off x="6709292" y="6864677"/>
            <a:ext cx="243470" cy="561065"/>
          </a:xfrm>
          <a:prstGeom prst="rect">
            <a:avLst/>
          </a:prstGeom>
        </p:spPr>
      </p:pic>
      <p:pic>
        <p:nvPicPr>
          <p:cNvPr id="69" name="Gráfico 68" descr="SERVIER - BRAZIL">
            <a:extLst>
              <a:ext uri="{FF2B5EF4-FFF2-40B4-BE49-F238E27FC236}">
                <a16:creationId xmlns:a16="http://schemas.microsoft.com/office/drawing/2014/main" id="{CDC10F46-75BD-1EA7-95CC-A9B5958061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6465822" y="6864677"/>
            <a:ext cx="243470" cy="561065"/>
          </a:xfrm>
          <a:prstGeom prst="rect">
            <a:avLst/>
          </a:prstGeom>
        </p:spPr>
      </p:pic>
      <p:sp>
        <p:nvSpPr>
          <p:cNvPr id="70" name="object 6">
            <a:extLst>
              <a:ext uri="{FF2B5EF4-FFF2-40B4-BE49-F238E27FC236}">
                <a16:creationId xmlns:a16="http://schemas.microsoft.com/office/drawing/2014/main" id="{A4A9A7F4-272A-F465-F255-CE0DCC8EAF70}"/>
              </a:ext>
            </a:extLst>
          </p:cNvPr>
          <p:cNvSpPr txBox="1"/>
          <p:nvPr/>
        </p:nvSpPr>
        <p:spPr>
          <a:xfrm>
            <a:off x="6653617" y="7009626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Gráfico 70" descr="SERVIER - BRAZIL">
            <a:extLst>
              <a:ext uri="{FF2B5EF4-FFF2-40B4-BE49-F238E27FC236}">
                <a16:creationId xmlns:a16="http://schemas.microsoft.com/office/drawing/2014/main" id="{E11F7E7D-BD95-B9DA-58E7-53B2F7BE17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>
            <a:off x="6709292" y="7935924"/>
            <a:ext cx="243470" cy="561065"/>
          </a:xfrm>
          <a:prstGeom prst="rect">
            <a:avLst/>
          </a:prstGeom>
        </p:spPr>
      </p:pic>
      <p:pic>
        <p:nvPicPr>
          <p:cNvPr id="72" name="Gráfico 71" descr="SERVIER - BRAZIL">
            <a:extLst>
              <a:ext uri="{FF2B5EF4-FFF2-40B4-BE49-F238E27FC236}">
                <a16:creationId xmlns:a16="http://schemas.microsoft.com/office/drawing/2014/main" id="{1D7A0EC0-0FF7-5A7B-AD26-D8113740B0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6465822" y="7935924"/>
            <a:ext cx="243470" cy="561065"/>
          </a:xfrm>
          <a:prstGeom prst="rect">
            <a:avLst/>
          </a:prstGeom>
        </p:spPr>
      </p:pic>
      <p:sp>
        <p:nvSpPr>
          <p:cNvPr id="73" name="object 6">
            <a:extLst>
              <a:ext uri="{FF2B5EF4-FFF2-40B4-BE49-F238E27FC236}">
                <a16:creationId xmlns:a16="http://schemas.microsoft.com/office/drawing/2014/main" id="{F602A50F-AA47-88C4-1437-4BD63FA318BF}"/>
              </a:ext>
            </a:extLst>
          </p:cNvPr>
          <p:cNvSpPr txBox="1"/>
          <p:nvPr/>
        </p:nvSpPr>
        <p:spPr>
          <a:xfrm>
            <a:off x="6658648" y="8080438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Gráfico 73" descr="SERVIER - BRAZIL">
            <a:extLst>
              <a:ext uri="{FF2B5EF4-FFF2-40B4-BE49-F238E27FC236}">
                <a16:creationId xmlns:a16="http://schemas.microsoft.com/office/drawing/2014/main" id="{6A790367-8CE1-9275-4231-0812043F19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>
            <a:off x="6709292" y="9007806"/>
            <a:ext cx="243470" cy="561065"/>
          </a:xfrm>
          <a:prstGeom prst="rect">
            <a:avLst/>
          </a:prstGeom>
        </p:spPr>
      </p:pic>
      <p:pic>
        <p:nvPicPr>
          <p:cNvPr id="75" name="Gráfico 74" descr="SERVIER - BRAZIL">
            <a:extLst>
              <a:ext uri="{FF2B5EF4-FFF2-40B4-BE49-F238E27FC236}">
                <a16:creationId xmlns:a16="http://schemas.microsoft.com/office/drawing/2014/main" id="{82920FFE-F811-0335-55E2-35CC8C4A21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6465822" y="9007806"/>
            <a:ext cx="243470" cy="561065"/>
          </a:xfrm>
          <a:prstGeom prst="rect">
            <a:avLst/>
          </a:prstGeom>
        </p:spPr>
      </p:pic>
      <p:sp>
        <p:nvSpPr>
          <p:cNvPr id="76" name="object 6">
            <a:extLst>
              <a:ext uri="{FF2B5EF4-FFF2-40B4-BE49-F238E27FC236}">
                <a16:creationId xmlns:a16="http://schemas.microsoft.com/office/drawing/2014/main" id="{F47F5130-BF2B-496F-5658-F0AABEF07D8C}"/>
              </a:ext>
            </a:extLst>
          </p:cNvPr>
          <p:cNvSpPr txBox="1"/>
          <p:nvPr/>
        </p:nvSpPr>
        <p:spPr>
          <a:xfrm>
            <a:off x="6658648" y="9152320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90220" y="1216152"/>
            <a:ext cx="363474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Meu</a:t>
            </a:r>
            <a:r>
              <a:rPr b="1" spc="-254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3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</a:t>
            </a:r>
            <a:r>
              <a:rPr b="1" spc="-25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b="1" spc="-25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2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</a:t>
            </a:r>
          </a:p>
        </p:txBody>
      </p:sp>
      <p:sp>
        <p:nvSpPr>
          <p:cNvPr id="4" name="object 4"/>
          <p:cNvSpPr/>
          <p:nvPr/>
        </p:nvSpPr>
        <p:spPr>
          <a:xfrm>
            <a:off x="502919" y="1783079"/>
            <a:ext cx="2063750" cy="411480"/>
          </a:xfrm>
          <a:custGeom>
            <a:avLst/>
            <a:gdLst/>
            <a:ahLst/>
            <a:cxnLst/>
            <a:rect l="l" t="t" r="r" b="b"/>
            <a:pathLst>
              <a:path w="2063750" h="411480">
                <a:moveTo>
                  <a:pt x="2017776" y="411479"/>
                </a:moveTo>
                <a:lnTo>
                  <a:pt x="45719" y="411479"/>
                </a:lnTo>
                <a:lnTo>
                  <a:pt x="27923" y="407887"/>
                </a:lnTo>
                <a:lnTo>
                  <a:pt x="13390" y="398089"/>
                </a:lnTo>
                <a:lnTo>
                  <a:pt x="3592" y="383556"/>
                </a:lnTo>
                <a:lnTo>
                  <a:pt x="0" y="365760"/>
                </a:lnTo>
                <a:lnTo>
                  <a:pt x="0" y="45719"/>
                </a:lnTo>
                <a:lnTo>
                  <a:pt x="3592" y="27923"/>
                </a:lnTo>
                <a:lnTo>
                  <a:pt x="13390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2017776" y="0"/>
                </a:lnTo>
                <a:lnTo>
                  <a:pt x="2055814" y="20354"/>
                </a:lnTo>
                <a:lnTo>
                  <a:pt x="2063495" y="45719"/>
                </a:lnTo>
                <a:lnTo>
                  <a:pt x="2063495" y="365760"/>
                </a:lnTo>
                <a:lnTo>
                  <a:pt x="2059903" y="383556"/>
                </a:lnTo>
                <a:lnTo>
                  <a:pt x="2050105" y="398089"/>
                </a:lnTo>
                <a:lnTo>
                  <a:pt x="2035572" y="407887"/>
                </a:lnTo>
                <a:lnTo>
                  <a:pt x="2017776" y="411479"/>
                </a:lnTo>
                <a:close/>
              </a:path>
            </a:pathLst>
          </a:custGeom>
          <a:solidFill>
            <a:srgbClr val="24226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5711" y="1878583"/>
            <a:ext cx="4584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Parar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0220" y="2250694"/>
            <a:ext cx="207073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vou</a:t>
            </a:r>
            <a:r>
              <a:rPr sz="85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parar de</a:t>
            </a:r>
            <a:r>
              <a:rPr sz="85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fazer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nas</a:t>
            </a:r>
            <a:r>
              <a:rPr sz="85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minhas interações?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2919" y="2880360"/>
            <a:ext cx="2063750" cy="0"/>
          </a:xfrm>
          <a:custGeom>
            <a:avLst/>
            <a:gdLst/>
            <a:ahLst/>
            <a:cxnLst/>
            <a:rect l="l" t="t" r="r" b="b"/>
            <a:pathLst>
              <a:path w="2063750">
                <a:moveTo>
                  <a:pt x="0" y="0"/>
                </a:moveTo>
                <a:lnTo>
                  <a:pt x="2063495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2919" y="3246120"/>
            <a:ext cx="2063750" cy="0"/>
          </a:xfrm>
          <a:custGeom>
            <a:avLst/>
            <a:gdLst/>
            <a:ahLst/>
            <a:cxnLst/>
            <a:rect l="l" t="t" r="r" b="b"/>
            <a:pathLst>
              <a:path w="2063750">
                <a:moveTo>
                  <a:pt x="0" y="0"/>
                </a:moveTo>
                <a:lnTo>
                  <a:pt x="2063495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2919" y="3611879"/>
            <a:ext cx="2063750" cy="0"/>
          </a:xfrm>
          <a:custGeom>
            <a:avLst/>
            <a:gdLst/>
            <a:ahLst/>
            <a:cxnLst/>
            <a:rect l="l" t="t" r="r" b="b"/>
            <a:pathLst>
              <a:path w="2063750">
                <a:moveTo>
                  <a:pt x="0" y="0"/>
                </a:moveTo>
                <a:lnTo>
                  <a:pt x="2063495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49295" y="1783079"/>
            <a:ext cx="2063750" cy="411480"/>
          </a:xfrm>
          <a:custGeom>
            <a:avLst/>
            <a:gdLst/>
            <a:ahLst/>
            <a:cxnLst/>
            <a:rect l="l" t="t" r="r" b="b"/>
            <a:pathLst>
              <a:path w="2063750" h="411480">
                <a:moveTo>
                  <a:pt x="2017776" y="411479"/>
                </a:moveTo>
                <a:lnTo>
                  <a:pt x="45719" y="411479"/>
                </a:lnTo>
                <a:lnTo>
                  <a:pt x="27923" y="407887"/>
                </a:lnTo>
                <a:lnTo>
                  <a:pt x="13391" y="398089"/>
                </a:lnTo>
                <a:lnTo>
                  <a:pt x="3592" y="383556"/>
                </a:lnTo>
                <a:lnTo>
                  <a:pt x="0" y="365760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2017776" y="0"/>
                </a:lnTo>
                <a:lnTo>
                  <a:pt x="2055814" y="20354"/>
                </a:lnTo>
                <a:lnTo>
                  <a:pt x="2063496" y="45719"/>
                </a:lnTo>
                <a:lnTo>
                  <a:pt x="2063496" y="365760"/>
                </a:lnTo>
                <a:lnTo>
                  <a:pt x="2059903" y="383556"/>
                </a:lnTo>
                <a:lnTo>
                  <a:pt x="2050105" y="398089"/>
                </a:lnTo>
                <a:lnTo>
                  <a:pt x="2035572" y="407887"/>
                </a:lnTo>
                <a:lnTo>
                  <a:pt x="2017776" y="411479"/>
                </a:lnTo>
                <a:close/>
              </a:path>
            </a:pathLst>
          </a:custGeom>
          <a:solidFill>
            <a:srgbClr val="12203C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27996" y="1878583"/>
            <a:ext cx="7550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Começar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36596" y="2250694"/>
            <a:ext cx="1951989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</a:t>
            </a:r>
            <a:r>
              <a:rPr sz="85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</a:t>
            </a:r>
            <a:r>
              <a:rPr sz="85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começar</a:t>
            </a:r>
            <a:r>
              <a:rPr sz="85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6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fazer</a:t>
            </a:r>
            <a:r>
              <a:rPr sz="85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6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850" i="1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partir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850" i="1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agora?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49295" y="2880360"/>
            <a:ext cx="2063750" cy="0"/>
          </a:xfrm>
          <a:custGeom>
            <a:avLst/>
            <a:gdLst/>
            <a:ahLst/>
            <a:cxnLst/>
            <a:rect l="l" t="t" r="r" b="b"/>
            <a:pathLst>
              <a:path w="2063750">
                <a:moveTo>
                  <a:pt x="0" y="0"/>
                </a:moveTo>
                <a:lnTo>
                  <a:pt x="2063496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49295" y="3246120"/>
            <a:ext cx="2063750" cy="0"/>
          </a:xfrm>
          <a:custGeom>
            <a:avLst/>
            <a:gdLst/>
            <a:ahLst/>
            <a:cxnLst/>
            <a:rect l="l" t="t" r="r" b="b"/>
            <a:pathLst>
              <a:path w="2063750">
                <a:moveTo>
                  <a:pt x="0" y="0"/>
                </a:moveTo>
                <a:lnTo>
                  <a:pt x="2063496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9295" y="3611879"/>
            <a:ext cx="2063750" cy="0"/>
          </a:xfrm>
          <a:custGeom>
            <a:avLst/>
            <a:gdLst/>
            <a:ahLst/>
            <a:cxnLst/>
            <a:rect l="l" t="t" r="r" b="b"/>
            <a:pathLst>
              <a:path w="2063750">
                <a:moveTo>
                  <a:pt x="0" y="0"/>
                </a:moveTo>
                <a:lnTo>
                  <a:pt x="2063496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95671" y="1783079"/>
            <a:ext cx="2063750" cy="411480"/>
          </a:xfrm>
          <a:custGeom>
            <a:avLst/>
            <a:gdLst/>
            <a:ahLst/>
            <a:cxnLst/>
            <a:rect l="l" t="t" r="r" b="b"/>
            <a:pathLst>
              <a:path w="2063750" h="411480">
                <a:moveTo>
                  <a:pt x="2017776" y="411479"/>
                </a:moveTo>
                <a:lnTo>
                  <a:pt x="45719" y="411479"/>
                </a:lnTo>
                <a:lnTo>
                  <a:pt x="27923" y="407887"/>
                </a:lnTo>
                <a:lnTo>
                  <a:pt x="13390" y="398089"/>
                </a:lnTo>
                <a:lnTo>
                  <a:pt x="3592" y="383556"/>
                </a:lnTo>
                <a:lnTo>
                  <a:pt x="0" y="365760"/>
                </a:lnTo>
                <a:lnTo>
                  <a:pt x="0" y="45719"/>
                </a:lnTo>
                <a:lnTo>
                  <a:pt x="3592" y="27923"/>
                </a:lnTo>
                <a:lnTo>
                  <a:pt x="13390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2017776" y="0"/>
                </a:lnTo>
                <a:lnTo>
                  <a:pt x="2055814" y="20354"/>
                </a:lnTo>
                <a:lnTo>
                  <a:pt x="2063495" y="45719"/>
                </a:lnTo>
                <a:lnTo>
                  <a:pt x="2063495" y="365760"/>
                </a:lnTo>
                <a:lnTo>
                  <a:pt x="2059903" y="383556"/>
                </a:lnTo>
                <a:lnTo>
                  <a:pt x="2050104" y="398089"/>
                </a:lnTo>
                <a:lnTo>
                  <a:pt x="2035572" y="407887"/>
                </a:lnTo>
                <a:lnTo>
                  <a:pt x="2017776" y="411479"/>
                </a:lnTo>
                <a:close/>
              </a:path>
            </a:pathLst>
          </a:custGeom>
          <a:solidFill>
            <a:srgbClr val="FE4E3B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82972" y="1878583"/>
            <a:ext cx="2016760" cy="65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Aplicar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490"/>
              </a:spcBef>
            </a:pP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sz="850" i="1" spc="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5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</a:t>
            </a:r>
            <a:r>
              <a:rPr sz="850" i="1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levo</a:t>
            </a:r>
            <a:r>
              <a:rPr sz="850" i="1" spc="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850" i="1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minha</a:t>
            </a:r>
            <a:r>
              <a:rPr sz="850" i="1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próxima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interação</a:t>
            </a:r>
            <a:r>
              <a:rPr sz="850" i="1" spc="1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real?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995671" y="2880360"/>
            <a:ext cx="2063750" cy="0"/>
          </a:xfrm>
          <a:custGeom>
            <a:avLst/>
            <a:gdLst/>
            <a:ahLst/>
            <a:cxnLst/>
            <a:rect l="l" t="t" r="r" b="b"/>
            <a:pathLst>
              <a:path w="2063750">
                <a:moveTo>
                  <a:pt x="0" y="0"/>
                </a:moveTo>
                <a:lnTo>
                  <a:pt x="2063495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995671" y="3246120"/>
            <a:ext cx="2063750" cy="0"/>
          </a:xfrm>
          <a:custGeom>
            <a:avLst/>
            <a:gdLst/>
            <a:ahLst/>
            <a:cxnLst/>
            <a:rect l="l" t="t" r="r" b="b"/>
            <a:pathLst>
              <a:path w="2063750">
                <a:moveTo>
                  <a:pt x="0" y="0"/>
                </a:moveTo>
                <a:lnTo>
                  <a:pt x="2063495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995671" y="3611879"/>
            <a:ext cx="2063750" cy="0"/>
          </a:xfrm>
          <a:custGeom>
            <a:avLst/>
            <a:gdLst/>
            <a:ahLst/>
            <a:cxnLst/>
            <a:rect l="l" t="t" r="r" b="b"/>
            <a:pathLst>
              <a:path w="2063750">
                <a:moveTo>
                  <a:pt x="0" y="0"/>
                </a:moveTo>
                <a:lnTo>
                  <a:pt x="2063495" y="0"/>
                </a:lnTo>
              </a:path>
            </a:pathLst>
          </a:custGeom>
          <a:ln w="9524">
            <a:solidFill>
              <a:srgbClr val="C7CEDD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2919" y="4434840"/>
            <a:ext cx="6556375" cy="0"/>
          </a:xfrm>
          <a:custGeom>
            <a:avLst/>
            <a:gdLst/>
            <a:ahLst/>
            <a:cxnLst/>
            <a:rect l="l" t="t" r="r" b="b"/>
            <a:pathLst>
              <a:path w="6556375">
                <a:moveTo>
                  <a:pt x="0" y="0"/>
                </a:moveTo>
                <a:lnTo>
                  <a:pt x="6556247" y="0"/>
                </a:lnTo>
              </a:path>
            </a:pathLst>
          </a:custGeom>
          <a:ln w="12699">
            <a:solidFill>
              <a:srgbClr val="D9DEE7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0220" y="4687316"/>
            <a:ext cx="3151505" cy="1978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Indicações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</a:pPr>
            <a:r>
              <a:rPr sz="1150" spc="-1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Livros</a:t>
            </a:r>
            <a:endParaRPr sz="1150" dirty="0">
              <a:solidFill>
                <a:srgbClr val="FE4E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545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sz="8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fazer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amigos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influenciar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pessoas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8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Dale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Carnegie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8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</a:t>
            </a:r>
            <a:r>
              <a:rPr sz="8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8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Argumentar</a:t>
            </a:r>
            <a:r>
              <a:rPr sz="8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8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Antonio</a:t>
            </a:r>
            <a:r>
              <a:rPr sz="8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Suárez</a:t>
            </a:r>
            <a:r>
              <a:rPr sz="8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Abreu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Coragem</a:t>
            </a:r>
            <a:r>
              <a:rPr sz="8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8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Imperfeito</a:t>
            </a:r>
            <a:r>
              <a:rPr sz="8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8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Brené</a:t>
            </a:r>
            <a:r>
              <a:rPr sz="8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Argumentação</a:t>
            </a:r>
            <a:r>
              <a:rPr sz="80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8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José</a:t>
            </a:r>
            <a:r>
              <a:rPr sz="80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Luiz</a:t>
            </a:r>
            <a:r>
              <a:rPr sz="8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Fiorin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Inteligência</a:t>
            </a:r>
            <a:r>
              <a:rPr sz="8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Emocional</a:t>
            </a:r>
            <a:r>
              <a:rPr sz="8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2.0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marR="244475" indent="-121285">
              <a:lnSpc>
                <a:spcPct val="114999"/>
              </a:lnSpc>
              <a:buChar char="•"/>
              <a:tabLst>
                <a:tab pos="139700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Negocie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Vida</a:t>
            </a:r>
            <a:r>
              <a:rPr sz="8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Dependesse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 	</a:t>
            </a:r>
            <a:r>
              <a:rPr sz="8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Voss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0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Assertivo!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8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Vera</a:t>
            </a: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Martins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Prática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Dana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Norris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05504" y="5051583"/>
            <a:ext cx="2127250" cy="147383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150" spc="-1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Filmes</a:t>
            </a:r>
            <a:endParaRPr sz="1150" dirty="0">
              <a:solidFill>
                <a:srgbClr val="FE4E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550"/>
              </a:spcBef>
              <a:buChar char="•"/>
              <a:tabLst>
                <a:tab pos="137795" algn="l"/>
              </a:tabLst>
            </a:pPr>
            <a:r>
              <a:rPr sz="8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Sully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0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Divertida</a:t>
            </a:r>
            <a:r>
              <a:rPr sz="8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Mente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Spotlight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8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Olhem</a:t>
            </a:r>
            <a:r>
              <a:rPr sz="8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8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Cima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Melhor</a:t>
            </a:r>
            <a:r>
              <a:rPr sz="8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sz="8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Impossível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Soul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0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r>
              <a:rPr sz="8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Never</a:t>
            </a:r>
            <a:r>
              <a:rPr sz="8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</a:t>
            </a:r>
            <a:r>
              <a:rPr sz="8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r>
              <a:rPr sz="8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(The</a:t>
            </a:r>
            <a:r>
              <a:rPr sz="8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Intern)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0220" y="7328440"/>
            <a:ext cx="2036445" cy="91313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150" spc="-1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Séries</a:t>
            </a:r>
            <a:endParaRPr sz="1150" dirty="0">
              <a:solidFill>
                <a:srgbClr val="FE4E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550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8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sz="800" spc="-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8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Vida</a:t>
            </a:r>
            <a:r>
              <a:rPr sz="8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8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História:</a:t>
            </a:r>
            <a:r>
              <a:rPr sz="8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Madam</a:t>
            </a:r>
            <a:r>
              <a:rPr sz="8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C.J.</a:t>
            </a:r>
            <a:r>
              <a:rPr sz="8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Walker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0"/>
              </a:spcBef>
              <a:buChar char="•"/>
              <a:tabLst>
                <a:tab pos="137795" algn="l"/>
              </a:tabLst>
            </a:pPr>
            <a:r>
              <a:rPr sz="8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sz="800" spc="-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800" spc="-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sz="800" spc="114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05504" y="7328440"/>
            <a:ext cx="1202055" cy="77279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150" spc="-1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Podcasts</a:t>
            </a:r>
            <a:endParaRPr sz="1150" dirty="0">
              <a:solidFill>
                <a:srgbClr val="FE4E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550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800" spc="-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Voss</a:t>
            </a:r>
            <a:r>
              <a:rPr sz="800" spc="-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5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800" spc="-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</a:t>
            </a:r>
            <a:r>
              <a:rPr sz="800" spc="-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800" spc="-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Optimism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795" indent="-121285">
              <a:lnSpc>
                <a:spcPct val="100000"/>
              </a:lnSpc>
              <a:spcBef>
                <a:spcPts val="140"/>
              </a:spcBef>
              <a:buChar char="•"/>
              <a:tabLst>
                <a:tab pos="137795" algn="l"/>
              </a:tabLst>
            </a:pP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8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Diary</a:t>
            </a:r>
            <a:r>
              <a:rPr sz="8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8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8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CEO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id="{BC8BED05-33D9-BDF2-DD82-1F5D7A81BAD3}"/>
              </a:ext>
            </a:extLst>
          </p:cNvPr>
          <p:cNvSpPr txBox="1"/>
          <p:nvPr/>
        </p:nvSpPr>
        <p:spPr>
          <a:xfrm>
            <a:off x="490220" y="400811"/>
            <a:ext cx="28117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SERVIER</a:t>
            </a:r>
            <a:r>
              <a:rPr sz="1100" b="1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4722B"/>
                </a:solidFill>
                <a:latin typeface="Arial MT"/>
                <a:cs typeface="Arial MT"/>
              </a:rPr>
              <a:t>*</a:t>
            </a:r>
            <a:r>
              <a:rPr sz="1000" spc="240" dirty="0">
                <a:solidFill>
                  <a:srgbClr val="F4722B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Trilha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MSL</a:t>
            </a:r>
            <a:r>
              <a:rPr sz="950" spc="19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*</a:t>
            </a:r>
            <a:r>
              <a:rPr sz="950" spc="22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Storytelling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&amp;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C7D0E0"/>
                </a:solidFill>
                <a:latin typeface="Arial MT"/>
                <a:cs typeface="Arial MT"/>
              </a:rPr>
              <a:t>Influência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EB6DA08B-31AB-F99B-1DED-929C06851EAD}"/>
              </a:ext>
            </a:extLst>
          </p:cNvPr>
          <p:cNvSpPr/>
          <p:nvPr/>
        </p:nvSpPr>
        <p:spPr>
          <a:xfrm>
            <a:off x="0" y="345775"/>
            <a:ext cx="7556501" cy="335280"/>
          </a:xfrm>
          <a:prstGeom prst="rect">
            <a:avLst/>
          </a:prstGeom>
          <a:solidFill>
            <a:srgbClr val="23226A"/>
          </a:solidFill>
          <a:ln w="12700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37BA6CDE-57C9-1316-70B7-22E1BD8A7C9A}"/>
              </a:ext>
            </a:extLst>
          </p:cNvPr>
          <p:cNvSpPr txBox="1"/>
          <p:nvPr/>
        </p:nvSpPr>
        <p:spPr>
          <a:xfrm>
            <a:off x="569300" y="391669"/>
            <a:ext cx="3267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10" dirty="0">
                <a:solidFill>
                  <a:srgbClr val="12203C"/>
                </a:solidFill>
                <a:latin typeface="Verdana"/>
                <a:cs typeface="Verdana"/>
              </a:rPr>
              <a:t>SERVIER</a:t>
            </a:r>
            <a:r>
              <a:rPr sz="1200" i="1" spc="-35" dirty="0">
                <a:solidFill>
                  <a:srgbClr val="12203C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4722B"/>
                </a:solidFill>
                <a:latin typeface="Lucida Sans Unicode"/>
                <a:cs typeface="Lucida Sans Unicode"/>
              </a:rPr>
              <a:t>*</a:t>
            </a:r>
            <a:r>
              <a:rPr sz="1100" spc="285" dirty="0">
                <a:solidFill>
                  <a:srgbClr val="F4722B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Trilha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MSL</a:t>
            </a:r>
            <a:r>
              <a:rPr sz="700" spc="27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*</a:t>
            </a:r>
            <a:r>
              <a:rPr sz="700" spc="26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Storytelling</a:t>
            </a:r>
            <a:r>
              <a:rPr sz="7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55" dirty="0">
                <a:solidFill>
                  <a:schemeClr val="bg1"/>
                </a:solidFill>
                <a:latin typeface="Lucida Sans Unicode"/>
                <a:cs typeface="Lucida Sans Unicode"/>
              </a:rPr>
              <a:t>&amp;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-10" dirty="0">
                <a:solidFill>
                  <a:schemeClr val="bg1"/>
                </a:solidFill>
                <a:latin typeface="Lucida Sans Unicode"/>
                <a:cs typeface="Lucida Sans Unicode"/>
              </a:rPr>
              <a:t>Influência</a:t>
            </a:r>
            <a:endParaRPr sz="105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  <p:pic>
        <p:nvPicPr>
          <p:cNvPr id="30" name="Imagem 29" descr="Comunicado aos distribuidores e serviços de saúde - SERVIER ...">
            <a:extLst>
              <a:ext uri="{FF2B5EF4-FFF2-40B4-BE49-F238E27FC236}">
                <a16:creationId xmlns:a16="http://schemas.microsoft.com/office/drawing/2014/main" id="{9CA58106-DC53-AB1D-7D22-47D2756333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389" b="30512"/>
          <a:stretch>
            <a:fillRect/>
          </a:stretch>
        </p:blipFill>
        <p:spPr>
          <a:xfrm>
            <a:off x="478511" y="384285"/>
            <a:ext cx="791524" cy="255187"/>
          </a:xfrm>
          <a:prstGeom prst="rect">
            <a:avLst/>
          </a:prstGeom>
        </p:spPr>
      </p:pic>
      <p:sp>
        <p:nvSpPr>
          <p:cNvPr id="31" name="Retângulo 30">
            <a:extLst>
              <a:ext uri="{FF2B5EF4-FFF2-40B4-BE49-F238E27FC236}">
                <a16:creationId xmlns:a16="http://schemas.microsoft.com/office/drawing/2014/main" id="{761A6BFB-FEA5-A115-12A0-E2493A12CEE9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C886687C-FC70-71BC-6C1B-C5C82B341091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bg object 20">
            <a:extLst>
              <a:ext uri="{FF2B5EF4-FFF2-40B4-BE49-F238E27FC236}">
                <a16:creationId xmlns:a16="http://schemas.microsoft.com/office/drawing/2014/main" id="{661C24C2-926B-A967-1220-7C0D2B715BC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34" name="bg object 18">
            <a:extLst>
              <a:ext uri="{FF2B5EF4-FFF2-40B4-BE49-F238E27FC236}">
                <a16:creationId xmlns:a16="http://schemas.microsoft.com/office/drawing/2014/main" id="{2ECCDFD5-7B98-E374-DB97-E845DE7EF5E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  <p:pic>
        <p:nvPicPr>
          <p:cNvPr id="35" name="Gráfico 34" descr="SERVIER - BRAZIL">
            <a:extLst>
              <a:ext uri="{FF2B5EF4-FFF2-40B4-BE49-F238E27FC236}">
                <a16:creationId xmlns:a16="http://schemas.microsoft.com/office/drawing/2014/main" id="{99CAE970-9294-10D7-BA6B-229A6E6857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6571657" y="5731828"/>
            <a:ext cx="989245" cy="22614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ráfico 37" descr="SERVIER - BRAZIL">
            <a:extLst>
              <a:ext uri="{FF2B5EF4-FFF2-40B4-BE49-F238E27FC236}">
                <a16:creationId xmlns:a16="http://schemas.microsoft.com/office/drawing/2014/main" id="{894E3B82-E6CA-AF6A-C44E-8776F81689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>
            <a:off x="621452" y="3963760"/>
            <a:ext cx="243470" cy="561065"/>
          </a:xfrm>
          <a:prstGeom prst="rect">
            <a:avLst/>
          </a:prstGeom>
        </p:spPr>
      </p:pic>
      <p:pic>
        <p:nvPicPr>
          <p:cNvPr id="39" name="Gráfico 38" descr="SERVIER - BRAZIL">
            <a:extLst>
              <a:ext uri="{FF2B5EF4-FFF2-40B4-BE49-F238E27FC236}">
                <a16:creationId xmlns:a16="http://schemas.microsoft.com/office/drawing/2014/main" id="{76D0B8D6-0599-4071-77A7-4DAF87460B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377982" y="3963760"/>
            <a:ext cx="243470" cy="561065"/>
          </a:xfrm>
          <a:prstGeom prst="rect">
            <a:avLst/>
          </a:prstGeom>
        </p:spPr>
      </p:pic>
      <p:sp>
        <p:nvSpPr>
          <p:cNvPr id="33" name="Retângulo 32">
            <a:extLst>
              <a:ext uri="{FF2B5EF4-FFF2-40B4-BE49-F238E27FC236}">
                <a16:creationId xmlns:a16="http://schemas.microsoft.com/office/drawing/2014/main" id="{8CCF9521-E1AC-626B-4724-ED41E4CE1DDE}"/>
              </a:ext>
            </a:extLst>
          </p:cNvPr>
          <p:cNvSpPr/>
          <p:nvPr/>
        </p:nvSpPr>
        <p:spPr>
          <a:xfrm>
            <a:off x="0" y="345775"/>
            <a:ext cx="7556501" cy="335280"/>
          </a:xfrm>
          <a:prstGeom prst="rect">
            <a:avLst/>
          </a:prstGeom>
          <a:solidFill>
            <a:srgbClr val="23226A"/>
          </a:solidFill>
          <a:ln w="12700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8425EFAB-3AB5-58B0-C3FA-1A208D96B403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object 2"/>
          <p:cNvSpPr txBox="1"/>
          <p:nvPr/>
        </p:nvSpPr>
        <p:spPr>
          <a:xfrm>
            <a:off x="569300" y="391669"/>
            <a:ext cx="3267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10" dirty="0">
                <a:solidFill>
                  <a:srgbClr val="12203C"/>
                </a:solidFill>
                <a:latin typeface="Verdana"/>
                <a:cs typeface="Verdana"/>
              </a:rPr>
              <a:t>SERVIER</a:t>
            </a:r>
            <a:r>
              <a:rPr sz="1200" i="1" spc="-35" dirty="0">
                <a:solidFill>
                  <a:srgbClr val="12203C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4722B"/>
                </a:solidFill>
                <a:latin typeface="Lucida Sans Unicode"/>
                <a:cs typeface="Lucida Sans Unicode"/>
              </a:rPr>
              <a:t>*</a:t>
            </a:r>
            <a:r>
              <a:rPr sz="1100" spc="285" dirty="0">
                <a:solidFill>
                  <a:srgbClr val="F4722B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Trilha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MSL</a:t>
            </a:r>
            <a:r>
              <a:rPr sz="700" spc="27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*</a:t>
            </a:r>
            <a:r>
              <a:rPr sz="700" spc="26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Storytelling</a:t>
            </a:r>
            <a:r>
              <a:rPr sz="7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55" dirty="0">
                <a:solidFill>
                  <a:schemeClr val="bg1"/>
                </a:solidFill>
                <a:latin typeface="Lucida Sans Unicode"/>
                <a:cs typeface="Lucida Sans Unicode"/>
              </a:rPr>
              <a:t>&amp;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-10" dirty="0">
                <a:solidFill>
                  <a:schemeClr val="bg1"/>
                </a:solidFill>
                <a:latin typeface="Lucida Sans Unicode"/>
                <a:cs typeface="Lucida Sans Unicode"/>
              </a:rPr>
              <a:t>Influência</a:t>
            </a:r>
            <a:endParaRPr sz="105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90225" y="1263319"/>
            <a:ext cx="34728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12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sz="2700" b="1" spc="-30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b="1" spc="-15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sz="2700" b="1" spc="-29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b="1" spc="-1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endParaRPr sz="2700" b="1" dirty="0">
              <a:solidFill>
                <a:srgbClr val="2422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0225" y="2066265"/>
            <a:ext cx="6410325" cy="15422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9870" algn="just">
              <a:lnSpc>
                <a:spcPct val="125000"/>
              </a:lnSpc>
              <a:spcBef>
                <a:spcPts val="100"/>
              </a:spcBef>
            </a:pPr>
            <a:r>
              <a:rPr sz="13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caderno reúne as ferramentas e reflexões trabalhadas na trilha de Storytelling &amp; Influência.</a:t>
            </a:r>
            <a:endParaRPr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>
              <a:lnSpc>
                <a:spcPct val="125000"/>
              </a:lnSpc>
              <a:spcBef>
                <a:spcPts val="2025"/>
              </a:spcBef>
            </a:pPr>
            <a:r>
              <a:rPr sz="13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ideia é simples: influência não é um talento raro — é um conjunto de comportamentos treináveis. Cada seção aqui é um convite a praticar um pouco mais, um contato de cada vez.</a:t>
            </a:r>
            <a:endParaRPr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5777" y="4108709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4273" y="4123842"/>
            <a:ext cx="4112260" cy="537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7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50" spc="-1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guerra</a:t>
            </a:r>
            <a:r>
              <a:rPr sz="1350" spc="-1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</a:t>
            </a:r>
            <a:r>
              <a:rPr sz="1350" spc="-1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atenção</a:t>
            </a:r>
            <a:endParaRPr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breve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6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relevante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6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nunca.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4273" y="4927304"/>
            <a:ext cx="4676775" cy="537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8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Escuta</a:t>
            </a:r>
            <a:r>
              <a:rPr sz="13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ativa</a:t>
            </a:r>
            <a:endParaRPr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diferença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ouvir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7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100" spc="-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responder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6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ouvir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7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compreender.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4273" y="5730768"/>
            <a:ext cx="5708650" cy="537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sz="13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350" spc="-114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</a:t>
            </a:r>
            <a:endParaRPr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spc="6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sz="1100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estruturar</a:t>
            </a:r>
            <a:r>
              <a:rPr sz="1100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8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1100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7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mensagem</a:t>
            </a:r>
            <a:r>
              <a:rPr sz="1100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100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fica</a:t>
            </a:r>
            <a:r>
              <a:rPr sz="1100" spc="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9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1100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Pirâmide</a:t>
            </a:r>
            <a:r>
              <a:rPr sz="1100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5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100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Minto</a:t>
            </a:r>
            <a:r>
              <a:rPr sz="1100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6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100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Arco</a:t>
            </a:r>
            <a:r>
              <a:rPr sz="1100" spc="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Narrativo.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4273" y="6534231"/>
            <a:ext cx="3785870" cy="537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5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Roda</a:t>
            </a:r>
            <a:r>
              <a:rPr sz="1350" spc="-1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sz="1350" spc="-1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Influência</a:t>
            </a:r>
            <a:endParaRPr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spc="7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</a:t>
            </a:r>
            <a:r>
              <a:rPr sz="1100" spc="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6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autoavaliação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7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sz="1100" spc="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eixos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trabalhados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7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trilha.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74273" y="7337693"/>
            <a:ext cx="4020185" cy="537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Guia</a:t>
            </a:r>
            <a:r>
              <a:rPr sz="1350" spc="-14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350" spc="-14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</a:t>
            </a:r>
            <a:endParaRPr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</a:t>
            </a:r>
            <a:r>
              <a:rPr sz="1100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práticas</a:t>
            </a:r>
            <a:r>
              <a:rPr sz="1100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7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100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</a:t>
            </a:r>
            <a:r>
              <a:rPr sz="1100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4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eixo,</a:t>
            </a:r>
            <a:r>
              <a:rPr sz="1100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7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100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usar</a:t>
            </a:r>
            <a:r>
              <a:rPr sz="1100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5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</a:t>
            </a:r>
            <a:r>
              <a:rPr sz="1100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travar.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74273" y="8141157"/>
            <a:ext cx="4216400" cy="537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Storyboard</a:t>
            </a:r>
            <a:r>
              <a:rPr sz="1350" spc="-1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MSL</a:t>
            </a:r>
            <a:endParaRPr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sz="1100" spc="-9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sz="1100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perguntas</a:t>
            </a:r>
            <a:r>
              <a:rPr sz="1100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5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5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preparação</a:t>
            </a:r>
            <a:r>
              <a:rPr sz="1100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7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100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5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</a:t>
            </a:r>
            <a:r>
              <a:rPr sz="1100" spc="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próxima 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interação.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74273" y="8944620"/>
            <a:ext cx="3372485" cy="537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Meu</a:t>
            </a:r>
            <a:r>
              <a:rPr sz="1350" spc="-1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</a:t>
            </a:r>
            <a:r>
              <a:rPr sz="1350" spc="-1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350" spc="-1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spc="-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</a:t>
            </a:r>
            <a:endParaRPr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parar,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7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começar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6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aplicar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partir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5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1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hoje.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2B6E051C-06D5-42E5-9FC2-03A0DAD8F21A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bg object 20">
            <a:extLst>
              <a:ext uri="{FF2B5EF4-FFF2-40B4-BE49-F238E27FC236}">
                <a16:creationId xmlns:a16="http://schemas.microsoft.com/office/drawing/2014/main" id="{96DC157F-917F-D4A3-22E7-7272CE7F1EB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29" name="bg object 18">
            <a:extLst>
              <a:ext uri="{FF2B5EF4-FFF2-40B4-BE49-F238E27FC236}">
                <a16:creationId xmlns:a16="http://schemas.microsoft.com/office/drawing/2014/main" id="{FE36A611-667E-9575-C161-ED68D205C2A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  <p:pic>
        <p:nvPicPr>
          <p:cNvPr id="34" name="Imagem 33" descr="Comunicado aos distribuidores e serviços de saúde - SERVIER ...">
            <a:extLst>
              <a:ext uri="{FF2B5EF4-FFF2-40B4-BE49-F238E27FC236}">
                <a16:creationId xmlns:a16="http://schemas.microsoft.com/office/drawing/2014/main" id="{52705B66-F03E-47EE-212A-9ED64BC1BB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9389" b="30512"/>
          <a:stretch>
            <a:fillRect/>
          </a:stretch>
        </p:blipFill>
        <p:spPr>
          <a:xfrm>
            <a:off x="478511" y="384285"/>
            <a:ext cx="791524" cy="255187"/>
          </a:xfrm>
          <a:prstGeom prst="rect">
            <a:avLst/>
          </a:prstGeom>
        </p:spPr>
      </p:pic>
      <p:pic>
        <p:nvPicPr>
          <p:cNvPr id="41" name="Gráfico 40" descr="SERVIER - BRAZIL">
            <a:extLst>
              <a:ext uri="{FF2B5EF4-FFF2-40B4-BE49-F238E27FC236}">
                <a16:creationId xmlns:a16="http://schemas.microsoft.com/office/drawing/2014/main" id="{AC7BBB62-ADB6-68E7-2986-D0B14DCF04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>
            <a:off x="616421" y="4803021"/>
            <a:ext cx="243470" cy="561065"/>
          </a:xfrm>
          <a:prstGeom prst="rect">
            <a:avLst/>
          </a:prstGeom>
        </p:spPr>
      </p:pic>
      <p:pic>
        <p:nvPicPr>
          <p:cNvPr id="42" name="Gráfico 41" descr="SERVIER - BRAZIL">
            <a:extLst>
              <a:ext uri="{FF2B5EF4-FFF2-40B4-BE49-F238E27FC236}">
                <a16:creationId xmlns:a16="http://schemas.microsoft.com/office/drawing/2014/main" id="{F83C5AD2-B05C-018D-8C7D-500B02C923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372951" y="4803021"/>
            <a:ext cx="243470" cy="561065"/>
          </a:xfrm>
          <a:prstGeom prst="rect">
            <a:avLst/>
          </a:prstGeom>
        </p:spPr>
      </p:pic>
      <p:sp>
        <p:nvSpPr>
          <p:cNvPr id="43" name="object 6">
            <a:extLst>
              <a:ext uri="{FF2B5EF4-FFF2-40B4-BE49-F238E27FC236}">
                <a16:creationId xmlns:a16="http://schemas.microsoft.com/office/drawing/2014/main" id="{E7FC210B-7004-07A1-7B79-302405906622}"/>
              </a:ext>
            </a:extLst>
          </p:cNvPr>
          <p:cNvSpPr txBox="1"/>
          <p:nvPr/>
        </p:nvSpPr>
        <p:spPr>
          <a:xfrm>
            <a:off x="565777" y="4947535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Gráfico 43" descr="SERVIER - BRAZIL">
            <a:extLst>
              <a:ext uri="{FF2B5EF4-FFF2-40B4-BE49-F238E27FC236}">
                <a16:creationId xmlns:a16="http://schemas.microsoft.com/office/drawing/2014/main" id="{B48D9BB2-B7A9-2A23-D8C8-EB588FBC1A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>
            <a:off x="621452" y="5609227"/>
            <a:ext cx="243470" cy="561065"/>
          </a:xfrm>
          <a:prstGeom prst="rect">
            <a:avLst/>
          </a:prstGeom>
        </p:spPr>
      </p:pic>
      <p:pic>
        <p:nvPicPr>
          <p:cNvPr id="45" name="Gráfico 44" descr="SERVIER - BRAZIL">
            <a:extLst>
              <a:ext uri="{FF2B5EF4-FFF2-40B4-BE49-F238E27FC236}">
                <a16:creationId xmlns:a16="http://schemas.microsoft.com/office/drawing/2014/main" id="{BB03D3B1-083F-AF00-1B9C-E9FF595EDE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377982" y="5609227"/>
            <a:ext cx="243470" cy="561065"/>
          </a:xfrm>
          <a:prstGeom prst="rect">
            <a:avLst/>
          </a:prstGeom>
        </p:spPr>
      </p:pic>
      <p:sp>
        <p:nvSpPr>
          <p:cNvPr id="46" name="object 6">
            <a:extLst>
              <a:ext uri="{FF2B5EF4-FFF2-40B4-BE49-F238E27FC236}">
                <a16:creationId xmlns:a16="http://schemas.microsoft.com/office/drawing/2014/main" id="{7FF71EB2-4952-24FF-AC0C-C9B3BCB9AD77}"/>
              </a:ext>
            </a:extLst>
          </p:cNvPr>
          <p:cNvSpPr txBox="1"/>
          <p:nvPr/>
        </p:nvSpPr>
        <p:spPr>
          <a:xfrm>
            <a:off x="565777" y="5754176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Gráfico 46" descr="SERVIER - BRAZIL">
            <a:extLst>
              <a:ext uri="{FF2B5EF4-FFF2-40B4-BE49-F238E27FC236}">
                <a16:creationId xmlns:a16="http://schemas.microsoft.com/office/drawing/2014/main" id="{6ABDD41C-240F-FC20-8530-388D663E06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>
            <a:off x="616421" y="6448488"/>
            <a:ext cx="243470" cy="561065"/>
          </a:xfrm>
          <a:prstGeom prst="rect">
            <a:avLst/>
          </a:prstGeom>
        </p:spPr>
      </p:pic>
      <p:pic>
        <p:nvPicPr>
          <p:cNvPr id="48" name="Gráfico 47" descr="SERVIER - BRAZIL">
            <a:extLst>
              <a:ext uri="{FF2B5EF4-FFF2-40B4-BE49-F238E27FC236}">
                <a16:creationId xmlns:a16="http://schemas.microsoft.com/office/drawing/2014/main" id="{4A055C82-471B-2A04-DD69-7771E5D1E3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372951" y="6448488"/>
            <a:ext cx="243470" cy="561065"/>
          </a:xfrm>
          <a:prstGeom prst="rect">
            <a:avLst/>
          </a:prstGeom>
        </p:spPr>
      </p:pic>
      <p:sp>
        <p:nvSpPr>
          <p:cNvPr id="49" name="object 6">
            <a:extLst>
              <a:ext uri="{FF2B5EF4-FFF2-40B4-BE49-F238E27FC236}">
                <a16:creationId xmlns:a16="http://schemas.microsoft.com/office/drawing/2014/main" id="{AAE45FB1-14B6-3FC8-7325-814EEDE2AE89}"/>
              </a:ext>
            </a:extLst>
          </p:cNvPr>
          <p:cNvSpPr txBox="1"/>
          <p:nvPr/>
        </p:nvSpPr>
        <p:spPr>
          <a:xfrm>
            <a:off x="565777" y="6593002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Gráfico 49" descr="SERVIER - BRAZIL">
            <a:extLst>
              <a:ext uri="{FF2B5EF4-FFF2-40B4-BE49-F238E27FC236}">
                <a16:creationId xmlns:a16="http://schemas.microsoft.com/office/drawing/2014/main" id="{DF9C5BE4-FB41-1938-35AA-FEB7BF2657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>
            <a:off x="616421" y="7170666"/>
            <a:ext cx="243470" cy="561065"/>
          </a:xfrm>
          <a:prstGeom prst="rect">
            <a:avLst/>
          </a:prstGeom>
        </p:spPr>
      </p:pic>
      <p:pic>
        <p:nvPicPr>
          <p:cNvPr id="51" name="Gráfico 50" descr="SERVIER - BRAZIL">
            <a:extLst>
              <a:ext uri="{FF2B5EF4-FFF2-40B4-BE49-F238E27FC236}">
                <a16:creationId xmlns:a16="http://schemas.microsoft.com/office/drawing/2014/main" id="{FCA8865B-3E01-DEAC-3B8A-DB3872584A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372951" y="7170666"/>
            <a:ext cx="243470" cy="561065"/>
          </a:xfrm>
          <a:prstGeom prst="rect">
            <a:avLst/>
          </a:prstGeom>
        </p:spPr>
      </p:pic>
      <p:sp>
        <p:nvSpPr>
          <p:cNvPr id="52" name="object 6">
            <a:extLst>
              <a:ext uri="{FF2B5EF4-FFF2-40B4-BE49-F238E27FC236}">
                <a16:creationId xmlns:a16="http://schemas.microsoft.com/office/drawing/2014/main" id="{0D9311A3-2499-5DFA-4F86-501D58F735AA}"/>
              </a:ext>
            </a:extLst>
          </p:cNvPr>
          <p:cNvSpPr txBox="1"/>
          <p:nvPr/>
        </p:nvSpPr>
        <p:spPr>
          <a:xfrm>
            <a:off x="560746" y="7315615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Gráfico 52" descr="SERVIER - BRAZIL">
            <a:extLst>
              <a:ext uri="{FF2B5EF4-FFF2-40B4-BE49-F238E27FC236}">
                <a16:creationId xmlns:a16="http://schemas.microsoft.com/office/drawing/2014/main" id="{D1C93900-22E6-F0F7-E580-3E1D233AC7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>
            <a:off x="611390" y="8009927"/>
            <a:ext cx="243470" cy="561065"/>
          </a:xfrm>
          <a:prstGeom prst="rect">
            <a:avLst/>
          </a:prstGeom>
        </p:spPr>
      </p:pic>
      <p:pic>
        <p:nvPicPr>
          <p:cNvPr id="54" name="Gráfico 53" descr="SERVIER - BRAZIL">
            <a:extLst>
              <a:ext uri="{FF2B5EF4-FFF2-40B4-BE49-F238E27FC236}">
                <a16:creationId xmlns:a16="http://schemas.microsoft.com/office/drawing/2014/main" id="{87FAF3C5-4357-24E6-47BA-2C71A794EB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367920" y="8009927"/>
            <a:ext cx="243470" cy="561065"/>
          </a:xfrm>
          <a:prstGeom prst="rect">
            <a:avLst/>
          </a:prstGeom>
        </p:spPr>
      </p:pic>
      <p:sp>
        <p:nvSpPr>
          <p:cNvPr id="55" name="object 6">
            <a:extLst>
              <a:ext uri="{FF2B5EF4-FFF2-40B4-BE49-F238E27FC236}">
                <a16:creationId xmlns:a16="http://schemas.microsoft.com/office/drawing/2014/main" id="{C7B0D794-F522-0EBF-2BE8-B331E01C0114}"/>
              </a:ext>
            </a:extLst>
          </p:cNvPr>
          <p:cNvSpPr txBox="1"/>
          <p:nvPr/>
        </p:nvSpPr>
        <p:spPr>
          <a:xfrm>
            <a:off x="560746" y="8154441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Gráfico 55" descr="SERVIER - BRAZIL">
            <a:extLst>
              <a:ext uri="{FF2B5EF4-FFF2-40B4-BE49-F238E27FC236}">
                <a16:creationId xmlns:a16="http://schemas.microsoft.com/office/drawing/2014/main" id="{01FAF01D-2C77-BFA3-A3F0-484C99E688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>
            <a:off x="621452" y="8816133"/>
            <a:ext cx="243470" cy="561065"/>
          </a:xfrm>
          <a:prstGeom prst="rect">
            <a:avLst/>
          </a:prstGeom>
        </p:spPr>
      </p:pic>
      <p:pic>
        <p:nvPicPr>
          <p:cNvPr id="57" name="Gráfico 56" descr="SERVIER - BRAZIL">
            <a:extLst>
              <a:ext uri="{FF2B5EF4-FFF2-40B4-BE49-F238E27FC236}">
                <a16:creationId xmlns:a16="http://schemas.microsoft.com/office/drawing/2014/main" id="{6D3923B8-4C6D-F437-6BB4-99AFF5E01F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377982" y="8816133"/>
            <a:ext cx="243470" cy="561065"/>
          </a:xfrm>
          <a:prstGeom prst="rect">
            <a:avLst/>
          </a:prstGeom>
        </p:spPr>
      </p:pic>
      <p:sp>
        <p:nvSpPr>
          <p:cNvPr id="58" name="object 6">
            <a:extLst>
              <a:ext uri="{FF2B5EF4-FFF2-40B4-BE49-F238E27FC236}">
                <a16:creationId xmlns:a16="http://schemas.microsoft.com/office/drawing/2014/main" id="{93D68ACE-CC76-B333-E182-2238FD683A96}"/>
              </a:ext>
            </a:extLst>
          </p:cNvPr>
          <p:cNvSpPr txBox="1"/>
          <p:nvPr/>
        </p:nvSpPr>
        <p:spPr>
          <a:xfrm>
            <a:off x="570808" y="8960647"/>
            <a:ext cx="742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1100" spc="-3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" y="0"/>
            <a:ext cx="7586979" cy="10915650"/>
          </a:xfrm>
          <a:custGeom>
            <a:avLst/>
            <a:gdLst/>
            <a:ahLst/>
            <a:cxnLst/>
            <a:rect l="l" t="t" r="r" b="b"/>
            <a:pathLst>
              <a:path w="7556500" h="10680700">
                <a:moveTo>
                  <a:pt x="7556499" y="10680699"/>
                </a:moveTo>
                <a:lnTo>
                  <a:pt x="0" y="10680699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06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90220" y="400811"/>
            <a:ext cx="28117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SERVIER</a:t>
            </a:r>
            <a:r>
              <a:rPr sz="1100" b="1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4722B"/>
                </a:solidFill>
                <a:latin typeface="Arial MT"/>
                <a:cs typeface="Arial MT"/>
              </a:rPr>
              <a:t>*</a:t>
            </a:r>
            <a:r>
              <a:rPr sz="1000" spc="240" dirty="0">
                <a:solidFill>
                  <a:srgbClr val="F4722B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Trilha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MSL</a:t>
            </a:r>
            <a:r>
              <a:rPr sz="950" spc="19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*</a:t>
            </a:r>
            <a:r>
              <a:rPr sz="950" spc="22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Storytelling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&amp;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C7D0E0"/>
                </a:solidFill>
                <a:latin typeface="Arial MT"/>
                <a:cs typeface="Arial MT"/>
              </a:rPr>
              <a:t>Influência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07830" y="1321561"/>
            <a:ext cx="35134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2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400" b="1" spc="-27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3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guerra</a:t>
            </a:r>
            <a:r>
              <a:rPr sz="2400" b="1" spc="-27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5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</a:t>
            </a:r>
            <a:r>
              <a:rPr sz="2400" b="1" spc="-27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3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atenção</a:t>
            </a:r>
            <a:endParaRPr sz="2400" b="1" dirty="0">
              <a:solidFill>
                <a:srgbClr val="2422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2773" y="2089911"/>
            <a:ext cx="2834640" cy="1417320"/>
          </a:xfrm>
          <a:custGeom>
            <a:avLst/>
            <a:gdLst/>
            <a:ahLst/>
            <a:cxnLst/>
            <a:rect l="l" t="t" r="r" b="b"/>
            <a:pathLst>
              <a:path w="2834640" h="1417320">
                <a:moveTo>
                  <a:pt x="2779775" y="1417319"/>
                </a:moveTo>
                <a:lnTo>
                  <a:pt x="54864" y="1417319"/>
                </a:lnTo>
                <a:lnTo>
                  <a:pt x="33508" y="1413008"/>
                </a:lnTo>
                <a:lnTo>
                  <a:pt x="16069" y="1401250"/>
                </a:lnTo>
                <a:lnTo>
                  <a:pt x="4311" y="1383811"/>
                </a:lnTo>
                <a:lnTo>
                  <a:pt x="0" y="1362455"/>
                </a:lnTo>
                <a:lnTo>
                  <a:pt x="0" y="54864"/>
                </a:lnTo>
                <a:lnTo>
                  <a:pt x="4311" y="33508"/>
                </a:lnTo>
                <a:lnTo>
                  <a:pt x="16069" y="16069"/>
                </a:lnTo>
                <a:lnTo>
                  <a:pt x="33508" y="4311"/>
                </a:lnTo>
                <a:lnTo>
                  <a:pt x="54864" y="0"/>
                </a:lnTo>
                <a:lnTo>
                  <a:pt x="2779775" y="0"/>
                </a:lnTo>
                <a:lnTo>
                  <a:pt x="2818570" y="16069"/>
                </a:lnTo>
                <a:lnTo>
                  <a:pt x="2834639" y="54864"/>
                </a:lnTo>
                <a:lnTo>
                  <a:pt x="2834639" y="1362455"/>
                </a:lnTo>
                <a:lnTo>
                  <a:pt x="2830328" y="1383811"/>
                </a:lnTo>
                <a:lnTo>
                  <a:pt x="2818570" y="1401250"/>
                </a:lnTo>
                <a:lnTo>
                  <a:pt x="2801131" y="1413008"/>
                </a:lnTo>
                <a:lnTo>
                  <a:pt x="2779775" y="1417319"/>
                </a:lnTo>
                <a:close/>
              </a:path>
            </a:pathLst>
          </a:custGeom>
          <a:solidFill>
            <a:srgbClr val="24226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2954" y="2264156"/>
            <a:ext cx="2448560" cy="930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4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sz="2200" b="1" spc="-254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spc="-1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segundos</a:t>
            </a:r>
            <a:endParaRPr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885"/>
              </a:spcBef>
            </a:pPr>
            <a:r>
              <a:rPr sz="10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sz="1000" spc="4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000" spc="4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</a:t>
            </a:r>
            <a:r>
              <a:rPr sz="1000" spc="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médio</a:t>
            </a:r>
            <a:r>
              <a:rPr sz="1000" spc="4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000" spc="4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permanecemos </a:t>
            </a:r>
            <a:r>
              <a:rPr sz="1000" spc="7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10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8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10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tela</a:t>
            </a:r>
            <a:r>
              <a:rPr sz="1000" spc="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 </a:t>
            </a:r>
            <a:r>
              <a:rPr sz="1000" spc="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000" spc="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mudar</a:t>
            </a:r>
            <a:r>
              <a:rPr sz="10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 atenção.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9033" y="2116327"/>
            <a:ext cx="31927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 mensagem não compete apenas</a:t>
            </a:r>
            <a:endParaRPr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09033" y="2354072"/>
            <a:ext cx="20542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outras mensagens.</a:t>
            </a:r>
            <a:endParaRPr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9033" y="3020567"/>
            <a:ext cx="3261360" cy="4356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 compete com tudo o que está acontecendo na mente do outro.</a:t>
            </a:r>
            <a:endParaRPr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0074" y="3696462"/>
            <a:ext cx="619887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750" i="1" spc="-3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Gloria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spc="-2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Mark,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spc="-1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California,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spc="-3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Irvine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spc="-6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estudos</a:t>
            </a:r>
            <a:r>
              <a:rPr sz="750" i="1" spc="5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observacionais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atenção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spc="-2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(2004–2022);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consolidado</a:t>
            </a:r>
            <a:r>
              <a:rPr sz="750" i="1" spc="4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spc="-2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sz="750" i="1" spc="-2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Span</a:t>
            </a:r>
            <a:r>
              <a:rPr sz="750" i="1" spc="-2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50" i="1" spc="-1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(2023).</a:t>
            </a:r>
            <a:endParaRPr sz="750" dirty="0">
              <a:solidFill>
                <a:srgbClr val="FE4E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9902" y="4224813"/>
            <a:ext cx="224790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8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700" spc="-19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spc="-9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crise</a:t>
            </a:r>
            <a:r>
              <a:rPr sz="1700" spc="-19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spc="-10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sz="1700" spc="-190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spc="-5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700" spc="-19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00" spc="-25" dirty="0">
                <a:solidFill>
                  <a:srgbClr val="FE4E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atenção</a:t>
            </a:r>
            <a:endParaRPr sz="1700" dirty="0">
              <a:solidFill>
                <a:srgbClr val="FE4E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92601" y="4650009"/>
            <a:ext cx="1515745" cy="1783080"/>
          </a:xfrm>
          <a:custGeom>
            <a:avLst/>
            <a:gdLst/>
            <a:ahLst/>
            <a:cxnLst/>
            <a:rect l="l" t="t" r="r" b="b"/>
            <a:pathLst>
              <a:path w="1515745" h="1783079">
                <a:moveTo>
                  <a:pt x="1460752" y="1783079"/>
                </a:moveTo>
                <a:lnTo>
                  <a:pt x="54865" y="1783079"/>
                </a:lnTo>
                <a:lnTo>
                  <a:pt x="33509" y="1778768"/>
                </a:lnTo>
                <a:lnTo>
                  <a:pt x="16069" y="1767010"/>
                </a:lnTo>
                <a:lnTo>
                  <a:pt x="4311" y="1749570"/>
                </a:lnTo>
                <a:lnTo>
                  <a:pt x="0" y="1728214"/>
                </a:lnTo>
                <a:lnTo>
                  <a:pt x="0" y="54865"/>
                </a:lnTo>
                <a:lnTo>
                  <a:pt x="4311" y="33509"/>
                </a:lnTo>
                <a:lnTo>
                  <a:pt x="16069" y="16069"/>
                </a:lnTo>
                <a:lnTo>
                  <a:pt x="33509" y="4311"/>
                </a:lnTo>
                <a:lnTo>
                  <a:pt x="54865" y="0"/>
                </a:lnTo>
                <a:lnTo>
                  <a:pt x="1460752" y="0"/>
                </a:lnTo>
                <a:lnTo>
                  <a:pt x="1499548" y="16069"/>
                </a:lnTo>
                <a:lnTo>
                  <a:pt x="1515617" y="54865"/>
                </a:lnTo>
                <a:lnTo>
                  <a:pt x="1515617" y="1728214"/>
                </a:lnTo>
                <a:lnTo>
                  <a:pt x="1511306" y="1749570"/>
                </a:lnTo>
                <a:lnTo>
                  <a:pt x="1499548" y="1767010"/>
                </a:lnTo>
                <a:lnTo>
                  <a:pt x="1482108" y="1778768"/>
                </a:lnTo>
                <a:lnTo>
                  <a:pt x="1460752" y="1783079"/>
                </a:lnTo>
                <a:close/>
              </a:path>
            </a:pathLst>
          </a:custGeom>
          <a:solidFill>
            <a:srgbClr val="24226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7062" y="4768628"/>
            <a:ext cx="99885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00000"/>
              </a:lnSpc>
              <a:spcBef>
                <a:spcPts val="100"/>
              </a:spcBef>
            </a:pPr>
            <a:r>
              <a:rPr sz="1150" spc="-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  <a:r>
              <a:rPr sz="1150" spc="-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1150" spc="-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têm </a:t>
            </a:r>
            <a:r>
              <a:rPr sz="11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</a:t>
            </a: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7062" y="5592858"/>
            <a:ext cx="10553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sz="900" spc="-1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</a:t>
            </a:r>
            <a:r>
              <a:rPr sz="9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suficientes</a:t>
            </a:r>
            <a:r>
              <a:rPr sz="900" spc="4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6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900" spc="4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sz="900" spc="-1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trabalho.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7062" y="6230398"/>
            <a:ext cx="1158240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</a:t>
            </a:r>
            <a:r>
              <a:rPr sz="650" i="1" spc="-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sz="65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</a:t>
            </a:r>
            <a:r>
              <a:rPr sz="6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Index</a:t>
            </a:r>
            <a:endParaRPr sz="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72811" y="4650009"/>
            <a:ext cx="1515745" cy="1783080"/>
          </a:xfrm>
          <a:custGeom>
            <a:avLst/>
            <a:gdLst/>
            <a:ahLst/>
            <a:cxnLst/>
            <a:rect l="l" t="t" r="r" b="b"/>
            <a:pathLst>
              <a:path w="1515745" h="1783079">
                <a:moveTo>
                  <a:pt x="1460752" y="1783079"/>
                </a:moveTo>
                <a:lnTo>
                  <a:pt x="54865" y="1783079"/>
                </a:lnTo>
                <a:lnTo>
                  <a:pt x="33509" y="1778768"/>
                </a:lnTo>
                <a:lnTo>
                  <a:pt x="16069" y="1767010"/>
                </a:lnTo>
                <a:lnTo>
                  <a:pt x="4311" y="1749570"/>
                </a:lnTo>
                <a:lnTo>
                  <a:pt x="0" y="1728214"/>
                </a:lnTo>
                <a:lnTo>
                  <a:pt x="0" y="54865"/>
                </a:lnTo>
                <a:lnTo>
                  <a:pt x="4311" y="33509"/>
                </a:lnTo>
                <a:lnTo>
                  <a:pt x="16069" y="16069"/>
                </a:lnTo>
                <a:lnTo>
                  <a:pt x="33509" y="4311"/>
                </a:lnTo>
                <a:lnTo>
                  <a:pt x="54865" y="0"/>
                </a:lnTo>
                <a:lnTo>
                  <a:pt x="1460752" y="0"/>
                </a:lnTo>
                <a:lnTo>
                  <a:pt x="1499547" y="16069"/>
                </a:lnTo>
                <a:lnTo>
                  <a:pt x="1515617" y="54865"/>
                </a:lnTo>
                <a:lnTo>
                  <a:pt x="1515617" y="1728214"/>
                </a:lnTo>
                <a:lnTo>
                  <a:pt x="1511306" y="1749570"/>
                </a:lnTo>
                <a:lnTo>
                  <a:pt x="1499548" y="1767010"/>
                </a:lnTo>
                <a:lnTo>
                  <a:pt x="1482108" y="1778768"/>
                </a:lnTo>
                <a:lnTo>
                  <a:pt x="1460752" y="1783079"/>
                </a:lnTo>
                <a:close/>
              </a:path>
            </a:pathLst>
          </a:custGeom>
          <a:solidFill>
            <a:srgbClr val="24226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97272" y="4768628"/>
            <a:ext cx="118554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50" spc="-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Interrupções</a:t>
            </a:r>
            <a:r>
              <a:rPr sz="11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1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</a:t>
            </a:r>
            <a:r>
              <a:rPr sz="1150" spc="-1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11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150" spc="-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minutos</a:t>
            </a: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97272" y="5592858"/>
            <a:ext cx="80772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(275</a:t>
            </a:r>
            <a:r>
              <a:rPr sz="900" spc="-2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sz="900" spc="-2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dia).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97272" y="6230398"/>
            <a:ext cx="1169670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Gloria</a:t>
            </a:r>
            <a:r>
              <a:rPr sz="6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Mark,</a:t>
            </a:r>
            <a:r>
              <a:rPr sz="6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sz="6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Span</a:t>
            </a:r>
            <a:endParaRPr sz="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953022" y="4650009"/>
            <a:ext cx="1515745" cy="1783080"/>
          </a:xfrm>
          <a:custGeom>
            <a:avLst/>
            <a:gdLst/>
            <a:ahLst/>
            <a:cxnLst/>
            <a:rect l="l" t="t" r="r" b="b"/>
            <a:pathLst>
              <a:path w="1515745" h="1783079">
                <a:moveTo>
                  <a:pt x="1460752" y="1783079"/>
                </a:moveTo>
                <a:lnTo>
                  <a:pt x="54865" y="1783079"/>
                </a:lnTo>
                <a:lnTo>
                  <a:pt x="33509" y="1778768"/>
                </a:lnTo>
                <a:lnTo>
                  <a:pt x="16069" y="1767010"/>
                </a:lnTo>
                <a:lnTo>
                  <a:pt x="4311" y="1749570"/>
                </a:lnTo>
                <a:lnTo>
                  <a:pt x="0" y="1728214"/>
                </a:lnTo>
                <a:lnTo>
                  <a:pt x="0" y="54865"/>
                </a:lnTo>
                <a:lnTo>
                  <a:pt x="4311" y="33509"/>
                </a:lnTo>
                <a:lnTo>
                  <a:pt x="16069" y="16069"/>
                </a:lnTo>
                <a:lnTo>
                  <a:pt x="33509" y="4311"/>
                </a:lnTo>
                <a:lnTo>
                  <a:pt x="54865" y="0"/>
                </a:lnTo>
                <a:lnTo>
                  <a:pt x="1460752" y="0"/>
                </a:lnTo>
                <a:lnTo>
                  <a:pt x="1499548" y="16069"/>
                </a:lnTo>
                <a:lnTo>
                  <a:pt x="1515617" y="54865"/>
                </a:lnTo>
                <a:lnTo>
                  <a:pt x="1515617" y="1728214"/>
                </a:lnTo>
                <a:lnTo>
                  <a:pt x="1511306" y="1749570"/>
                </a:lnTo>
                <a:lnTo>
                  <a:pt x="1499548" y="1767010"/>
                </a:lnTo>
                <a:lnTo>
                  <a:pt x="1482108" y="1778768"/>
                </a:lnTo>
                <a:lnTo>
                  <a:pt x="1460752" y="1783079"/>
                </a:lnTo>
                <a:close/>
              </a:path>
            </a:pathLst>
          </a:custGeom>
          <a:solidFill>
            <a:srgbClr val="24226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77482" y="4768628"/>
            <a:ext cx="121221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50" spc="-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</a:t>
            </a:r>
            <a:r>
              <a:rPr sz="1150" spc="-11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150" spc="-11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</a:t>
            </a:r>
            <a:r>
              <a:rPr sz="1150" spc="-11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sz="11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consumido</a:t>
            </a: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77482" y="5592858"/>
            <a:ext cx="1257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sz="900" spc="1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reuniões,</a:t>
            </a:r>
            <a:r>
              <a:rPr sz="900" spc="2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</a:t>
            </a:r>
            <a:r>
              <a:rPr sz="900" spc="-1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mails </a:t>
            </a:r>
            <a:r>
              <a:rPr sz="900" spc="5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-5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chats.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77482" y="6230398"/>
            <a:ext cx="1169670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Gloria</a:t>
            </a:r>
            <a:r>
              <a:rPr sz="6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Mark,</a:t>
            </a:r>
            <a:r>
              <a:rPr sz="6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sz="6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Span</a:t>
            </a:r>
            <a:endParaRPr sz="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633232" y="4650009"/>
            <a:ext cx="1515745" cy="1783080"/>
          </a:xfrm>
          <a:custGeom>
            <a:avLst/>
            <a:gdLst/>
            <a:ahLst/>
            <a:cxnLst/>
            <a:rect l="l" t="t" r="r" b="b"/>
            <a:pathLst>
              <a:path w="1515745" h="1783079">
                <a:moveTo>
                  <a:pt x="1460752" y="1783079"/>
                </a:moveTo>
                <a:lnTo>
                  <a:pt x="54865" y="1783079"/>
                </a:lnTo>
                <a:lnTo>
                  <a:pt x="33509" y="1778768"/>
                </a:lnTo>
                <a:lnTo>
                  <a:pt x="16069" y="1767010"/>
                </a:lnTo>
                <a:lnTo>
                  <a:pt x="4311" y="1749570"/>
                </a:lnTo>
                <a:lnTo>
                  <a:pt x="0" y="1728214"/>
                </a:lnTo>
                <a:lnTo>
                  <a:pt x="0" y="54865"/>
                </a:lnTo>
                <a:lnTo>
                  <a:pt x="4311" y="33509"/>
                </a:lnTo>
                <a:lnTo>
                  <a:pt x="16069" y="16069"/>
                </a:lnTo>
                <a:lnTo>
                  <a:pt x="33509" y="4311"/>
                </a:lnTo>
                <a:lnTo>
                  <a:pt x="54865" y="0"/>
                </a:lnTo>
                <a:lnTo>
                  <a:pt x="1460752" y="0"/>
                </a:lnTo>
                <a:lnTo>
                  <a:pt x="1499548" y="16069"/>
                </a:lnTo>
                <a:lnTo>
                  <a:pt x="1515617" y="54865"/>
                </a:lnTo>
                <a:lnTo>
                  <a:pt x="1515617" y="1728214"/>
                </a:lnTo>
                <a:lnTo>
                  <a:pt x="1511306" y="1749570"/>
                </a:lnTo>
                <a:lnTo>
                  <a:pt x="1499548" y="1767010"/>
                </a:lnTo>
                <a:lnTo>
                  <a:pt x="1482108" y="1778768"/>
                </a:lnTo>
                <a:lnTo>
                  <a:pt x="1460752" y="1783079"/>
                </a:lnTo>
                <a:close/>
              </a:path>
            </a:pathLst>
          </a:custGeom>
          <a:solidFill>
            <a:srgbClr val="24226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57692" y="4768628"/>
            <a:ext cx="116649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50" spc="-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Foco</a:t>
            </a:r>
            <a:r>
              <a:rPr sz="1150" spc="-10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médio</a:t>
            </a:r>
            <a:r>
              <a:rPr sz="1150" spc="-10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sz="1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1150" spc="-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tela:</a:t>
            </a:r>
            <a:endParaRPr sz="11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757692" y="5592858"/>
            <a:ext cx="7899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sz="900" spc="-5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segundos.</a:t>
            </a:r>
            <a:endParaRPr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57692" y="6230398"/>
            <a:ext cx="1266825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Kosmyna</a:t>
            </a:r>
            <a:r>
              <a:rPr sz="65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65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spc="-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al.,</a:t>
            </a:r>
            <a:r>
              <a:rPr sz="65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spc="-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2025,</a:t>
            </a:r>
            <a:r>
              <a:rPr sz="65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preprint</a:t>
            </a:r>
            <a:endParaRPr sz="6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9DEDD3F2-B453-AEB9-053D-AFDA75922CA8}"/>
              </a:ext>
            </a:extLst>
          </p:cNvPr>
          <p:cNvSpPr/>
          <p:nvPr/>
        </p:nvSpPr>
        <p:spPr>
          <a:xfrm>
            <a:off x="0" y="345775"/>
            <a:ext cx="7556501" cy="335280"/>
          </a:xfrm>
          <a:prstGeom prst="rect">
            <a:avLst/>
          </a:prstGeom>
          <a:solidFill>
            <a:srgbClr val="23226A"/>
          </a:solidFill>
          <a:ln w="12700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2CBA2D97-C80C-5EDF-F4A5-496BCBA007EB}"/>
              </a:ext>
            </a:extLst>
          </p:cNvPr>
          <p:cNvSpPr txBox="1"/>
          <p:nvPr/>
        </p:nvSpPr>
        <p:spPr>
          <a:xfrm>
            <a:off x="569300" y="391669"/>
            <a:ext cx="3267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10" dirty="0">
                <a:solidFill>
                  <a:srgbClr val="12203C"/>
                </a:solidFill>
                <a:latin typeface="Verdana"/>
                <a:cs typeface="Verdana"/>
              </a:rPr>
              <a:t>SERVIER</a:t>
            </a:r>
            <a:r>
              <a:rPr sz="1200" i="1" spc="-35" dirty="0">
                <a:solidFill>
                  <a:srgbClr val="12203C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4722B"/>
                </a:solidFill>
                <a:latin typeface="Lucida Sans Unicode"/>
                <a:cs typeface="Lucida Sans Unicode"/>
              </a:rPr>
              <a:t>*</a:t>
            </a:r>
            <a:r>
              <a:rPr sz="1100" spc="285" dirty="0">
                <a:solidFill>
                  <a:srgbClr val="F4722B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Trilha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MSL</a:t>
            </a:r>
            <a:r>
              <a:rPr sz="700" spc="27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*</a:t>
            </a:r>
            <a:r>
              <a:rPr sz="700" spc="26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Storytelling</a:t>
            </a:r>
            <a:r>
              <a:rPr sz="7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55" dirty="0">
                <a:solidFill>
                  <a:schemeClr val="bg1"/>
                </a:solidFill>
                <a:latin typeface="Lucida Sans Unicode"/>
                <a:cs typeface="Lucida Sans Unicode"/>
              </a:rPr>
              <a:t>&amp;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-10" dirty="0">
                <a:solidFill>
                  <a:schemeClr val="bg1"/>
                </a:solidFill>
                <a:latin typeface="Lucida Sans Unicode"/>
                <a:cs typeface="Lucida Sans Unicode"/>
              </a:rPr>
              <a:t>Influência</a:t>
            </a:r>
            <a:endParaRPr sz="105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  <p:pic>
        <p:nvPicPr>
          <p:cNvPr id="31" name="Imagem 30" descr="Comunicado aos distribuidores e serviços de saúde - SERVIER ...">
            <a:extLst>
              <a:ext uri="{FF2B5EF4-FFF2-40B4-BE49-F238E27FC236}">
                <a16:creationId xmlns:a16="http://schemas.microsoft.com/office/drawing/2014/main" id="{1CDA9088-69F2-C49A-D9DE-7107EBC76B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389" b="30512"/>
          <a:stretch>
            <a:fillRect/>
          </a:stretch>
        </p:blipFill>
        <p:spPr>
          <a:xfrm>
            <a:off x="478511" y="384285"/>
            <a:ext cx="791524" cy="255187"/>
          </a:xfrm>
          <a:prstGeom prst="rect">
            <a:avLst/>
          </a:prstGeom>
        </p:spPr>
      </p:pic>
      <p:sp>
        <p:nvSpPr>
          <p:cNvPr id="32" name="Retângulo 31">
            <a:extLst>
              <a:ext uri="{FF2B5EF4-FFF2-40B4-BE49-F238E27FC236}">
                <a16:creationId xmlns:a16="http://schemas.microsoft.com/office/drawing/2014/main" id="{29CF4A3F-6E0F-3B49-D013-DD6F4EA45B45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object 4">
            <a:extLst>
              <a:ext uri="{FF2B5EF4-FFF2-40B4-BE49-F238E27FC236}">
                <a16:creationId xmlns:a16="http://schemas.microsoft.com/office/drawing/2014/main" id="{2A111F5A-20D1-D3D0-4405-C66B268A4017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bg object 20">
            <a:extLst>
              <a:ext uri="{FF2B5EF4-FFF2-40B4-BE49-F238E27FC236}">
                <a16:creationId xmlns:a16="http://schemas.microsoft.com/office/drawing/2014/main" id="{DBCEAE7F-5597-00D8-7728-88CD3A9F7B5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35" name="bg object 18">
            <a:extLst>
              <a:ext uri="{FF2B5EF4-FFF2-40B4-BE49-F238E27FC236}">
                <a16:creationId xmlns:a16="http://schemas.microsoft.com/office/drawing/2014/main" id="{4D84F131-2BFD-4B6D-2AB5-46C84B2DE13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3D6A0B44-8AAD-11BA-8F04-8743623516B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9"/>
          <a:stretch>
            <a:fillRect/>
          </a:stretch>
        </p:blipFill>
        <p:spPr>
          <a:xfrm>
            <a:off x="18730" y="6792785"/>
            <a:ext cx="7549516" cy="41228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640377" y="1302931"/>
            <a:ext cx="3634740" cy="421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5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Escuta</a:t>
            </a:r>
            <a:r>
              <a:rPr sz="2600" b="1" spc="-27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b="1" spc="-1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ativa</a:t>
            </a:r>
            <a:endParaRPr sz="2600" b="1" dirty="0">
              <a:solidFill>
                <a:srgbClr val="2422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3866" y="3302447"/>
            <a:ext cx="3141345" cy="502920"/>
          </a:xfrm>
          <a:custGeom>
            <a:avLst/>
            <a:gdLst/>
            <a:ahLst/>
            <a:cxnLst/>
            <a:rect l="l" t="t" r="r" b="b"/>
            <a:pathLst>
              <a:path w="3141345" h="502919">
                <a:moveTo>
                  <a:pt x="3086100" y="502919"/>
                </a:moveTo>
                <a:lnTo>
                  <a:pt x="54863" y="502919"/>
                </a:lnTo>
                <a:lnTo>
                  <a:pt x="33508" y="498608"/>
                </a:lnTo>
                <a:lnTo>
                  <a:pt x="16069" y="486850"/>
                </a:lnTo>
                <a:lnTo>
                  <a:pt x="4311" y="469411"/>
                </a:lnTo>
                <a:lnTo>
                  <a:pt x="0" y="448056"/>
                </a:lnTo>
                <a:lnTo>
                  <a:pt x="0" y="54863"/>
                </a:lnTo>
                <a:lnTo>
                  <a:pt x="4311" y="33508"/>
                </a:lnTo>
                <a:lnTo>
                  <a:pt x="16069" y="16069"/>
                </a:lnTo>
                <a:lnTo>
                  <a:pt x="33508" y="4311"/>
                </a:lnTo>
                <a:lnTo>
                  <a:pt x="54863" y="0"/>
                </a:lnTo>
                <a:lnTo>
                  <a:pt x="3086100" y="0"/>
                </a:lnTo>
                <a:lnTo>
                  <a:pt x="3124894" y="16069"/>
                </a:lnTo>
                <a:lnTo>
                  <a:pt x="3140963" y="54863"/>
                </a:lnTo>
                <a:lnTo>
                  <a:pt x="3140963" y="448056"/>
                </a:lnTo>
                <a:lnTo>
                  <a:pt x="3136652" y="469411"/>
                </a:lnTo>
                <a:lnTo>
                  <a:pt x="3124894" y="486850"/>
                </a:lnTo>
                <a:lnTo>
                  <a:pt x="3107455" y="498608"/>
                </a:lnTo>
                <a:lnTo>
                  <a:pt x="3086100" y="502919"/>
                </a:lnTo>
                <a:close/>
              </a:path>
            </a:pathLst>
          </a:custGeom>
          <a:solidFill>
            <a:srgbClr val="24226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90982" y="3435543"/>
            <a:ext cx="1725861" cy="212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Ouvir</a:t>
            </a:r>
            <a:r>
              <a:rPr sz="1300" spc="-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300" spc="-1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responder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39150" y="3302447"/>
            <a:ext cx="3141345" cy="502920"/>
          </a:xfrm>
          <a:custGeom>
            <a:avLst/>
            <a:gdLst/>
            <a:ahLst/>
            <a:cxnLst/>
            <a:rect l="l" t="t" r="r" b="b"/>
            <a:pathLst>
              <a:path w="3141345" h="502919">
                <a:moveTo>
                  <a:pt x="3086100" y="502919"/>
                </a:moveTo>
                <a:lnTo>
                  <a:pt x="54863" y="502919"/>
                </a:lnTo>
                <a:lnTo>
                  <a:pt x="33508" y="498608"/>
                </a:lnTo>
                <a:lnTo>
                  <a:pt x="16069" y="486850"/>
                </a:lnTo>
                <a:lnTo>
                  <a:pt x="4311" y="469411"/>
                </a:lnTo>
                <a:lnTo>
                  <a:pt x="0" y="448056"/>
                </a:lnTo>
                <a:lnTo>
                  <a:pt x="0" y="54863"/>
                </a:lnTo>
                <a:lnTo>
                  <a:pt x="4311" y="33508"/>
                </a:lnTo>
                <a:lnTo>
                  <a:pt x="16069" y="16069"/>
                </a:lnTo>
                <a:lnTo>
                  <a:pt x="33508" y="4311"/>
                </a:lnTo>
                <a:lnTo>
                  <a:pt x="54863" y="0"/>
                </a:lnTo>
                <a:lnTo>
                  <a:pt x="3086100" y="0"/>
                </a:lnTo>
                <a:lnTo>
                  <a:pt x="3124895" y="16069"/>
                </a:lnTo>
                <a:lnTo>
                  <a:pt x="3140963" y="54863"/>
                </a:lnTo>
                <a:lnTo>
                  <a:pt x="3140963" y="448056"/>
                </a:lnTo>
                <a:lnTo>
                  <a:pt x="3136652" y="469411"/>
                </a:lnTo>
                <a:lnTo>
                  <a:pt x="3124894" y="486850"/>
                </a:lnTo>
                <a:lnTo>
                  <a:pt x="3107456" y="498608"/>
                </a:lnTo>
                <a:lnTo>
                  <a:pt x="3086100" y="502919"/>
                </a:lnTo>
                <a:close/>
              </a:path>
            </a:pathLst>
          </a:custGeom>
          <a:solidFill>
            <a:srgbClr val="FE4E3B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61196" y="3435544"/>
            <a:ext cx="2013303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Ouvir</a:t>
            </a:r>
            <a:r>
              <a:rPr sz="1300" spc="-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300" spc="-1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compreender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1167" y="3989770"/>
            <a:ext cx="1599565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Enquanto</a:t>
            </a:r>
            <a:r>
              <a:rPr sz="950" i="1" spc="-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50" i="1" spc="-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</a:t>
            </a:r>
            <a:r>
              <a:rPr sz="950" i="1" spc="-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fala,</a:t>
            </a:r>
            <a:r>
              <a:rPr sz="950" i="1" spc="-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eu: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26451" y="3989770"/>
            <a:ext cx="2567940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Enquanto</a:t>
            </a:r>
            <a:r>
              <a:rPr sz="950" i="1" spc="-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50" i="1" spc="-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</a:t>
            </a:r>
            <a:r>
              <a:rPr sz="950" i="1" spc="-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fala,</a:t>
            </a:r>
            <a:r>
              <a:rPr sz="950" i="1" spc="-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sz="950" i="1" spc="-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tento</a:t>
            </a:r>
            <a:r>
              <a:rPr sz="950" i="1" spc="-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descobrir: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3866" y="4308287"/>
            <a:ext cx="3141345" cy="457200"/>
          </a:xfrm>
          <a:custGeom>
            <a:avLst/>
            <a:gdLst/>
            <a:ahLst/>
            <a:cxnLst/>
            <a:rect l="l" t="t" r="r" b="b"/>
            <a:pathLst>
              <a:path w="3141345" h="457200">
                <a:moveTo>
                  <a:pt x="3095243" y="457199"/>
                </a:moveTo>
                <a:lnTo>
                  <a:pt x="45719" y="457199"/>
                </a:lnTo>
                <a:lnTo>
                  <a:pt x="27923" y="453607"/>
                </a:lnTo>
                <a:lnTo>
                  <a:pt x="13391" y="443808"/>
                </a:lnTo>
                <a:lnTo>
                  <a:pt x="3592" y="429276"/>
                </a:lnTo>
                <a:lnTo>
                  <a:pt x="0" y="411479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3095243" y="0"/>
                </a:lnTo>
                <a:lnTo>
                  <a:pt x="3133282" y="20354"/>
                </a:lnTo>
                <a:lnTo>
                  <a:pt x="3140963" y="45719"/>
                </a:lnTo>
                <a:lnTo>
                  <a:pt x="3140963" y="411479"/>
                </a:lnTo>
                <a:lnTo>
                  <a:pt x="3137371" y="429276"/>
                </a:lnTo>
                <a:lnTo>
                  <a:pt x="3127572" y="443808"/>
                </a:lnTo>
                <a:lnTo>
                  <a:pt x="3113040" y="453607"/>
                </a:lnTo>
                <a:lnTo>
                  <a:pt x="3095243" y="45719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8327" y="4442907"/>
            <a:ext cx="16135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Preparo</a:t>
            </a:r>
            <a:r>
              <a:rPr sz="10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meu </a:t>
            </a:r>
            <a:r>
              <a:rPr sz="10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argumento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3866" y="4856927"/>
            <a:ext cx="3141345" cy="457200"/>
          </a:xfrm>
          <a:custGeom>
            <a:avLst/>
            <a:gdLst/>
            <a:ahLst/>
            <a:cxnLst/>
            <a:rect l="l" t="t" r="r" b="b"/>
            <a:pathLst>
              <a:path w="3141345" h="457200">
                <a:moveTo>
                  <a:pt x="3095243" y="457199"/>
                </a:moveTo>
                <a:lnTo>
                  <a:pt x="45719" y="457199"/>
                </a:lnTo>
                <a:lnTo>
                  <a:pt x="27923" y="453607"/>
                </a:lnTo>
                <a:lnTo>
                  <a:pt x="13391" y="443808"/>
                </a:lnTo>
                <a:lnTo>
                  <a:pt x="3592" y="429276"/>
                </a:lnTo>
                <a:lnTo>
                  <a:pt x="0" y="411479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3095243" y="0"/>
                </a:lnTo>
                <a:lnTo>
                  <a:pt x="3133282" y="20354"/>
                </a:lnTo>
                <a:lnTo>
                  <a:pt x="3140963" y="45719"/>
                </a:lnTo>
                <a:lnTo>
                  <a:pt x="3140963" y="411479"/>
                </a:lnTo>
                <a:lnTo>
                  <a:pt x="3137371" y="429276"/>
                </a:lnTo>
                <a:lnTo>
                  <a:pt x="3127572" y="443808"/>
                </a:lnTo>
                <a:lnTo>
                  <a:pt x="3113040" y="453607"/>
                </a:lnTo>
                <a:lnTo>
                  <a:pt x="3095243" y="45719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8327" y="4991546"/>
            <a:ext cx="114173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Busco</a:t>
            </a:r>
            <a:r>
              <a:rPr sz="1000" spc="1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evidências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23866" y="5405566"/>
            <a:ext cx="3141345" cy="457200"/>
          </a:xfrm>
          <a:custGeom>
            <a:avLst/>
            <a:gdLst/>
            <a:ahLst/>
            <a:cxnLst/>
            <a:rect l="l" t="t" r="r" b="b"/>
            <a:pathLst>
              <a:path w="3141345" h="457200">
                <a:moveTo>
                  <a:pt x="3095243" y="457199"/>
                </a:moveTo>
                <a:lnTo>
                  <a:pt x="45719" y="457199"/>
                </a:lnTo>
                <a:lnTo>
                  <a:pt x="27923" y="453607"/>
                </a:lnTo>
                <a:lnTo>
                  <a:pt x="13391" y="443808"/>
                </a:lnTo>
                <a:lnTo>
                  <a:pt x="3592" y="429276"/>
                </a:lnTo>
                <a:lnTo>
                  <a:pt x="0" y="411479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3095243" y="0"/>
                </a:lnTo>
                <a:lnTo>
                  <a:pt x="3133282" y="20354"/>
                </a:lnTo>
                <a:lnTo>
                  <a:pt x="3140963" y="45719"/>
                </a:lnTo>
                <a:lnTo>
                  <a:pt x="3140963" y="411479"/>
                </a:lnTo>
                <a:lnTo>
                  <a:pt x="3137371" y="429276"/>
                </a:lnTo>
                <a:lnTo>
                  <a:pt x="3127572" y="443808"/>
                </a:lnTo>
                <a:lnTo>
                  <a:pt x="3113040" y="453607"/>
                </a:lnTo>
                <a:lnTo>
                  <a:pt x="3095243" y="45719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8327" y="5540187"/>
            <a:ext cx="1923414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Penso no</a:t>
            </a:r>
            <a:r>
              <a:rPr sz="10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próximo</a:t>
            </a:r>
            <a:r>
              <a:rPr sz="10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argumento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3866" y="5954207"/>
            <a:ext cx="3141345" cy="457200"/>
          </a:xfrm>
          <a:custGeom>
            <a:avLst/>
            <a:gdLst/>
            <a:ahLst/>
            <a:cxnLst/>
            <a:rect l="l" t="t" r="r" b="b"/>
            <a:pathLst>
              <a:path w="3141345" h="457200">
                <a:moveTo>
                  <a:pt x="3095243" y="457199"/>
                </a:moveTo>
                <a:lnTo>
                  <a:pt x="45719" y="457199"/>
                </a:lnTo>
                <a:lnTo>
                  <a:pt x="27923" y="453607"/>
                </a:lnTo>
                <a:lnTo>
                  <a:pt x="13391" y="443808"/>
                </a:lnTo>
                <a:lnTo>
                  <a:pt x="3592" y="429276"/>
                </a:lnTo>
                <a:lnTo>
                  <a:pt x="0" y="411479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3095243" y="0"/>
                </a:lnTo>
                <a:lnTo>
                  <a:pt x="3133282" y="20354"/>
                </a:lnTo>
                <a:lnTo>
                  <a:pt x="3140963" y="45719"/>
                </a:lnTo>
                <a:lnTo>
                  <a:pt x="3140963" y="411479"/>
                </a:lnTo>
                <a:lnTo>
                  <a:pt x="3137371" y="429276"/>
                </a:lnTo>
                <a:lnTo>
                  <a:pt x="3127572" y="443808"/>
                </a:lnTo>
                <a:lnTo>
                  <a:pt x="3113040" y="453607"/>
                </a:lnTo>
                <a:lnTo>
                  <a:pt x="3095243" y="45719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8327" y="6088827"/>
            <a:ext cx="134366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Procuro</a:t>
            </a:r>
            <a:r>
              <a:rPr sz="10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10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brecha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23866" y="6502846"/>
            <a:ext cx="3141345" cy="457200"/>
          </a:xfrm>
          <a:custGeom>
            <a:avLst/>
            <a:gdLst/>
            <a:ahLst/>
            <a:cxnLst/>
            <a:rect l="l" t="t" r="r" b="b"/>
            <a:pathLst>
              <a:path w="3141345" h="457200">
                <a:moveTo>
                  <a:pt x="3095243" y="457199"/>
                </a:moveTo>
                <a:lnTo>
                  <a:pt x="45719" y="457199"/>
                </a:lnTo>
                <a:lnTo>
                  <a:pt x="27923" y="453607"/>
                </a:lnTo>
                <a:lnTo>
                  <a:pt x="13391" y="443808"/>
                </a:lnTo>
                <a:lnTo>
                  <a:pt x="3592" y="429276"/>
                </a:lnTo>
                <a:lnTo>
                  <a:pt x="0" y="411479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3095243" y="0"/>
                </a:lnTo>
                <a:lnTo>
                  <a:pt x="3133282" y="20354"/>
                </a:lnTo>
                <a:lnTo>
                  <a:pt x="3140963" y="45719"/>
                </a:lnTo>
                <a:lnTo>
                  <a:pt x="3140963" y="411479"/>
                </a:lnTo>
                <a:lnTo>
                  <a:pt x="3137371" y="429276"/>
                </a:lnTo>
                <a:lnTo>
                  <a:pt x="3127572" y="443808"/>
                </a:lnTo>
                <a:lnTo>
                  <a:pt x="3113040" y="453607"/>
                </a:lnTo>
                <a:lnTo>
                  <a:pt x="3095243" y="45719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8327" y="6637467"/>
            <a:ext cx="199453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Tento</a:t>
            </a:r>
            <a:r>
              <a:rPr sz="100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defender</a:t>
            </a:r>
            <a:r>
              <a:rPr sz="1000" spc="9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minha</a:t>
            </a:r>
            <a:r>
              <a:rPr sz="100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posição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39150" y="4308287"/>
            <a:ext cx="3141345" cy="457200"/>
          </a:xfrm>
          <a:custGeom>
            <a:avLst/>
            <a:gdLst/>
            <a:ahLst/>
            <a:cxnLst/>
            <a:rect l="l" t="t" r="r" b="b"/>
            <a:pathLst>
              <a:path w="3141345" h="457200">
                <a:moveTo>
                  <a:pt x="3095243" y="457199"/>
                </a:moveTo>
                <a:lnTo>
                  <a:pt x="45719" y="457199"/>
                </a:lnTo>
                <a:lnTo>
                  <a:pt x="27923" y="453607"/>
                </a:lnTo>
                <a:lnTo>
                  <a:pt x="13391" y="443808"/>
                </a:lnTo>
                <a:lnTo>
                  <a:pt x="3592" y="429276"/>
                </a:lnTo>
                <a:lnTo>
                  <a:pt x="0" y="411479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3095243" y="0"/>
                </a:lnTo>
                <a:lnTo>
                  <a:pt x="3133282" y="20354"/>
                </a:lnTo>
                <a:lnTo>
                  <a:pt x="3140963" y="45719"/>
                </a:lnTo>
                <a:lnTo>
                  <a:pt x="3140963" y="411479"/>
                </a:lnTo>
                <a:lnTo>
                  <a:pt x="3137371" y="429276"/>
                </a:lnTo>
                <a:lnTo>
                  <a:pt x="3127572" y="443808"/>
                </a:lnTo>
                <a:lnTo>
                  <a:pt x="3113040" y="453607"/>
                </a:lnTo>
                <a:lnTo>
                  <a:pt x="3095243" y="457199"/>
                </a:lnTo>
                <a:close/>
              </a:path>
            </a:pathLst>
          </a:custGeom>
          <a:solidFill>
            <a:srgbClr val="FCEDE4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63611" y="4446970"/>
            <a:ext cx="2169795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realmente</a:t>
            </a:r>
            <a:r>
              <a:rPr sz="9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</a:t>
            </a:r>
            <a:r>
              <a:rPr sz="9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9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ele?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39150" y="4856927"/>
            <a:ext cx="3141345" cy="457200"/>
          </a:xfrm>
          <a:custGeom>
            <a:avLst/>
            <a:gdLst/>
            <a:ahLst/>
            <a:cxnLst/>
            <a:rect l="l" t="t" r="r" b="b"/>
            <a:pathLst>
              <a:path w="3141345" h="457200">
                <a:moveTo>
                  <a:pt x="3095243" y="457199"/>
                </a:moveTo>
                <a:lnTo>
                  <a:pt x="45719" y="457199"/>
                </a:lnTo>
                <a:lnTo>
                  <a:pt x="27923" y="453607"/>
                </a:lnTo>
                <a:lnTo>
                  <a:pt x="13391" y="443808"/>
                </a:lnTo>
                <a:lnTo>
                  <a:pt x="3592" y="429276"/>
                </a:lnTo>
                <a:lnTo>
                  <a:pt x="0" y="411479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3095243" y="0"/>
                </a:lnTo>
                <a:lnTo>
                  <a:pt x="3133282" y="20354"/>
                </a:lnTo>
                <a:lnTo>
                  <a:pt x="3140963" y="45719"/>
                </a:lnTo>
                <a:lnTo>
                  <a:pt x="3140963" y="411479"/>
                </a:lnTo>
                <a:lnTo>
                  <a:pt x="3137371" y="429276"/>
                </a:lnTo>
                <a:lnTo>
                  <a:pt x="3127572" y="443808"/>
                </a:lnTo>
                <a:lnTo>
                  <a:pt x="3113040" y="453607"/>
                </a:lnTo>
                <a:lnTo>
                  <a:pt x="3095243" y="457199"/>
                </a:lnTo>
                <a:close/>
              </a:path>
            </a:pathLst>
          </a:custGeom>
          <a:solidFill>
            <a:srgbClr val="FCEDE4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63611" y="4995610"/>
            <a:ext cx="2498090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sz="95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preocupação</a:t>
            </a:r>
            <a:r>
              <a:rPr sz="95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sz="95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sz="95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trás</a:t>
            </a:r>
            <a:r>
              <a:rPr sz="95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sz="95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fala?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039150" y="5405566"/>
            <a:ext cx="3141345" cy="457200"/>
          </a:xfrm>
          <a:custGeom>
            <a:avLst/>
            <a:gdLst/>
            <a:ahLst/>
            <a:cxnLst/>
            <a:rect l="l" t="t" r="r" b="b"/>
            <a:pathLst>
              <a:path w="3141345" h="457200">
                <a:moveTo>
                  <a:pt x="3095243" y="457199"/>
                </a:moveTo>
                <a:lnTo>
                  <a:pt x="45719" y="457199"/>
                </a:lnTo>
                <a:lnTo>
                  <a:pt x="27923" y="453607"/>
                </a:lnTo>
                <a:lnTo>
                  <a:pt x="13391" y="443808"/>
                </a:lnTo>
                <a:lnTo>
                  <a:pt x="3592" y="429276"/>
                </a:lnTo>
                <a:lnTo>
                  <a:pt x="0" y="411479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3095243" y="0"/>
                </a:lnTo>
                <a:lnTo>
                  <a:pt x="3133282" y="20354"/>
                </a:lnTo>
                <a:lnTo>
                  <a:pt x="3140963" y="45719"/>
                </a:lnTo>
                <a:lnTo>
                  <a:pt x="3140963" y="411479"/>
                </a:lnTo>
                <a:lnTo>
                  <a:pt x="3137371" y="429276"/>
                </a:lnTo>
                <a:lnTo>
                  <a:pt x="3127572" y="443808"/>
                </a:lnTo>
                <a:lnTo>
                  <a:pt x="3113040" y="453607"/>
                </a:lnTo>
                <a:lnTo>
                  <a:pt x="3095243" y="457199"/>
                </a:lnTo>
                <a:close/>
              </a:path>
            </a:pathLst>
          </a:custGeom>
          <a:solidFill>
            <a:srgbClr val="FCEDE4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63611" y="5544251"/>
            <a:ext cx="2321560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sz="950" spc="9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hipótese</a:t>
            </a:r>
            <a:r>
              <a:rPr sz="950" spc="9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</a:t>
            </a:r>
            <a:r>
              <a:rPr sz="950" spc="9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sz="950" spc="1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considerando?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39150" y="5954207"/>
            <a:ext cx="3141345" cy="457200"/>
          </a:xfrm>
          <a:custGeom>
            <a:avLst/>
            <a:gdLst/>
            <a:ahLst/>
            <a:cxnLst/>
            <a:rect l="l" t="t" r="r" b="b"/>
            <a:pathLst>
              <a:path w="3141345" h="457200">
                <a:moveTo>
                  <a:pt x="3095243" y="457199"/>
                </a:moveTo>
                <a:lnTo>
                  <a:pt x="45719" y="457199"/>
                </a:lnTo>
                <a:lnTo>
                  <a:pt x="27923" y="453607"/>
                </a:lnTo>
                <a:lnTo>
                  <a:pt x="13391" y="443808"/>
                </a:lnTo>
                <a:lnTo>
                  <a:pt x="3592" y="429276"/>
                </a:lnTo>
                <a:lnTo>
                  <a:pt x="0" y="411479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3095243" y="0"/>
                </a:lnTo>
                <a:lnTo>
                  <a:pt x="3133282" y="20354"/>
                </a:lnTo>
                <a:lnTo>
                  <a:pt x="3140963" y="45719"/>
                </a:lnTo>
                <a:lnTo>
                  <a:pt x="3140963" y="411479"/>
                </a:lnTo>
                <a:lnTo>
                  <a:pt x="3137371" y="429276"/>
                </a:lnTo>
                <a:lnTo>
                  <a:pt x="3127572" y="443808"/>
                </a:lnTo>
                <a:lnTo>
                  <a:pt x="3113040" y="453607"/>
                </a:lnTo>
                <a:lnTo>
                  <a:pt x="3095243" y="457199"/>
                </a:lnTo>
                <a:close/>
              </a:path>
            </a:pathLst>
          </a:custGeom>
          <a:solidFill>
            <a:srgbClr val="FCEDE4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63611" y="6092891"/>
            <a:ext cx="1881505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ainda</a:t>
            </a:r>
            <a:r>
              <a:rPr sz="9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9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compreendi?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039150" y="6502846"/>
            <a:ext cx="3141345" cy="457200"/>
          </a:xfrm>
          <a:custGeom>
            <a:avLst/>
            <a:gdLst/>
            <a:ahLst/>
            <a:cxnLst/>
            <a:rect l="l" t="t" r="r" b="b"/>
            <a:pathLst>
              <a:path w="3141345" h="457200">
                <a:moveTo>
                  <a:pt x="3095243" y="457199"/>
                </a:moveTo>
                <a:lnTo>
                  <a:pt x="45719" y="457199"/>
                </a:lnTo>
                <a:lnTo>
                  <a:pt x="27923" y="453607"/>
                </a:lnTo>
                <a:lnTo>
                  <a:pt x="13391" y="443808"/>
                </a:lnTo>
                <a:lnTo>
                  <a:pt x="3592" y="429276"/>
                </a:lnTo>
                <a:lnTo>
                  <a:pt x="0" y="411479"/>
                </a:lnTo>
                <a:lnTo>
                  <a:pt x="0" y="45719"/>
                </a:lnTo>
                <a:lnTo>
                  <a:pt x="3592" y="27923"/>
                </a:lnTo>
                <a:lnTo>
                  <a:pt x="13391" y="13391"/>
                </a:lnTo>
                <a:lnTo>
                  <a:pt x="27923" y="3592"/>
                </a:lnTo>
                <a:lnTo>
                  <a:pt x="45719" y="0"/>
                </a:lnTo>
                <a:lnTo>
                  <a:pt x="3095243" y="0"/>
                </a:lnTo>
                <a:lnTo>
                  <a:pt x="3133282" y="20354"/>
                </a:lnTo>
                <a:lnTo>
                  <a:pt x="3140963" y="45719"/>
                </a:lnTo>
                <a:lnTo>
                  <a:pt x="3140963" y="411479"/>
                </a:lnTo>
                <a:lnTo>
                  <a:pt x="3137371" y="429276"/>
                </a:lnTo>
                <a:lnTo>
                  <a:pt x="3127572" y="443808"/>
                </a:lnTo>
                <a:lnTo>
                  <a:pt x="3113040" y="453607"/>
                </a:lnTo>
                <a:lnTo>
                  <a:pt x="3095243" y="457199"/>
                </a:lnTo>
                <a:close/>
              </a:path>
            </a:pathLst>
          </a:custGeom>
          <a:solidFill>
            <a:srgbClr val="FCEDE4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63611" y="6641531"/>
            <a:ext cx="2284095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5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5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posso</a:t>
            </a:r>
            <a:r>
              <a:rPr sz="95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levar</a:t>
            </a:r>
            <a:r>
              <a:rPr sz="95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95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consideração?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23866" y="7875521"/>
            <a:ext cx="6556375" cy="502920"/>
          </a:xfrm>
          <a:custGeom>
            <a:avLst/>
            <a:gdLst/>
            <a:ahLst/>
            <a:cxnLst/>
            <a:rect l="l" t="t" r="r" b="b"/>
            <a:pathLst>
              <a:path w="6556375" h="502920">
                <a:moveTo>
                  <a:pt x="6501384" y="502919"/>
                </a:moveTo>
                <a:lnTo>
                  <a:pt x="54863" y="502919"/>
                </a:lnTo>
                <a:lnTo>
                  <a:pt x="33508" y="498608"/>
                </a:lnTo>
                <a:lnTo>
                  <a:pt x="16069" y="486850"/>
                </a:lnTo>
                <a:lnTo>
                  <a:pt x="4311" y="469411"/>
                </a:lnTo>
                <a:lnTo>
                  <a:pt x="0" y="448056"/>
                </a:lnTo>
                <a:lnTo>
                  <a:pt x="0" y="54863"/>
                </a:lnTo>
                <a:lnTo>
                  <a:pt x="4311" y="33508"/>
                </a:lnTo>
                <a:lnTo>
                  <a:pt x="16069" y="16069"/>
                </a:lnTo>
                <a:lnTo>
                  <a:pt x="33508" y="4311"/>
                </a:lnTo>
                <a:lnTo>
                  <a:pt x="54863" y="0"/>
                </a:lnTo>
                <a:lnTo>
                  <a:pt x="6501384" y="0"/>
                </a:lnTo>
                <a:lnTo>
                  <a:pt x="6540179" y="16069"/>
                </a:lnTo>
                <a:lnTo>
                  <a:pt x="6556247" y="54863"/>
                </a:lnTo>
                <a:lnTo>
                  <a:pt x="6556247" y="448056"/>
                </a:lnTo>
                <a:lnTo>
                  <a:pt x="6551936" y="469411"/>
                </a:lnTo>
                <a:lnTo>
                  <a:pt x="6540178" y="486850"/>
                </a:lnTo>
                <a:lnTo>
                  <a:pt x="6522740" y="498608"/>
                </a:lnTo>
                <a:lnTo>
                  <a:pt x="6501384" y="502919"/>
                </a:lnTo>
                <a:close/>
              </a:path>
            </a:pathLst>
          </a:custGeom>
          <a:solidFill>
            <a:srgbClr val="24226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93793" y="8056865"/>
            <a:ext cx="616394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5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Curiosidade</a:t>
            </a:r>
            <a:r>
              <a:rPr sz="1050" i="1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050" i="1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necessidade</a:t>
            </a:r>
            <a:r>
              <a:rPr sz="1050" i="1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050" i="1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sz="1050" i="1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razão</a:t>
            </a:r>
            <a:r>
              <a:rPr sz="1050" i="1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dificilmente</a:t>
            </a:r>
            <a:r>
              <a:rPr sz="1050" i="1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ocupam</a:t>
            </a:r>
            <a:r>
              <a:rPr sz="1050" i="1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050" i="1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mesmo</a:t>
            </a:r>
            <a:r>
              <a:rPr sz="1050" i="1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espaço</a:t>
            </a:r>
            <a:r>
              <a:rPr sz="1050" i="1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sz="1050" i="1" spc="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i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mesmo tempo.</a:t>
            </a:r>
            <a:endParaRPr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41258" y="8813301"/>
            <a:ext cx="6409350" cy="8361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50"/>
              </a:lnSpc>
              <a:spcBef>
                <a:spcPts val="100"/>
              </a:spcBef>
            </a:pPr>
            <a:r>
              <a:rPr sz="1800" spc="-6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</a:t>
            </a:r>
            <a:r>
              <a:rPr sz="1800" spc="-19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influenciar?</a:t>
            </a:r>
            <a:endParaRPr sz="1800" dirty="0">
              <a:solidFill>
                <a:srgbClr val="2422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2630"/>
              </a:lnSpc>
            </a:pPr>
            <a:r>
              <a:rPr sz="2200" b="1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Escute</a:t>
            </a:r>
            <a:r>
              <a:rPr sz="2200" b="1" spc="-1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284"/>
              </a:spcBef>
            </a:pP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1100" i="1" spc="7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escuta</a:t>
            </a:r>
            <a:r>
              <a:rPr sz="1100" i="1" spc="8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100" i="1" spc="8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  <a:r>
              <a:rPr sz="1100" i="1" spc="7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qualidade</a:t>
            </a:r>
            <a:r>
              <a:rPr sz="1100" i="1" spc="8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</a:t>
            </a:r>
            <a:r>
              <a:rPr sz="1100" i="1" spc="8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favorecer</a:t>
            </a:r>
            <a:r>
              <a:rPr sz="1100" i="1" spc="8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autoexploração,</a:t>
            </a:r>
            <a:r>
              <a:rPr sz="1100" i="1" spc="7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clareza</a:t>
            </a:r>
            <a:r>
              <a:rPr sz="1100" i="1" spc="8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100" i="1" spc="8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abertura</a:t>
            </a:r>
            <a:r>
              <a:rPr sz="1100" i="1" spc="7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sz="11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mudança.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">
            <a:extLst>
              <a:ext uri="{FF2B5EF4-FFF2-40B4-BE49-F238E27FC236}">
                <a16:creationId xmlns:a16="http://schemas.microsoft.com/office/drawing/2014/main" id="{74C0585B-3041-A41B-DB74-41C250EE143B}"/>
              </a:ext>
            </a:extLst>
          </p:cNvPr>
          <p:cNvSpPr txBox="1"/>
          <p:nvPr/>
        </p:nvSpPr>
        <p:spPr>
          <a:xfrm>
            <a:off x="490220" y="400811"/>
            <a:ext cx="281178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SERVIER</a:t>
            </a:r>
            <a:r>
              <a:rPr sz="1100" b="1" i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sz="1000" spc="24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Trilha</a:t>
            </a:r>
            <a:r>
              <a:rPr sz="950" spc="-2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MSL</a:t>
            </a:r>
            <a:r>
              <a:rPr sz="950" spc="19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sz="950" spc="22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sz="950" spc="-2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950" spc="-2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-1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Influência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6472020-1E2C-179F-A6FC-B312771CFCF2}"/>
              </a:ext>
            </a:extLst>
          </p:cNvPr>
          <p:cNvSpPr/>
          <p:nvPr/>
        </p:nvSpPr>
        <p:spPr>
          <a:xfrm>
            <a:off x="0" y="345775"/>
            <a:ext cx="7556501" cy="335280"/>
          </a:xfrm>
          <a:prstGeom prst="rect">
            <a:avLst/>
          </a:prstGeom>
          <a:solidFill>
            <a:srgbClr val="23226A"/>
          </a:solidFill>
          <a:ln w="12700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2">
            <a:extLst>
              <a:ext uri="{FF2B5EF4-FFF2-40B4-BE49-F238E27FC236}">
                <a16:creationId xmlns:a16="http://schemas.microsoft.com/office/drawing/2014/main" id="{5D7560C5-23FE-9F00-709B-4771AC9E5A62}"/>
              </a:ext>
            </a:extLst>
          </p:cNvPr>
          <p:cNvSpPr txBox="1"/>
          <p:nvPr/>
        </p:nvSpPr>
        <p:spPr>
          <a:xfrm>
            <a:off x="569300" y="391669"/>
            <a:ext cx="3267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SERVIER</a:t>
            </a:r>
            <a:r>
              <a:rPr sz="1200" i="1" spc="-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sz="1100" spc="285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Trilha</a:t>
            </a:r>
            <a:r>
              <a:rPr sz="700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MSL</a:t>
            </a:r>
            <a:r>
              <a:rPr sz="700" spc="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sz="700" spc="2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sz="700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spc="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700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Influência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Imagem 36" descr="Comunicado aos distribuidores e serviços de saúde - SERVIER ...">
            <a:extLst>
              <a:ext uri="{FF2B5EF4-FFF2-40B4-BE49-F238E27FC236}">
                <a16:creationId xmlns:a16="http://schemas.microsoft.com/office/drawing/2014/main" id="{F6206D6E-71C2-DC45-A36D-FCDD03E3B9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389" b="30512"/>
          <a:stretch>
            <a:fillRect/>
          </a:stretch>
        </p:blipFill>
        <p:spPr>
          <a:xfrm>
            <a:off x="478511" y="384285"/>
            <a:ext cx="791524" cy="255187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id="{B2B5A19E-E95A-D54D-92C4-ABDEE21468B8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object 4">
            <a:extLst>
              <a:ext uri="{FF2B5EF4-FFF2-40B4-BE49-F238E27FC236}">
                <a16:creationId xmlns:a16="http://schemas.microsoft.com/office/drawing/2014/main" id="{884AADC4-1379-0AA3-2E8D-C084D2384805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bg object 20">
            <a:extLst>
              <a:ext uri="{FF2B5EF4-FFF2-40B4-BE49-F238E27FC236}">
                <a16:creationId xmlns:a16="http://schemas.microsoft.com/office/drawing/2014/main" id="{BF4CAE6B-76DB-A482-31D8-86DC2376EEF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41" name="bg object 18">
            <a:extLst>
              <a:ext uri="{FF2B5EF4-FFF2-40B4-BE49-F238E27FC236}">
                <a16:creationId xmlns:a16="http://schemas.microsoft.com/office/drawing/2014/main" id="{6189509E-A442-937C-A104-B04867E956A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  <p:pic>
        <p:nvPicPr>
          <p:cNvPr id="42" name="Gráfico 41" descr="SERVIER - BRAZIL">
            <a:extLst>
              <a:ext uri="{FF2B5EF4-FFF2-40B4-BE49-F238E27FC236}">
                <a16:creationId xmlns:a16="http://schemas.microsoft.com/office/drawing/2014/main" id="{79E8F83D-2DDD-C24B-425D-356D7FD28C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43884"/>
          <a:stretch>
            <a:fillRect/>
          </a:stretch>
        </p:blipFill>
        <p:spPr>
          <a:xfrm flipH="1">
            <a:off x="6567255" y="922586"/>
            <a:ext cx="989245" cy="22614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9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sz="2600" b="1" spc="-27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b="1" spc="-7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2600" b="1" spc="-27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b="1" spc="-1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</a:t>
            </a:r>
            <a:endParaRPr sz="2600" b="1" dirty="0">
              <a:solidFill>
                <a:srgbClr val="2422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35123" y="2834639"/>
            <a:ext cx="3291840" cy="567055"/>
          </a:xfrm>
          <a:custGeom>
            <a:avLst/>
            <a:gdLst/>
            <a:ahLst/>
            <a:cxnLst/>
            <a:rect l="l" t="t" r="r" b="b"/>
            <a:pathLst>
              <a:path w="3291840" h="567054">
                <a:moveTo>
                  <a:pt x="3218689" y="566927"/>
                </a:moveTo>
                <a:lnTo>
                  <a:pt x="73150" y="566927"/>
                </a:lnTo>
                <a:lnTo>
                  <a:pt x="44677" y="561179"/>
                </a:lnTo>
                <a:lnTo>
                  <a:pt x="21425" y="545502"/>
                </a:lnTo>
                <a:lnTo>
                  <a:pt x="5748" y="522250"/>
                </a:lnTo>
                <a:lnTo>
                  <a:pt x="0" y="493777"/>
                </a:lnTo>
                <a:lnTo>
                  <a:pt x="0" y="73150"/>
                </a:lnTo>
                <a:lnTo>
                  <a:pt x="5748" y="44677"/>
                </a:lnTo>
                <a:lnTo>
                  <a:pt x="21425" y="21425"/>
                </a:lnTo>
                <a:lnTo>
                  <a:pt x="44677" y="5748"/>
                </a:lnTo>
                <a:lnTo>
                  <a:pt x="73150" y="0"/>
                </a:lnTo>
                <a:lnTo>
                  <a:pt x="3218689" y="0"/>
                </a:lnTo>
                <a:lnTo>
                  <a:pt x="3259273" y="12290"/>
                </a:lnTo>
                <a:lnTo>
                  <a:pt x="3286271" y="45157"/>
                </a:lnTo>
                <a:lnTo>
                  <a:pt x="3291839" y="73150"/>
                </a:lnTo>
                <a:lnTo>
                  <a:pt x="3291839" y="493777"/>
                </a:lnTo>
                <a:lnTo>
                  <a:pt x="3286091" y="522250"/>
                </a:lnTo>
                <a:lnTo>
                  <a:pt x="3270414" y="545502"/>
                </a:lnTo>
                <a:lnTo>
                  <a:pt x="3247162" y="561179"/>
                </a:lnTo>
                <a:lnTo>
                  <a:pt x="3218689" y="566927"/>
                </a:lnTo>
                <a:close/>
              </a:path>
            </a:pathLst>
          </a:custGeom>
          <a:solidFill>
            <a:srgbClr val="FE4E3B"/>
          </a:solidFill>
          <a:ln>
            <a:solidFill>
              <a:srgbClr val="FE4E3B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0220" y="1726692"/>
            <a:ext cx="4735830" cy="147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Estruturas</a:t>
            </a:r>
            <a:r>
              <a:rPr sz="1100" i="1" spc="4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100" i="1" spc="4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transformar</a:t>
            </a:r>
            <a:r>
              <a:rPr sz="1100" i="1" spc="4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spc="5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</a:t>
            </a:r>
            <a:r>
              <a:rPr sz="1100" i="1" spc="4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1100" i="1" spc="4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mensagem</a:t>
            </a:r>
            <a:r>
              <a:rPr sz="1100" i="1" spc="4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1100" i="1" spc="4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fica.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865"/>
              </a:spcBef>
            </a:pP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500" spc="-4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Pirâmide</a:t>
            </a:r>
            <a:r>
              <a:rPr sz="1500" spc="-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500" spc="-15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Minto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</a:t>
            </a:r>
            <a:r>
              <a:rPr sz="950" i="1" spc="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história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simples,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atraente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10" dirty="0" err="1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memorável</a:t>
            </a:r>
            <a:r>
              <a:rPr sz="9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pt-BR"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r>
              <a:rPr lang="pt-BR" sz="9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088514">
              <a:lnSpc>
                <a:spcPct val="100000"/>
              </a:lnSpc>
            </a:pPr>
            <a:r>
              <a:rPr lang="pt-BR" sz="105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1050" spc="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r>
              <a:rPr sz="105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05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ideia</a:t>
            </a:r>
            <a:r>
              <a:rPr sz="1050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sz="1050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recomendação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95044" y="3520440"/>
            <a:ext cx="4572000" cy="567055"/>
          </a:xfrm>
          <a:custGeom>
            <a:avLst/>
            <a:gdLst/>
            <a:ahLst/>
            <a:cxnLst/>
            <a:rect l="l" t="t" r="r" b="b"/>
            <a:pathLst>
              <a:path w="4572000" h="567054">
                <a:moveTo>
                  <a:pt x="4498849" y="566927"/>
                </a:moveTo>
                <a:lnTo>
                  <a:pt x="73150" y="566927"/>
                </a:lnTo>
                <a:lnTo>
                  <a:pt x="44677" y="561179"/>
                </a:lnTo>
                <a:lnTo>
                  <a:pt x="21425" y="545502"/>
                </a:lnTo>
                <a:lnTo>
                  <a:pt x="5748" y="522250"/>
                </a:lnTo>
                <a:lnTo>
                  <a:pt x="0" y="493777"/>
                </a:lnTo>
                <a:lnTo>
                  <a:pt x="0" y="73150"/>
                </a:lnTo>
                <a:lnTo>
                  <a:pt x="5748" y="44676"/>
                </a:lnTo>
                <a:lnTo>
                  <a:pt x="21425" y="21425"/>
                </a:lnTo>
                <a:lnTo>
                  <a:pt x="44677" y="5748"/>
                </a:lnTo>
                <a:lnTo>
                  <a:pt x="73150" y="0"/>
                </a:lnTo>
                <a:lnTo>
                  <a:pt x="4498849" y="0"/>
                </a:lnTo>
                <a:lnTo>
                  <a:pt x="4539433" y="12290"/>
                </a:lnTo>
                <a:lnTo>
                  <a:pt x="4566431" y="45157"/>
                </a:lnTo>
                <a:lnTo>
                  <a:pt x="4572000" y="73150"/>
                </a:lnTo>
                <a:lnTo>
                  <a:pt x="4572000" y="493777"/>
                </a:lnTo>
                <a:lnTo>
                  <a:pt x="4566251" y="522250"/>
                </a:lnTo>
                <a:lnTo>
                  <a:pt x="4550574" y="545502"/>
                </a:lnTo>
                <a:lnTo>
                  <a:pt x="4527322" y="561179"/>
                </a:lnTo>
                <a:lnTo>
                  <a:pt x="4498849" y="566927"/>
                </a:lnTo>
                <a:close/>
              </a:path>
            </a:pathLst>
          </a:custGeom>
          <a:solidFill>
            <a:srgbClr val="24226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00958" y="3716763"/>
            <a:ext cx="236347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Argumentos</a:t>
            </a:r>
            <a:r>
              <a:rPr sz="1050" spc="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fortes</a:t>
            </a:r>
            <a:r>
              <a:rPr sz="1050" spc="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050" spc="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sustentação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3523" y="4206240"/>
            <a:ext cx="6035040" cy="567055"/>
          </a:xfrm>
          <a:custGeom>
            <a:avLst/>
            <a:gdLst/>
            <a:ahLst/>
            <a:cxnLst/>
            <a:rect l="l" t="t" r="r" b="b"/>
            <a:pathLst>
              <a:path w="6035040" h="567054">
                <a:moveTo>
                  <a:pt x="5961889" y="566927"/>
                </a:moveTo>
                <a:lnTo>
                  <a:pt x="73150" y="566927"/>
                </a:lnTo>
                <a:lnTo>
                  <a:pt x="44677" y="561179"/>
                </a:lnTo>
                <a:lnTo>
                  <a:pt x="21425" y="545502"/>
                </a:lnTo>
                <a:lnTo>
                  <a:pt x="5748" y="522250"/>
                </a:lnTo>
                <a:lnTo>
                  <a:pt x="0" y="493777"/>
                </a:lnTo>
                <a:lnTo>
                  <a:pt x="0" y="73150"/>
                </a:lnTo>
                <a:lnTo>
                  <a:pt x="5748" y="44676"/>
                </a:lnTo>
                <a:lnTo>
                  <a:pt x="21425" y="21425"/>
                </a:lnTo>
                <a:lnTo>
                  <a:pt x="44677" y="5748"/>
                </a:lnTo>
                <a:lnTo>
                  <a:pt x="73150" y="0"/>
                </a:lnTo>
                <a:lnTo>
                  <a:pt x="5961889" y="0"/>
                </a:lnTo>
                <a:lnTo>
                  <a:pt x="6002473" y="12290"/>
                </a:lnTo>
                <a:lnTo>
                  <a:pt x="6029471" y="45157"/>
                </a:lnTo>
                <a:lnTo>
                  <a:pt x="6035039" y="73150"/>
                </a:lnTo>
                <a:lnTo>
                  <a:pt x="6035039" y="493777"/>
                </a:lnTo>
                <a:lnTo>
                  <a:pt x="6029291" y="522250"/>
                </a:lnTo>
                <a:lnTo>
                  <a:pt x="6013614" y="545502"/>
                </a:lnTo>
                <a:lnTo>
                  <a:pt x="5990362" y="561179"/>
                </a:lnTo>
                <a:lnTo>
                  <a:pt x="5961889" y="566927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41942" y="4392294"/>
            <a:ext cx="187261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</a:t>
            </a:r>
            <a:r>
              <a:rPr sz="105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050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fatos</a:t>
            </a:r>
            <a:r>
              <a:rPr sz="1050" spc="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(com</a:t>
            </a:r>
            <a:r>
              <a:rPr sz="1050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fontes)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0220" y="5011420"/>
            <a:ext cx="2055495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</a:t>
            </a:r>
            <a:r>
              <a:rPr sz="85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Pyramid</a:t>
            </a:r>
            <a:r>
              <a:rPr sz="85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85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Barbara</a:t>
            </a:r>
            <a:r>
              <a:rPr sz="8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i="1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Minto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2919" y="5486400"/>
            <a:ext cx="6556375" cy="0"/>
          </a:xfrm>
          <a:custGeom>
            <a:avLst/>
            <a:gdLst/>
            <a:ahLst/>
            <a:cxnLst/>
            <a:rect l="l" t="t" r="r" b="b"/>
            <a:pathLst>
              <a:path w="6556375">
                <a:moveTo>
                  <a:pt x="0" y="0"/>
                </a:moveTo>
                <a:lnTo>
                  <a:pt x="6556247" y="0"/>
                </a:lnTo>
              </a:path>
            </a:pathLst>
          </a:custGeom>
          <a:ln w="12699">
            <a:solidFill>
              <a:srgbClr val="D9DEE7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0220" y="5694680"/>
            <a:ext cx="1449070" cy="494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6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Arco</a:t>
            </a:r>
            <a:r>
              <a:rPr sz="1500" spc="-15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1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narrativo</a:t>
            </a:r>
            <a:endParaRPr sz="1500" dirty="0">
              <a:solidFill>
                <a:srgbClr val="2422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Conflito</a:t>
            </a:r>
            <a:r>
              <a:rPr sz="95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9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sz="95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Solução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2919" y="6400800"/>
            <a:ext cx="1502410" cy="868680"/>
          </a:xfrm>
          <a:custGeom>
            <a:avLst/>
            <a:gdLst/>
            <a:ahLst/>
            <a:cxnLst/>
            <a:rect l="l" t="t" r="r" b="b"/>
            <a:pathLst>
              <a:path w="1502410" h="868679">
                <a:moveTo>
                  <a:pt x="1447036" y="868679"/>
                </a:moveTo>
                <a:lnTo>
                  <a:pt x="54865" y="868679"/>
                </a:lnTo>
                <a:lnTo>
                  <a:pt x="33509" y="864368"/>
                </a:lnTo>
                <a:lnTo>
                  <a:pt x="16069" y="852610"/>
                </a:lnTo>
                <a:lnTo>
                  <a:pt x="4311" y="835170"/>
                </a:lnTo>
                <a:lnTo>
                  <a:pt x="0" y="813813"/>
                </a:lnTo>
                <a:lnTo>
                  <a:pt x="0" y="54865"/>
                </a:lnTo>
                <a:lnTo>
                  <a:pt x="4311" y="33509"/>
                </a:lnTo>
                <a:lnTo>
                  <a:pt x="16069" y="16069"/>
                </a:lnTo>
                <a:lnTo>
                  <a:pt x="33509" y="4311"/>
                </a:lnTo>
                <a:lnTo>
                  <a:pt x="54865" y="0"/>
                </a:lnTo>
                <a:lnTo>
                  <a:pt x="1447036" y="0"/>
                </a:lnTo>
                <a:lnTo>
                  <a:pt x="1485832" y="16069"/>
                </a:lnTo>
                <a:lnTo>
                  <a:pt x="1501901" y="54865"/>
                </a:lnTo>
                <a:lnTo>
                  <a:pt x="1501901" y="813813"/>
                </a:lnTo>
                <a:lnTo>
                  <a:pt x="1497590" y="835170"/>
                </a:lnTo>
                <a:lnTo>
                  <a:pt x="1485832" y="852610"/>
                </a:lnTo>
                <a:lnTo>
                  <a:pt x="1468392" y="864368"/>
                </a:lnTo>
                <a:lnTo>
                  <a:pt x="1447036" y="86867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8708" y="6664959"/>
            <a:ext cx="10706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29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Início (Dor/Problema)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94711" y="6708648"/>
            <a:ext cx="203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187701" y="6400800"/>
            <a:ext cx="1502410" cy="868680"/>
          </a:xfrm>
          <a:custGeom>
            <a:avLst/>
            <a:gdLst/>
            <a:ahLst/>
            <a:cxnLst/>
            <a:rect l="l" t="t" r="r" b="b"/>
            <a:pathLst>
              <a:path w="1502410" h="868679">
                <a:moveTo>
                  <a:pt x="1447036" y="868679"/>
                </a:moveTo>
                <a:lnTo>
                  <a:pt x="54865" y="868679"/>
                </a:lnTo>
                <a:lnTo>
                  <a:pt x="33509" y="864368"/>
                </a:lnTo>
                <a:lnTo>
                  <a:pt x="16069" y="852610"/>
                </a:lnTo>
                <a:lnTo>
                  <a:pt x="4311" y="835170"/>
                </a:lnTo>
                <a:lnTo>
                  <a:pt x="0" y="813813"/>
                </a:lnTo>
                <a:lnTo>
                  <a:pt x="0" y="54865"/>
                </a:lnTo>
                <a:lnTo>
                  <a:pt x="4311" y="33509"/>
                </a:lnTo>
                <a:lnTo>
                  <a:pt x="16069" y="16069"/>
                </a:lnTo>
                <a:lnTo>
                  <a:pt x="33509" y="4311"/>
                </a:lnTo>
                <a:lnTo>
                  <a:pt x="54865" y="0"/>
                </a:lnTo>
                <a:lnTo>
                  <a:pt x="1447036" y="0"/>
                </a:lnTo>
                <a:lnTo>
                  <a:pt x="1485831" y="16069"/>
                </a:lnTo>
                <a:lnTo>
                  <a:pt x="1501901" y="54865"/>
                </a:lnTo>
                <a:lnTo>
                  <a:pt x="1501901" y="813813"/>
                </a:lnTo>
                <a:lnTo>
                  <a:pt x="1497590" y="835170"/>
                </a:lnTo>
                <a:lnTo>
                  <a:pt x="1485832" y="852610"/>
                </a:lnTo>
                <a:lnTo>
                  <a:pt x="1468392" y="864368"/>
                </a:lnTo>
                <a:lnTo>
                  <a:pt x="1447036" y="868679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24346" y="6664959"/>
            <a:ext cx="8293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014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Desafios </a:t>
            </a:r>
            <a:r>
              <a:rPr sz="100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enfrentados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79493" y="6708648"/>
            <a:ext cx="203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872484" y="6400800"/>
            <a:ext cx="1502410" cy="868680"/>
          </a:xfrm>
          <a:custGeom>
            <a:avLst/>
            <a:gdLst/>
            <a:ahLst/>
            <a:cxnLst/>
            <a:rect l="l" t="t" r="r" b="b"/>
            <a:pathLst>
              <a:path w="1502410" h="868679">
                <a:moveTo>
                  <a:pt x="1447036" y="868679"/>
                </a:moveTo>
                <a:lnTo>
                  <a:pt x="54865" y="868679"/>
                </a:lnTo>
                <a:lnTo>
                  <a:pt x="33509" y="864368"/>
                </a:lnTo>
                <a:lnTo>
                  <a:pt x="16069" y="852610"/>
                </a:lnTo>
                <a:lnTo>
                  <a:pt x="4311" y="835170"/>
                </a:lnTo>
                <a:lnTo>
                  <a:pt x="0" y="813813"/>
                </a:lnTo>
                <a:lnTo>
                  <a:pt x="0" y="54865"/>
                </a:lnTo>
                <a:lnTo>
                  <a:pt x="4311" y="33509"/>
                </a:lnTo>
                <a:lnTo>
                  <a:pt x="16069" y="16069"/>
                </a:lnTo>
                <a:lnTo>
                  <a:pt x="33509" y="4311"/>
                </a:lnTo>
                <a:lnTo>
                  <a:pt x="54865" y="0"/>
                </a:lnTo>
                <a:lnTo>
                  <a:pt x="1447036" y="0"/>
                </a:lnTo>
                <a:lnTo>
                  <a:pt x="1485831" y="16069"/>
                </a:lnTo>
                <a:lnTo>
                  <a:pt x="1501901" y="54865"/>
                </a:lnTo>
                <a:lnTo>
                  <a:pt x="1501901" y="813813"/>
                </a:lnTo>
                <a:lnTo>
                  <a:pt x="1497590" y="835170"/>
                </a:lnTo>
                <a:lnTo>
                  <a:pt x="1485832" y="852610"/>
                </a:lnTo>
                <a:lnTo>
                  <a:pt x="1468392" y="864368"/>
                </a:lnTo>
                <a:lnTo>
                  <a:pt x="1447036" y="86867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47821" y="6741159"/>
            <a:ext cx="5518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Solução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64275" y="6708648"/>
            <a:ext cx="203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57265" y="6400800"/>
            <a:ext cx="1502410" cy="868680"/>
          </a:xfrm>
          <a:custGeom>
            <a:avLst/>
            <a:gdLst/>
            <a:ahLst/>
            <a:cxnLst/>
            <a:rect l="l" t="t" r="r" b="b"/>
            <a:pathLst>
              <a:path w="1502409" h="868679">
                <a:moveTo>
                  <a:pt x="1447036" y="868679"/>
                </a:moveTo>
                <a:lnTo>
                  <a:pt x="54865" y="868679"/>
                </a:lnTo>
                <a:lnTo>
                  <a:pt x="33509" y="864368"/>
                </a:lnTo>
                <a:lnTo>
                  <a:pt x="16069" y="852610"/>
                </a:lnTo>
                <a:lnTo>
                  <a:pt x="4311" y="835170"/>
                </a:lnTo>
                <a:lnTo>
                  <a:pt x="0" y="813813"/>
                </a:lnTo>
                <a:lnTo>
                  <a:pt x="0" y="54865"/>
                </a:lnTo>
                <a:lnTo>
                  <a:pt x="4311" y="33509"/>
                </a:lnTo>
                <a:lnTo>
                  <a:pt x="16069" y="16069"/>
                </a:lnTo>
                <a:lnTo>
                  <a:pt x="33509" y="4311"/>
                </a:lnTo>
                <a:lnTo>
                  <a:pt x="54865" y="0"/>
                </a:lnTo>
                <a:lnTo>
                  <a:pt x="1447036" y="0"/>
                </a:lnTo>
                <a:lnTo>
                  <a:pt x="1485832" y="16069"/>
                </a:lnTo>
                <a:lnTo>
                  <a:pt x="1501901" y="54865"/>
                </a:lnTo>
                <a:lnTo>
                  <a:pt x="1501901" y="813813"/>
                </a:lnTo>
                <a:lnTo>
                  <a:pt x="1497590" y="835170"/>
                </a:lnTo>
                <a:lnTo>
                  <a:pt x="1485832" y="852610"/>
                </a:lnTo>
                <a:lnTo>
                  <a:pt x="1468392" y="864368"/>
                </a:lnTo>
                <a:lnTo>
                  <a:pt x="1447036" y="868679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91281" y="6741159"/>
            <a:ext cx="63436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Desfecho</a:t>
            </a:r>
            <a:endParaRPr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258AFBBF-277A-5823-04CE-B4CE75B3B08D}"/>
              </a:ext>
            </a:extLst>
          </p:cNvPr>
          <p:cNvSpPr txBox="1"/>
          <p:nvPr/>
        </p:nvSpPr>
        <p:spPr>
          <a:xfrm>
            <a:off x="490220" y="400811"/>
            <a:ext cx="28117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SERVIER</a:t>
            </a:r>
            <a:r>
              <a:rPr sz="1100" b="1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4722B"/>
                </a:solidFill>
                <a:latin typeface="Arial MT"/>
                <a:cs typeface="Arial MT"/>
              </a:rPr>
              <a:t>*</a:t>
            </a:r>
            <a:r>
              <a:rPr sz="1000" spc="240" dirty="0">
                <a:solidFill>
                  <a:srgbClr val="F4722B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Trilha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MSL</a:t>
            </a:r>
            <a:r>
              <a:rPr sz="950" spc="19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*</a:t>
            </a:r>
            <a:r>
              <a:rPr sz="950" spc="22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Storytelling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&amp;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C7D0E0"/>
                </a:solidFill>
                <a:latin typeface="Arial MT"/>
                <a:cs typeface="Arial MT"/>
              </a:rPr>
              <a:t>Influência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5D77D693-B8FC-053F-EF16-E1E9B06482F0}"/>
              </a:ext>
            </a:extLst>
          </p:cNvPr>
          <p:cNvSpPr/>
          <p:nvPr/>
        </p:nvSpPr>
        <p:spPr>
          <a:xfrm>
            <a:off x="0" y="345775"/>
            <a:ext cx="7556501" cy="335280"/>
          </a:xfrm>
          <a:prstGeom prst="rect">
            <a:avLst/>
          </a:prstGeom>
          <a:solidFill>
            <a:srgbClr val="23226A"/>
          </a:solidFill>
          <a:ln w="12700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D47F6910-C4D7-A4AA-30EF-58A4D7DDE840}"/>
              </a:ext>
            </a:extLst>
          </p:cNvPr>
          <p:cNvSpPr txBox="1"/>
          <p:nvPr/>
        </p:nvSpPr>
        <p:spPr>
          <a:xfrm>
            <a:off x="569300" y="391669"/>
            <a:ext cx="3267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10" dirty="0">
                <a:solidFill>
                  <a:srgbClr val="12203C"/>
                </a:solidFill>
                <a:latin typeface="Verdana"/>
                <a:cs typeface="Verdana"/>
              </a:rPr>
              <a:t>SERVIER</a:t>
            </a:r>
            <a:r>
              <a:rPr sz="1200" i="1" spc="-35" dirty="0">
                <a:solidFill>
                  <a:srgbClr val="12203C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4722B"/>
                </a:solidFill>
                <a:latin typeface="Lucida Sans Unicode"/>
                <a:cs typeface="Lucida Sans Unicode"/>
              </a:rPr>
              <a:t>*</a:t>
            </a:r>
            <a:r>
              <a:rPr sz="1100" spc="285" dirty="0">
                <a:solidFill>
                  <a:srgbClr val="F4722B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Trilha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MSL</a:t>
            </a:r>
            <a:r>
              <a:rPr sz="700" spc="27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*</a:t>
            </a:r>
            <a:r>
              <a:rPr sz="700" spc="26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Storytelling</a:t>
            </a:r>
            <a:r>
              <a:rPr sz="7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55" dirty="0">
                <a:solidFill>
                  <a:schemeClr val="bg1"/>
                </a:solidFill>
                <a:latin typeface="Lucida Sans Unicode"/>
                <a:cs typeface="Lucida Sans Unicode"/>
              </a:rPr>
              <a:t>&amp;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-10" dirty="0">
                <a:solidFill>
                  <a:schemeClr val="bg1"/>
                </a:solidFill>
                <a:latin typeface="Lucida Sans Unicode"/>
                <a:cs typeface="Lucida Sans Unicode"/>
              </a:rPr>
              <a:t>Influência</a:t>
            </a:r>
            <a:endParaRPr sz="105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  <p:pic>
        <p:nvPicPr>
          <p:cNvPr id="28" name="Imagem 27" descr="Comunicado aos distribuidores e serviços de saúde - SERVIER ...">
            <a:extLst>
              <a:ext uri="{FF2B5EF4-FFF2-40B4-BE49-F238E27FC236}">
                <a16:creationId xmlns:a16="http://schemas.microsoft.com/office/drawing/2014/main" id="{A04D3F58-57FB-6AC3-8F14-3BB02F95E8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389" b="30512"/>
          <a:stretch>
            <a:fillRect/>
          </a:stretch>
        </p:blipFill>
        <p:spPr>
          <a:xfrm>
            <a:off x="478511" y="384285"/>
            <a:ext cx="791524" cy="255187"/>
          </a:xfrm>
          <a:prstGeom prst="rect">
            <a:avLst/>
          </a:prstGeom>
        </p:spPr>
      </p:pic>
      <p:sp>
        <p:nvSpPr>
          <p:cNvPr id="29" name="Retângulo 28">
            <a:extLst>
              <a:ext uri="{FF2B5EF4-FFF2-40B4-BE49-F238E27FC236}">
                <a16:creationId xmlns:a16="http://schemas.microsoft.com/office/drawing/2014/main" id="{A294E91E-BB24-735F-D279-0946A230E874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object 4">
            <a:extLst>
              <a:ext uri="{FF2B5EF4-FFF2-40B4-BE49-F238E27FC236}">
                <a16:creationId xmlns:a16="http://schemas.microsoft.com/office/drawing/2014/main" id="{1E8F0D2F-84FC-7519-ACE7-6A7E8757140D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bg object 20">
            <a:extLst>
              <a:ext uri="{FF2B5EF4-FFF2-40B4-BE49-F238E27FC236}">
                <a16:creationId xmlns:a16="http://schemas.microsoft.com/office/drawing/2014/main" id="{8B091048-D75A-ED58-6851-D3CBFA0179A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32" name="bg object 18">
            <a:extLst>
              <a:ext uri="{FF2B5EF4-FFF2-40B4-BE49-F238E27FC236}">
                <a16:creationId xmlns:a16="http://schemas.microsoft.com/office/drawing/2014/main" id="{EF08A55E-86E7-38DF-E92B-C9B28E03459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  <p:pic>
        <p:nvPicPr>
          <p:cNvPr id="33" name="Gráfico 32" descr="SERVIER - BRAZIL">
            <a:extLst>
              <a:ext uri="{FF2B5EF4-FFF2-40B4-BE49-F238E27FC236}">
                <a16:creationId xmlns:a16="http://schemas.microsoft.com/office/drawing/2014/main" id="{080E30F4-7D43-22DD-143B-F28328D401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78514"/>
          <a:stretch>
            <a:fillRect/>
          </a:stretch>
        </p:blipFill>
        <p:spPr>
          <a:xfrm flipH="1">
            <a:off x="2695044" y="9204176"/>
            <a:ext cx="989245" cy="865904"/>
          </a:xfrm>
          <a:prstGeom prst="rect">
            <a:avLst/>
          </a:prstGeom>
        </p:spPr>
      </p:pic>
      <p:pic>
        <p:nvPicPr>
          <p:cNvPr id="34" name="Gráfico 33" descr="SERVIER - BRAZIL">
            <a:extLst>
              <a:ext uri="{FF2B5EF4-FFF2-40B4-BE49-F238E27FC236}">
                <a16:creationId xmlns:a16="http://schemas.microsoft.com/office/drawing/2014/main" id="{106530FD-8BA5-53B4-A1EB-53E05D79A1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5059" r="114" b="78514"/>
          <a:stretch>
            <a:fillRect/>
          </a:stretch>
        </p:blipFill>
        <p:spPr>
          <a:xfrm>
            <a:off x="3679493" y="9198846"/>
            <a:ext cx="989244" cy="8659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56615" y="781765"/>
            <a:ext cx="3634740" cy="421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00" dirty="0">
                <a:latin typeface="Arial" panose="020B0604020202020204" pitchFamily="34" charset="0"/>
                <a:cs typeface="Arial" panose="020B0604020202020204" pitchFamily="34" charset="0"/>
              </a:rPr>
              <a:t>Roda</a:t>
            </a:r>
            <a:r>
              <a:rPr sz="2600" b="1" spc="-2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b="1" dirty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sz="2600" b="1" spc="-2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b="1" spc="-70" dirty="0">
                <a:latin typeface="Arial" panose="020B0604020202020204" pitchFamily="34" charset="0"/>
                <a:cs typeface="Arial" panose="020B0604020202020204" pitchFamily="34" charset="0"/>
              </a:rPr>
              <a:t>Influência</a:t>
            </a:r>
            <a:endParaRPr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2925" y="1737349"/>
            <a:ext cx="6556375" cy="1120775"/>
          </a:xfrm>
          <a:custGeom>
            <a:avLst/>
            <a:gdLst/>
            <a:ahLst/>
            <a:cxnLst/>
            <a:rect l="l" t="t" r="r" b="b"/>
            <a:pathLst>
              <a:path w="6556375" h="1120775">
                <a:moveTo>
                  <a:pt x="6507480" y="1120499"/>
                </a:moveTo>
                <a:lnTo>
                  <a:pt x="48719" y="1120499"/>
                </a:lnTo>
                <a:lnTo>
                  <a:pt x="29755" y="1116671"/>
                </a:lnTo>
                <a:lnTo>
                  <a:pt x="14269" y="1106230"/>
                </a:lnTo>
                <a:lnTo>
                  <a:pt x="3828" y="1090744"/>
                </a:lnTo>
                <a:lnTo>
                  <a:pt x="0" y="1071780"/>
                </a:lnTo>
                <a:lnTo>
                  <a:pt x="0" y="48719"/>
                </a:lnTo>
                <a:lnTo>
                  <a:pt x="3828" y="29755"/>
                </a:lnTo>
                <a:lnTo>
                  <a:pt x="14269" y="14269"/>
                </a:lnTo>
                <a:lnTo>
                  <a:pt x="29755" y="3828"/>
                </a:lnTo>
                <a:lnTo>
                  <a:pt x="48719" y="0"/>
                </a:lnTo>
                <a:lnTo>
                  <a:pt x="6507480" y="0"/>
                </a:lnTo>
                <a:lnTo>
                  <a:pt x="6548014" y="21689"/>
                </a:lnTo>
                <a:lnTo>
                  <a:pt x="6556199" y="48719"/>
                </a:lnTo>
                <a:lnTo>
                  <a:pt x="6556199" y="1071780"/>
                </a:lnTo>
                <a:lnTo>
                  <a:pt x="6552371" y="1090744"/>
                </a:lnTo>
                <a:lnTo>
                  <a:pt x="6541930" y="1106230"/>
                </a:lnTo>
                <a:lnTo>
                  <a:pt x="6526444" y="1116671"/>
                </a:lnTo>
                <a:lnTo>
                  <a:pt x="6507480" y="112049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6615" y="1763378"/>
            <a:ext cx="6556374" cy="9317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9220" algn="just">
              <a:lnSpc>
                <a:spcPct val="114999"/>
              </a:lnSpc>
              <a:spcBef>
                <a:spcPts val="100"/>
              </a:spcBef>
            </a:pP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influência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</a:t>
            </a: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</a:t>
            </a: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você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você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posiciona,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suas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emoções,</a:t>
            </a: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constrói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mensagem.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certa: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identificar,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honestidade,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você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vale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focar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agora.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20"/>
              </a:spcBef>
            </a:pP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</a:pPr>
            <a:r>
              <a:rPr sz="900" i="1" spc="-19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sz="90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Dê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sz="90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6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4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sz="90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6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eixo.</a:t>
            </a:r>
            <a:r>
              <a:rPr sz="900" i="1" spc="29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9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Marque</a:t>
            </a:r>
            <a:r>
              <a:rPr sz="90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ponto</a:t>
            </a:r>
            <a:r>
              <a:rPr sz="90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raio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correspondente</a:t>
            </a:r>
            <a:r>
              <a:rPr sz="90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conecte</a:t>
            </a:r>
            <a:r>
              <a:rPr sz="900" i="1" spc="-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4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pontos.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160"/>
              </a:spcBef>
            </a:pPr>
            <a:r>
              <a:rPr sz="900" i="1" spc="-8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sz="900" i="1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Circule</a:t>
            </a:r>
            <a:r>
              <a:rPr sz="900" i="1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sz="900" i="1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2-3</a:t>
            </a:r>
            <a:r>
              <a:rPr sz="900" i="1" spc="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eixos</a:t>
            </a:r>
            <a:r>
              <a:rPr sz="900" i="1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900" i="1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</a:t>
            </a:r>
            <a:r>
              <a:rPr sz="900" i="1" spc="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sz="900" i="1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baixa</a:t>
            </a:r>
            <a:r>
              <a:rPr sz="900" i="1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8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900" i="1" spc="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suas</a:t>
            </a:r>
            <a:r>
              <a:rPr sz="900" i="1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prioridades</a:t>
            </a:r>
            <a:r>
              <a:rPr sz="900" i="1" spc="1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i="1" spc="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hoje.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7949" y="3155238"/>
            <a:ext cx="4711013" cy="448185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90220" y="8036052"/>
            <a:ext cx="29102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Meus</a:t>
            </a:r>
            <a:r>
              <a:rPr sz="110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eixos</a:t>
            </a:r>
            <a:r>
              <a:rPr sz="110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prioritários</a:t>
            </a:r>
            <a:r>
              <a:rPr sz="1100" spc="-2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7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(nota</a:t>
            </a:r>
            <a:r>
              <a:rPr sz="110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6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sz="1100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baixa)</a:t>
            </a:r>
            <a:endParaRPr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2919" y="8321040"/>
            <a:ext cx="3141345" cy="292735"/>
          </a:xfrm>
          <a:custGeom>
            <a:avLst/>
            <a:gdLst/>
            <a:ahLst/>
            <a:cxnLst/>
            <a:rect l="l" t="t" r="r" b="b"/>
            <a:pathLst>
              <a:path w="3141345" h="292734">
                <a:moveTo>
                  <a:pt x="0" y="36575"/>
                </a:moveTo>
                <a:lnTo>
                  <a:pt x="2874" y="22338"/>
                </a:lnTo>
                <a:lnTo>
                  <a:pt x="10712" y="10712"/>
                </a:lnTo>
                <a:lnTo>
                  <a:pt x="22338" y="2874"/>
                </a:lnTo>
                <a:lnTo>
                  <a:pt x="36575" y="0"/>
                </a:lnTo>
                <a:lnTo>
                  <a:pt x="3104387" y="0"/>
                </a:lnTo>
                <a:lnTo>
                  <a:pt x="3138179" y="22579"/>
                </a:lnTo>
                <a:lnTo>
                  <a:pt x="3140963" y="36575"/>
                </a:lnTo>
                <a:lnTo>
                  <a:pt x="3140963" y="256031"/>
                </a:lnTo>
                <a:lnTo>
                  <a:pt x="3138089" y="270269"/>
                </a:lnTo>
                <a:lnTo>
                  <a:pt x="3130251" y="281894"/>
                </a:lnTo>
                <a:lnTo>
                  <a:pt x="3118624" y="289733"/>
                </a:lnTo>
                <a:lnTo>
                  <a:pt x="3104387" y="292607"/>
                </a:lnTo>
                <a:lnTo>
                  <a:pt x="36575" y="292607"/>
                </a:lnTo>
                <a:lnTo>
                  <a:pt x="22338" y="289733"/>
                </a:lnTo>
                <a:lnTo>
                  <a:pt x="10712" y="281894"/>
                </a:lnTo>
                <a:lnTo>
                  <a:pt x="2874" y="270269"/>
                </a:lnTo>
                <a:lnTo>
                  <a:pt x="0" y="256031"/>
                </a:lnTo>
                <a:lnTo>
                  <a:pt x="0" y="36575"/>
                </a:lnTo>
                <a:close/>
              </a:path>
            </a:pathLst>
          </a:custGeom>
          <a:ln w="12699">
            <a:solidFill>
              <a:srgbClr val="FE4E3B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1660" y="8377428"/>
            <a:ext cx="123189" cy="159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02919" y="8705088"/>
            <a:ext cx="3141345" cy="292735"/>
          </a:xfrm>
          <a:custGeom>
            <a:avLst/>
            <a:gdLst/>
            <a:ahLst/>
            <a:cxnLst/>
            <a:rect l="l" t="t" r="r" b="b"/>
            <a:pathLst>
              <a:path w="3141345" h="292734">
                <a:moveTo>
                  <a:pt x="0" y="36575"/>
                </a:moveTo>
                <a:lnTo>
                  <a:pt x="2874" y="22338"/>
                </a:lnTo>
                <a:lnTo>
                  <a:pt x="10712" y="10712"/>
                </a:lnTo>
                <a:lnTo>
                  <a:pt x="22338" y="2874"/>
                </a:lnTo>
                <a:lnTo>
                  <a:pt x="36575" y="0"/>
                </a:lnTo>
                <a:lnTo>
                  <a:pt x="3104387" y="0"/>
                </a:lnTo>
                <a:lnTo>
                  <a:pt x="3138179" y="22578"/>
                </a:lnTo>
                <a:lnTo>
                  <a:pt x="3140963" y="36575"/>
                </a:lnTo>
                <a:lnTo>
                  <a:pt x="3140963" y="256031"/>
                </a:lnTo>
                <a:lnTo>
                  <a:pt x="3138089" y="270268"/>
                </a:lnTo>
                <a:lnTo>
                  <a:pt x="3130251" y="281894"/>
                </a:lnTo>
                <a:lnTo>
                  <a:pt x="3118624" y="289733"/>
                </a:lnTo>
                <a:lnTo>
                  <a:pt x="3104387" y="292607"/>
                </a:lnTo>
                <a:lnTo>
                  <a:pt x="36575" y="292607"/>
                </a:lnTo>
                <a:lnTo>
                  <a:pt x="22338" y="289733"/>
                </a:lnTo>
                <a:lnTo>
                  <a:pt x="10712" y="281894"/>
                </a:lnTo>
                <a:lnTo>
                  <a:pt x="2874" y="270268"/>
                </a:lnTo>
                <a:lnTo>
                  <a:pt x="0" y="256031"/>
                </a:lnTo>
                <a:lnTo>
                  <a:pt x="0" y="36575"/>
                </a:lnTo>
                <a:close/>
              </a:path>
            </a:pathLst>
          </a:custGeom>
          <a:ln w="12699">
            <a:solidFill>
              <a:srgbClr val="FE4E3B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2919" y="9089135"/>
            <a:ext cx="3141345" cy="292735"/>
          </a:xfrm>
          <a:custGeom>
            <a:avLst/>
            <a:gdLst/>
            <a:ahLst/>
            <a:cxnLst/>
            <a:rect l="l" t="t" r="r" b="b"/>
            <a:pathLst>
              <a:path w="3141345" h="292734">
                <a:moveTo>
                  <a:pt x="0" y="36575"/>
                </a:moveTo>
                <a:lnTo>
                  <a:pt x="2874" y="22338"/>
                </a:lnTo>
                <a:lnTo>
                  <a:pt x="10712" y="10712"/>
                </a:lnTo>
                <a:lnTo>
                  <a:pt x="22338" y="2874"/>
                </a:lnTo>
                <a:lnTo>
                  <a:pt x="36575" y="0"/>
                </a:lnTo>
                <a:lnTo>
                  <a:pt x="3104387" y="0"/>
                </a:lnTo>
                <a:lnTo>
                  <a:pt x="3138179" y="22578"/>
                </a:lnTo>
                <a:lnTo>
                  <a:pt x="3140963" y="36575"/>
                </a:lnTo>
                <a:lnTo>
                  <a:pt x="3140963" y="256031"/>
                </a:lnTo>
                <a:lnTo>
                  <a:pt x="3138089" y="270269"/>
                </a:lnTo>
                <a:lnTo>
                  <a:pt x="3130251" y="281895"/>
                </a:lnTo>
                <a:lnTo>
                  <a:pt x="3118624" y="289733"/>
                </a:lnTo>
                <a:lnTo>
                  <a:pt x="3104387" y="292607"/>
                </a:lnTo>
                <a:lnTo>
                  <a:pt x="36575" y="292607"/>
                </a:lnTo>
                <a:lnTo>
                  <a:pt x="22338" y="289733"/>
                </a:lnTo>
                <a:lnTo>
                  <a:pt x="10712" y="281895"/>
                </a:lnTo>
                <a:lnTo>
                  <a:pt x="2874" y="270269"/>
                </a:lnTo>
                <a:lnTo>
                  <a:pt x="0" y="256031"/>
                </a:lnTo>
                <a:lnTo>
                  <a:pt x="0" y="36575"/>
                </a:lnTo>
                <a:close/>
              </a:path>
            </a:pathLst>
          </a:custGeom>
          <a:ln w="12699">
            <a:solidFill>
              <a:srgbClr val="FE4E3B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1660" y="8761476"/>
            <a:ext cx="123189" cy="554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84625" y="8031418"/>
            <a:ext cx="3088005" cy="567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Meu</a:t>
            </a:r>
            <a:r>
              <a:rPr sz="1100" spc="4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compromisso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785"/>
              </a:spcBef>
            </a:pPr>
            <a:r>
              <a:rPr sz="9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sz="900" spc="-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ação,</a:t>
            </a:r>
            <a:r>
              <a:rPr sz="900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sz="900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eixo,</a:t>
            </a:r>
            <a:r>
              <a:rPr sz="900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sz="900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levo</a:t>
            </a:r>
            <a:r>
              <a:rPr sz="900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900" spc="-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próxima</a:t>
            </a:r>
            <a:r>
              <a:rPr sz="900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interação</a:t>
            </a:r>
            <a:r>
              <a:rPr sz="900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</a:t>
            </a:r>
            <a:r>
              <a:rPr sz="900" spc="-2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900" spc="5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sz="900" spc="-2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médico?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918203" y="8659368"/>
            <a:ext cx="3141345" cy="722502"/>
          </a:xfrm>
          <a:custGeom>
            <a:avLst/>
            <a:gdLst/>
            <a:ahLst/>
            <a:cxnLst/>
            <a:rect l="l" t="t" r="r" b="b"/>
            <a:pathLst>
              <a:path w="3141345" h="594359">
                <a:moveTo>
                  <a:pt x="0" y="36576"/>
                </a:moveTo>
                <a:lnTo>
                  <a:pt x="2874" y="22339"/>
                </a:lnTo>
                <a:lnTo>
                  <a:pt x="10713" y="10712"/>
                </a:lnTo>
                <a:lnTo>
                  <a:pt x="22339" y="2874"/>
                </a:lnTo>
                <a:lnTo>
                  <a:pt x="36576" y="0"/>
                </a:lnTo>
                <a:lnTo>
                  <a:pt x="3104387" y="0"/>
                </a:lnTo>
                <a:lnTo>
                  <a:pt x="3138179" y="22579"/>
                </a:lnTo>
                <a:lnTo>
                  <a:pt x="3140963" y="36576"/>
                </a:lnTo>
                <a:lnTo>
                  <a:pt x="3140963" y="557782"/>
                </a:lnTo>
                <a:lnTo>
                  <a:pt x="3138089" y="572020"/>
                </a:lnTo>
                <a:lnTo>
                  <a:pt x="3130251" y="583647"/>
                </a:lnTo>
                <a:lnTo>
                  <a:pt x="3118624" y="591485"/>
                </a:lnTo>
                <a:lnTo>
                  <a:pt x="3104387" y="594359"/>
                </a:lnTo>
                <a:lnTo>
                  <a:pt x="36576" y="594359"/>
                </a:lnTo>
                <a:lnTo>
                  <a:pt x="22339" y="591485"/>
                </a:lnTo>
                <a:lnTo>
                  <a:pt x="10713" y="583647"/>
                </a:lnTo>
                <a:lnTo>
                  <a:pt x="2874" y="572020"/>
                </a:lnTo>
                <a:lnTo>
                  <a:pt x="0" y="557782"/>
                </a:lnTo>
                <a:lnTo>
                  <a:pt x="0" y="36576"/>
                </a:lnTo>
                <a:close/>
              </a:path>
            </a:pathLst>
          </a:custGeom>
          <a:ln w="12699">
            <a:solidFill>
              <a:srgbClr val="FE4E3B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D908D33F-C7CB-49B8-3D68-027B64B64566}"/>
              </a:ext>
            </a:extLst>
          </p:cNvPr>
          <p:cNvSpPr txBox="1"/>
          <p:nvPr/>
        </p:nvSpPr>
        <p:spPr>
          <a:xfrm>
            <a:off x="490220" y="400811"/>
            <a:ext cx="28117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SERVIER</a:t>
            </a:r>
            <a:r>
              <a:rPr sz="1100" b="1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4722B"/>
                </a:solidFill>
                <a:latin typeface="Arial MT"/>
                <a:cs typeface="Arial MT"/>
              </a:rPr>
              <a:t>*</a:t>
            </a:r>
            <a:r>
              <a:rPr sz="1000" spc="240" dirty="0">
                <a:solidFill>
                  <a:srgbClr val="F4722B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Trilha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MSL</a:t>
            </a:r>
            <a:r>
              <a:rPr sz="950" spc="19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*</a:t>
            </a:r>
            <a:r>
              <a:rPr sz="950" spc="22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Storytelling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&amp;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C7D0E0"/>
                </a:solidFill>
                <a:latin typeface="Arial MT"/>
                <a:cs typeface="Arial MT"/>
              </a:rPr>
              <a:t>Influência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A359A7B-8A1F-A373-286C-E2019B87949D}"/>
              </a:ext>
            </a:extLst>
          </p:cNvPr>
          <p:cNvSpPr/>
          <p:nvPr/>
        </p:nvSpPr>
        <p:spPr>
          <a:xfrm>
            <a:off x="0" y="345775"/>
            <a:ext cx="7556501" cy="335280"/>
          </a:xfrm>
          <a:prstGeom prst="rect">
            <a:avLst/>
          </a:prstGeom>
          <a:solidFill>
            <a:srgbClr val="23226A"/>
          </a:solidFill>
          <a:ln w="12700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608EC328-7C1D-DBE7-AE1C-9D060BE11680}"/>
              </a:ext>
            </a:extLst>
          </p:cNvPr>
          <p:cNvSpPr txBox="1"/>
          <p:nvPr/>
        </p:nvSpPr>
        <p:spPr>
          <a:xfrm>
            <a:off x="569300" y="391669"/>
            <a:ext cx="3267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10" dirty="0">
                <a:solidFill>
                  <a:srgbClr val="12203C"/>
                </a:solidFill>
                <a:latin typeface="Verdana"/>
                <a:cs typeface="Verdana"/>
              </a:rPr>
              <a:t>SERVIER</a:t>
            </a:r>
            <a:r>
              <a:rPr sz="1200" i="1" spc="-35" dirty="0">
                <a:solidFill>
                  <a:srgbClr val="12203C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4722B"/>
                </a:solidFill>
                <a:latin typeface="Lucida Sans Unicode"/>
                <a:cs typeface="Lucida Sans Unicode"/>
              </a:rPr>
              <a:t>*</a:t>
            </a:r>
            <a:r>
              <a:rPr sz="1100" spc="285" dirty="0">
                <a:solidFill>
                  <a:srgbClr val="F4722B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Trilha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MSL</a:t>
            </a:r>
            <a:r>
              <a:rPr sz="700" spc="27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*</a:t>
            </a:r>
            <a:r>
              <a:rPr sz="700" spc="26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Storytelling</a:t>
            </a:r>
            <a:r>
              <a:rPr sz="7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55" dirty="0">
                <a:solidFill>
                  <a:schemeClr val="bg1"/>
                </a:solidFill>
                <a:latin typeface="Lucida Sans Unicode"/>
                <a:cs typeface="Lucida Sans Unicode"/>
              </a:rPr>
              <a:t>&amp;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-10" dirty="0">
                <a:solidFill>
                  <a:schemeClr val="bg1"/>
                </a:solidFill>
                <a:latin typeface="Lucida Sans Unicode"/>
                <a:cs typeface="Lucida Sans Unicode"/>
              </a:rPr>
              <a:t>Influência</a:t>
            </a:r>
            <a:endParaRPr sz="105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  <p:pic>
        <p:nvPicPr>
          <p:cNvPr id="19" name="Imagem 18" descr="Comunicado aos distribuidores e serviços de saúde - SERVIER ...">
            <a:extLst>
              <a:ext uri="{FF2B5EF4-FFF2-40B4-BE49-F238E27FC236}">
                <a16:creationId xmlns:a16="http://schemas.microsoft.com/office/drawing/2014/main" id="{9829E9D2-A8D9-7461-8611-5216FF4B26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9389" b="30512"/>
          <a:stretch>
            <a:fillRect/>
          </a:stretch>
        </p:blipFill>
        <p:spPr>
          <a:xfrm>
            <a:off x="478511" y="384285"/>
            <a:ext cx="791524" cy="255187"/>
          </a:xfrm>
          <a:prstGeom prst="rect">
            <a:avLst/>
          </a:prstGeom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5A52484D-656C-EA78-E9BF-6057B97E559D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F41ECB5C-2EB5-D106-DD60-88BED26616F3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bg object 20">
            <a:extLst>
              <a:ext uri="{FF2B5EF4-FFF2-40B4-BE49-F238E27FC236}">
                <a16:creationId xmlns:a16="http://schemas.microsoft.com/office/drawing/2014/main" id="{2FF74285-9BA2-941B-7315-90772E5849D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23" name="bg object 18">
            <a:extLst>
              <a:ext uri="{FF2B5EF4-FFF2-40B4-BE49-F238E27FC236}">
                <a16:creationId xmlns:a16="http://schemas.microsoft.com/office/drawing/2014/main" id="{6250F4F4-34EF-8244-DE81-FFC8042787C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90220" y="848386"/>
            <a:ext cx="15595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35" dirty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b="1" spc="-2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34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b="1" spc="-2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0" dirty="0">
                <a:latin typeface="Arial" panose="020B0604020202020204" pitchFamily="34" charset="0"/>
                <a:cs typeface="Arial" panose="020B0604020202020204" pitchFamily="34" charset="0"/>
              </a:rPr>
              <a:t>eixos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496569" y="1822450"/>
            <a:ext cx="3176905" cy="1503680"/>
            <a:chOff x="496569" y="1822450"/>
            <a:chExt cx="3176905" cy="1503680"/>
          </a:xfrm>
        </p:grpSpPr>
        <p:sp>
          <p:nvSpPr>
            <p:cNvPr id="5" name="object 5"/>
            <p:cNvSpPr/>
            <p:nvPr/>
          </p:nvSpPr>
          <p:spPr>
            <a:xfrm>
              <a:off x="502919" y="1828800"/>
              <a:ext cx="3164205" cy="1490980"/>
            </a:xfrm>
            <a:custGeom>
              <a:avLst/>
              <a:gdLst/>
              <a:ahLst/>
              <a:cxnLst/>
              <a:rect l="l" t="t" r="r" b="b"/>
              <a:pathLst>
                <a:path w="3164204" h="1490979">
                  <a:moveTo>
                    <a:pt x="0" y="54864"/>
                  </a:move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4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4" y="54864"/>
                  </a:lnTo>
                  <a:lnTo>
                    <a:pt x="3163824" y="1435607"/>
                  </a:lnTo>
                  <a:lnTo>
                    <a:pt x="3159512" y="1456963"/>
                  </a:lnTo>
                  <a:lnTo>
                    <a:pt x="3147754" y="1474402"/>
                  </a:lnTo>
                  <a:lnTo>
                    <a:pt x="3130315" y="1486160"/>
                  </a:lnTo>
                  <a:lnTo>
                    <a:pt x="3108959" y="1490471"/>
                  </a:lnTo>
                  <a:lnTo>
                    <a:pt x="54864" y="1490471"/>
                  </a:lnTo>
                  <a:lnTo>
                    <a:pt x="33508" y="1486160"/>
                  </a:lnTo>
                  <a:lnTo>
                    <a:pt x="16069" y="1474402"/>
                  </a:lnTo>
                  <a:lnTo>
                    <a:pt x="4311" y="1456963"/>
                  </a:lnTo>
                  <a:lnTo>
                    <a:pt x="0" y="1435607"/>
                  </a:lnTo>
                  <a:lnTo>
                    <a:pt x="0" y="54864"/>
                  </a:lnTo>
                  <a:close/>
                </a:path>
              </a:pathLst>
            </a:custGeom>
            <a:ln w="12699"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502919" y="1828800"/>
              <a:ext cx="3164205" cy="365760"/>
            </a:xfrm>
            <a:custGeom>
              <a:avLst/>
              <a:gdLst/>
              <a:ahLst/>
              <a:cxnLst/>
              <a:rect l="l" t="t" r="r" b="b"/>
              <a:pathLst>
                <a:path w="3164204" h="365760">
                  <a:moveTo>
                    <a:pt x="3108959" y="365759"/>
                  </a:moveTo>
                  <a:lnTo>
                    <a:pt x="54863" y="365759"/>
                  </a:lnTo>
                  <a:lnTo>
                    <a:pt x="33508" y="361448"/>
                  </a:lnTo>
                  <a:lnTo>
                    <a:pt x="16069" y="349690"/>
                  </a:lnTo>
                  <a:lnTo>
                    <a:pt x="4311" y="332251"/>
                  </a:lnTo>
                  <a:lnTo>
                    <a:pt x="0" y="310895"/>
                  </a:lnTo>
                  <a:lnTo>
                    <a:pt x="0" y="54863"/>
                  </a:ln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4" y="54863"/>
                  </a:lnTo>
                  <a:lnTo>
                    <a:pt x="3163824" y="310895"/>
                  </a:lnTo>
                  <a:lnTo>
                    <a:pt x="3159512" y="332251"/>
                  </a:lnTo>
                  <a:lnTo>
                    <a:pt x="3147754" y="349690"/>
                  </a:lnTo>
                  <a:lnTo>
                    <a:pt x="3130315" y="361448"/>
                  </a:lnTo>
                  <a:lnTo>
                    <a:pt x="3108959" y="365759"/>
                  </a:lnTo>
                  <a:close/>
                </a:path>
              </a:pathLst>
            </a:custGeom>
            <a:solidFill>
              <a:srgbClr val="24226E"/>
            </a:solidFill>
            <a:ln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99948" y="1913635"/>
            <a:ext cx="272796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1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</a:t>
            </a:r>
            <a:r>
              <a:rPr sz="1050" spc="1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Autoconfiança</a:t>
            </a:r>
            <a:r>
              <a:rPr sz="1050" spc="1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sz="1050" spc="1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interação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395"/>
              </a:spcBef>
            </a:pP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Consigo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sz="85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posicionar</a:t>
            </a:r>
            <a:r>
              <a:rPr sz="85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  <a:r>
              <a:rPr sz="85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diante</a:t>
            </a:r>
            <a:r>
              <a:rPr sz="85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médico,</a:t>
            </a:r>
            <a:r>
              <a:rPr sz="850" spc="10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mesmo</a:t>
            </a:r>
            <a:r>
              <a:rPr sz="850" spc="10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</a:t>
            </a:r>
            <a:r>
              <a:rPr sz="850" spc="10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encontro</a:t>
            </a:r>
            <a:r>
              <a:rPr sz="850" spc="10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resistência</a:t>
            </a:r>
            <a:r>
              <a:rPr sz="850" spc="10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pouco</a:t>
            </a:r>
            <a:r>
              <a:rPr sz="850" spc="1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tempo.</a:t>
            </a:r>
            <a:endParaRPr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9948" y="3104895"/>
            <a:ext cx="3124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27214" y="3235585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4">
                <a:moveTo>
                  <a:pt x="0" y="0"/>
                </a:moveTo>
                <a:lnTo>
                  <a:pt x="861441" y="0"/>
                </a:lnTo>
              </a:path>
            </a:pathLst>
          </a:custGeom>
          <a:ln w="11442">
            <a:solidFill>
              <a:srgbClr val="6A758F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88994" y="1822450"/>
            <a:ext cx="3176905" cy="1503680"/>
            <a:chOff x="3888994" y="1822450"/>
            <a:chExt cx="3176905" cy="1503680"/>
          </a:xfrm>
        </p:grpSpPr>
        <p:sp>
          <p:nvSpPr>
            <p:cNvPr id="11" name="object 11"/>
            <p:cNvSpPr/>
            <p:nvPr/>
          </p:nvSpPr>
          <p:spPr>
            <a:xfrm>
              <a:off x="3895344" y="1828800"/>
              <a:ext cx="3164205" cy="1490980"/>
            </a:xfrm>
            <a:custGeom>
              <a:avLst/>
              <a:gdLst/>
              <a:ahLst/>
              <a:cxnLst/>
              <a:rect l="l" t="t" r="r" b="b"/>
              <a:pathLst>
                <a:path w="3164204" h="1490979">
                  <a:moveTo>
                    <a:pt x="0" y="54864"/>
                  </a:move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3" y="54864"/>
                  </a:lnTo>
                  <a:lnTo>
                    <a:pt x="3163823" y="1435607"/>
                  </a:lnTo>
                  <a:lnTo>
                    <a:pt x="3159512" y="1456963"/>
                  </a:lnTo>
                  <a:lnTo>
                    <a:pt x="3147754" y="1474402"/>
                  </a:lnTo>
                  <a:lnTo>
                    <a:pt x="3130315" y="1486160"/>
                  </a:lnTo>
                  <a:lnTo>
                    <a:pt x="3108959" y="1490471"/>
                  </a:lnTo>
                  <a:lnTo>
                    <a:pt x="54863" y="1490471"/>
                  </a:lnTo>
                  <a:lnTo>
                    <a:pt x="33508" y="1486160"/>
                  </a:lnTo>
                  <a:lnTo>
                    <a:pt x="16069" y="1474402"/>
                  </a:lnTo>
                  <a:lnTo>
                    <a:pt x="4311" y="1456963"/>
                  </a:lnTo>
                  <a:lnTo>
                    <a:pt x="0" y="1435607"/>
                  </a:lnTo>
                  <a:lnTo>
                    <a:pt x="0" y="54864"/>
                  </a:lnTo>
                  <a:close/>
                </a:path>
              </a:pathLst>
            </a:custGeom>
            <a:ln w="12699"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895344" y="1828800"/>
              <a:ext cx="3164205" cy="365760"/>
            </a:xfrm>
            <a:custGeom>
              <a:avLst/>
              <a:gdLst/>
              <a:ahLst/>
              <a:cxnLst/>
              <a:rect l="l" t="t" r="r" b="b"/>
              <a:pathLst>
                <a:path w="3164204" h="365760">
                  <a:moveTo>
                    <a:pt x="3108959" y="365759"/>
                  </a:moveTo>
                  <a:lnTo>
                    <a:pt x="54863" y="365759"/>
                  </a:lnTo>
                  <a:lnTo>
                    <a:pt x="33508" y="361448"/>
                  </a:lnTo>
                  <a:lnTo>
                    <a:pt x="16069" y="349690"/>
                  </a:lnTo>
                  <a:lnTo>
                    <a:pt x="4311" y="332251"/>
                  </a:lnTo>
                  <a:lnTo>
                    <a:pt x="0" y="310895"/>
                  </a:lnTo>
                  <a:lnTo>
                    <a:pt x="0" y="54863"/>
                  </a:ln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3" y="54863"/>
                  </a:lnTo>
                  <a:lnTo>
                    <a:pt x="3163823" y="310895"/>
                  </a:lnTo>
                  <a:lnTo>
                    <a:pt x="3159512" y="332251"/>
                  </a:lnTo>
                  <a:lnTo>
                    <a:pt x="3147754" y="349690"/>
                  </a:lnTo>
                  <a:lnTo>
                    <a:pt x="3130315" y="361448"/>
                  </a:lnTo>
                  <a:lnTo>
                    <a:pt x="3108959" y="365759"/>
                  </a:lnTo>
                  <a:close/>
                </a:path>
              </a:pathLst>
            </a:custGeom>
            <a:solidFill>
              <a:srgbClr val="24226E"/>
            </a:solidFill>
            <a:ln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992372" y="1913635"/>
            <a:ext cx="2806700" cy="621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06.</a:t>
            </a:r>
            <a:r>
              <a:rPr sz="1050" spc="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Clareza</a:t>
            </a:r>
            <a:r>
              <a:rPr sz="1050" spc="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050" spc="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síntese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395"/>
              </a:spcBef>
            </a:pP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Consigo</a:t>
            </a:r>
            <a:r>
              <a:rPr sz="85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transformar</a:t>
            </a:r>
            <a:r>
              <a:rPr sz="85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informações</a:t>
            </a:r>
            <a:r>
              <a:rPr sz="85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complexas</a:t>
            </a:r>
            <a:r>
              <a:rPr sz="85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mensagens</a:t>
            </a:r>
            <a:r>
              <a:rPr sz="850" spc="1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objetivas,</a:t>
            </a:r>
            <a:r>
              <a:rPr sz="850" spc="1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claras</a:t>
            </a:r>
            <a:r>
              <a:rPr sz="850" spc="1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850" spc="1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fáceis</a:t>
            </a:r>
            <a:r>
              <a:rPr sz="850" spc="1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850" spc="1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processar.</a:t>
            </a:r>
            <a:endParaRPr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2372" y="3104895"/>
            <a:ext cx="3124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319638" y="3235585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5">
                <a:moveTo>
                  <a:pt x="0" y="0"/>
                </a:moveTo>
                <a:lnTo>
                  <a:pt x="861441" y="0"/>
                </a:lnTo>
              </a:path>
            </a:pathLst>
          </a:custGeom>
          <a:ln w="11442">
            <a:solidFill>
              <a:srgbClr val="6A758F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96569" y="3450082"/>
            <a:ext cx="3176905" cy="1503680"/>
            <a:chOff x="496569" y="3450082"/>
            <a:chExt cx="3176905" cy="1503680"/>
          </a:xfrm>
        </p:grpSpPr>
        <p:sp>
          <p:nvSpPr>
            <p:cNvPr id="17" name="object 17"/>
            <p:cNvSpPr/>
            <p:nvPr/>
          </p:nvSpPr>
          <p:spPr>
            <a:xfrm>
              <a:off x="502919" y="3456432"/>
              <a:ext cx="3164205" cy="1490980"/>
            </a:xfrm>
            <a:custGeom>
              <a:avLst/>
              <a:gdLst/>
              <a:ahLst/>
              <a:cxnLst/>
              <a:rect l="l" t="t" r="r" b="b"/>
              <a:pathLst>
                <a:path w="3164204" h="1490979">
                  <a:moveTo>
                    <a:pt x="0" y="54863"/>
                  </a:move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4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4" y="54863"/>
                  </a:lnTo>
                  <a:lnTo>
                    <a:pt x="3163824" y="1435607"/>
                  </a:lnTo>
                  <a:lnTo>
                    <a:pt x="3159512" y="1456963"/>
                  </a:lnTo>
                  <a:lnTo>
                    <a:pt x="3147754" y="1474402"/>
                  </a:lnTo>
                  <a:lnTo>
                    <a:pt x="3130315" y="1486160"/>
                  </a:lnTo>
                  <a:lnTo>
                    <a:pt x="3108959" y="1490471"/>
                  </a:lnTo>
                  <a:lnTo>
                    <a:pt x="54864" y="1490471"/>
                  </a:lnTo>
                  <a:lnTo>
                    <a:pt x="33508" y="1486160"/>
                  </a:lnTo>
                  <a:lnTo>
                    <a:pt x="16069" y="1474402"/>
                  </a:lnTo>
                  <a:lnTo>
                    <a:pt x="4311" y="1456963"/>
                  </a:lnTo>
                  <a:lnTo>
                    <a:pt x="0" y="1435607"/>
                  </a:lnTo>
                  <a:lnTo>
                    <a:pt x="0" y="54863"/>
                  </a:lnTo>
                  <a:close/>
                </a:path>
              </a:pathLst>
            </a:custGeom>
            <a:ln w="12699"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02919" y="3456432"/>
              <a:ext cx="3164205" cy="365760"/>
            </a:xfrm>
            <a:custGeom>
              <a:avLst/>
              <a:gdLst/>
              <a:ahLst/>
              <a:cxnLst/>
              <a:rect l="l" t="t" r="r" b="b"/>
              <a:pathLst>
                <a:path w="3164204" h="365760">
                  <a:moveTo>
                    <a:pt x="3108959" y="365760"/>
                  </a:moveTo>
                  <a:lnTo>
                    <a:pt x="54863" y="365760"/>
                  </a:lnTo>
                  <a:lnTo>
                    <a:pt x="33508" y="361448"/>
                  </a:lnTo>
                  <a:lnTo>
                    <a:pt x="16069" y="349690"/>
                  </a:lnTo>
                  <a:lnTo>
                    <a:pt x="4311" y="332251"/>
                  </a:lnTo>
                  <a:lnTo>
                    <a:pt x="0" y="310895"/>
                  </a:lnTo>
                  <a:lnTo>
                    <a:pt x="0" y="54863"/>
                  </a:ln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4" y="54863"/>
                  </a:lnTo>
                  <a:lnTo>
                    <a:pt x="3163824" y="310895"/>
                  </a:lnTo>
                  <a:lnTo>
                    <a:pt x="3159512" y="332251"/>
                  </a:lnTo>
                  <a:lnTo>
                    <a:pt x="3147754" y="349690"/>
                  </a:lnTo>
                  <a:lnTo>
                    <a:pt x="3130315" y="361448"/>
                  </a:lnTo>
                  <a:lnTo>
                    <a:pt x="3108959" y="365760"/>
                  </a:lnTo>
                  <a:close/>
                </a:path>
              </a:pathLst>
            </a:custGeom>
            <a:solidFill>
              <a:srgbClr val="24226E"/>
            </a:solidFill>
            <a:ln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99948" y="3541268"/>
            <a:ext cx="2818765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02.</a:t>
            </a:r>
            <a:r>
              <a:rPr sz="1050" spc="1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Autorregulação</a:t>
            </a:r>
            <a:r>
              <a:rPr sz="1050" spc="1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emocional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390"/>
              </a:spcBef>
            </a:pP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Consigo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lidar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ausência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resposta,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pressa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resistência</a:t>
            </a:r>
            <a:r>
              <a:rPr sz="850" spc="18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sz="850" spc="1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</a:t>
            </a:r>
            <a:r>
              <a:rPr sz="850" spc="18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imediatamente</a:t>
            </a:r>
            <a:r>
              <a:rPr sz="850" spc="1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rejeição</a:t>
            </a:r>
            <a:r>
              <a:rPr sz="85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sz="85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perder</a:t>
            </a:r>
            <a:r>
              <a:rPr sz="85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confiança.</a:t>
            </a:r>
            <a:endParaRPr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9948" y="4732528"/>
            <a:ext cx="3124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27214" y="4863217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4">
                <a:moveTo>
                  <a:pt x="0" y="0"/>
                </a:moveTo>
                <a:lnTo>
                  <a:pt x="861441" y="0"/>
                </a:lnTo>
              </a:path>
            </a:pathLst>
          </a:custGeom>
          <a:ln w="11442">
            <a:solidFill>
              <a:srgbClr val="6A758F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888994" y="3450082"/>
            <a:ext cx="3176905" cy="1503680"/>
            <a:chOff x="3888994" y="3450082"/>
            <a:chExt cx="3176905" cy="1503680"/>
          </a:xfrm>
        </p:grpSpPr>
        <p:sp>
          <p:nvSpPr>
            <p:cNvPr id="23" name="object 23"/>
            <p:cNvSpPr/>
            <p:nvPr/>
          </p:nvSpPr>
          <p:spPr>
            <a:xfrm>
              <a:off x="3895344" y="3456432"/>
              <a:ext cx="3164205" cy="1490980"/>
            </a:xfrm>
            <a:custGeom>
              <a:avLst/>
              <a:gdLst/>
              <a:ahLst/>
              <a:cxnLst/>
              <a:rect l="l" t="t" r="r" b="b"/>
              <a:pathLst>
                <a:path w="3164204" h="1490979">
                  <a:moveTo>
                    <a:pt x="0" y="54863"/>
                  </a:move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3" y="54863"/>
                  </a:lnTo>
                  <a:lnTo>
                    <a:pt x="3163823" y="1435607"/>
                  </a:lnTo>
                  <a:lnTo>
                    <a:pt x="3159512" y="1456963"/>
                  </a:lnTo>
                  <a:lnTo>
                    <a:pt x="3147754" y="1474402"/>
                  </a:lnTo>
                  <a:lnTo>
                    <a:pt x="3130315" y="1486160"/>
                  </a:lnTo>
                  <a:lnTo>
                    <a:pt x="3108959" y="1490471"/>
                  </a:lnTo>
                  <a:lnTo>
                    <a:pt x="54863" y="1490471"/>
                  </a:lnTo>
                  <a:lnTo>
                    <a:pt x="33508" y="1486160"/>
                  </a:lnTo>
                  <a:lnTo>
                    <a:pt x="16069" y="1474402"/>
                  </a:lnTo>
                  <a:lnTo>
                    <a:pt x="4311" y="1456963"/>
                  </a:lnTo>
                  <a:lnTo>
                    <a:pt x="0" y="1435607"/>
                  </a:lnTo>
                  <a:lnTo>
                    <a:pt x="0" y="54863"/>
                  </a:lnTo>
                  <a:close/>
                </a:path>
              </a:pathLst>
            </a:custGeom>
            <a:ln w="12699"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895344" y="3456432"/>
              <a:ext cx="3164205" cy="365760"/>
            </a:xfrm>
            <a:custGeom>
              <a:avLst/>
              <a:gdLst/>
              <a:ahLst/>
              <a:cxnLst/>
              <a:rect l="l" t="t" r="r" b="b"/>
              <a:pathLst>
                <a:path w="3164204" h="365760">
                  <a:moveTo>
                    <a:pt x="3108959" y="365760"/>
                  </a:moveTo>
                  <a:lnTo>
                    <a:pt x="54863" y="365760"/>
                  </a:lnTo>
                  <a:lnTo>
                    <a:pt x="33508" y="361448"/>
                  </a:lnTo>
                  <a:lnTo>
                    <a:pt x="16069" y="349690"/>
                  </a:lnTo>
                  <a:lnTo>
                    <a:pt x="4311" y="332251"/>
                  </a:lnTo>
                  <a:lnTo>
                    <a:pt x="0" y="310895"/>
                  </a:lnTo>
                  <a:lnTo>
                    <a:pt x="0" y="54863"/>
                  </a:ln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3" y="54863"/>
                  </a:lnTo>
                  <a:lnTo>
                    <a:pt x="3163823" y="310895"/>
                  </a:lnTo>
                  <a:lnTo>
                    <a:pt x="3159512" y="332251"/>
                  </a:lnTo>
                  <a:lnTo>
                    <a:pt x="3147754" y="349690"/>
                  </a:lnTo>
                  <a:lnTo>
                    <a:pt x="3130315" y="361448"/>
                  </a:lnTo>
                  <a:lnTo>
                    <a:pt x="3108959" y="365760"/>
                  </a:lnTo>
                  <a:close/>
                </a:path>
              </a:pathLst>
            </a:custGeom>
            <a:solidFill>
              <a:srgbClr val="24226E"/>
            </a:solidFill>
            <a:ln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992372" y="3541268"/>
            <a:ext cx="2789555" cy="615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07.</a:t>
            </a:r>
            <a:r>
              <a:rPr sz="1050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 </a:t>
            </a:r>
            <a:r>
              <a:rPr sz="1050" spc="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050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390"/>
              </a:spcBef>
            </a:pP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Transformo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científicos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narrativa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lógica,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interessante</a:t>
            </a:r>
            <a:r>
              <a:rPr sz="85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relevante,</a:t>
            </a:r>
            <a:r>
              <a:rPr sz="85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sz="85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perder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85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rigor científico.</a:t>
            </a:r>
            <a:endParaRPr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92372" y="4732528"/>
            <a:ext cx="3124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19638" y="4863217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5">
                <a:moveTo>
                  <a:pt x="0" y="0"/>
                </a:moveTo>
                <a:lnTo>
                  <a:pt x="861441" y="0"/>
                </a:lnTo>
              </a:path>
            </a:pathLst>
          </a:custGeom>
          <a:ln w="11442">
            <a:solidFill>
              <a:srgbClr val="6A758F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96569" y="5077714"/>
            <a:ext cx="3176905" cy="1503680"/>
            <a:chOff x="496569" y="5077714"/>
            <a:chExt cx="3176905" cy="1503680"/>
          </a:xfrm>
        </p:grpSpPr>
        <p:sp>
          <p:nvSpPr>
            <p:cNvPr id="29" name="object 29"/>
            <p:cNvSpPr/>
            <p:nvPr/>
          </p:nvSpPr>
          <p:spPr>
            <a:xfrm>
              <a:off x="502919" y="5084064"/>
              <a:ext cx="3164205" cy="1490980"/>
            </a:xfrm>
            <a:custGeom>
              <a:avLst/>
              <a:gdLst/>
              <a:ahLst/>
              <a:cxnLst/>
              <a:rect l="l" t="t" r="r" b="b"/>
              <a:pathLst>
                <a:path w="3164204" h="1490979">
                  <a:moveTo>
                    <a:pt x="0" y="54863"/>
                  </a:move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4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4" y="54863"/>
                  </a:lnTo>
                  <a:lnTo>
                    <a:pt x="3163824" y="1435607"/>
                  </a:lnTo>
                  <a:lnTo>
                    <a:pt x="3159512" y="1456963"/>
                  </a:lnTo>
                  <a:lnTo>
                    <a:pt x="3147754" y="1474402"/>
                  </a:lnTo>
                  <a:lnTo>
                    <a:pt x="3130315" y="1486160"/>
                  </a:lnTo>
                  <a:lnTo>
                    <a:pt x="3108959" y="1490471"/>
                  </a:lnTo>
                  <a:lnTo>
                    <a:pt x="54864" y="1490471"/>
                  </a:lnTo>
                  <a:lnTo>
                    <a:pt x="33508" y="1486160"/>
                  </a:lnTo>
                  <a:lnTo>
                    <a:pt x="16069" y="1474402"/>
                  </a:lnTo>
                  <a:lnTo>
                    <a:pt x="4311" y="1456963"/>
                  </a:lnTo>
                  <a:lnTo>
                    <a:pt x="0" y="1435607"/>
                  </a:lnTo>
                  <a:lnTo>
                    <a:pt x="0" y="54863"/>
                  </a:lnTo>
                  <a:close/>
                </a:path>
              </a:pathLst>
            </a:custGeom>
            <a:ln w="12699"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502919" y="5084064"/>
              <a:ext cx="3164205" cy="365760"/>
            </a:xfrm>
            <a:custGeom>
              <a:avLst/>
              <a:gdLst/>
              <a:ahLst/>
              <a:cxnLst/>
              <a:rect l="l" t="t" r="r" b="b"/>
              <a:pathLst>
                <a:path w="3164204" h="365760">
                  <a:moveTo>
                    <a:pt x="3108959" y="365759"/>
                  </a:moveTo>
                  <a:lnTo>
                    <a:pt x="54863" y="365759"/>
                  </a:lnTo>
                  <a:lnTo>
                    <a:pt x="33508" y="361448"/>
                  </a:lnTo>
                  <a:lnTo>
                    <a:pt x="16069" y="349690"/>
                  </a:lnTo>
                  <a:lnTo>
                    <a:pt x="4311" y="332251"/>
                  </a:lnTo>
                  <a:lnTo>
                    <a:pt x="0" y="310895"/>
                  </a:lnTo>
                  <a:lnTo>
                    <a:pt x="0" y="54863"/>
                  </a:ln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4" y="54863"/>
                  </a:lnTo>
                  <a:lnTo>
                    <a:pt x="3163824" y="310895"/>
                  </a:lnTo>
                  <a:lnTo>
                    <a:pt x="3159512" y="332251"/>
                  </a:lnTo>
                  <a:lnTo>
                    <a:pt x="3147754" y="349690"/>
                  </a:lnTo>
                  <a:lnTo>
                    <a:pt x="3130315" y="361448"/>
                  </a:lnTo>
                  <a:lnTo>
                    <a:pt x="3108959" y="365759"/>
                  </a:lnTo>
                  <a:close/>
                </a:path>
              </a:pathLst>
            </a:custGeom>
            <a:solidFill>
              <a:srgbClr val="24226E"/>
            </a:solidFill>
            <a:ln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99948" y="5168900"/>
            <a:ext cx="259207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03.</a:t>
            </a:r>
            <a:r>
              <a:rPr sz="1050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Leitura</a:t>
            </a:r>
            <a:r>
              <a:rPr sz="1050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050" spc="-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395"/>
              </a:spcBef>
            </a:pP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Percebo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nível</a:t>
            </a:r>
            <a:r>
              <a:rPr sz="85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abertura,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interesse,</a:t>
            </a:r>
            <a:r>
              <a:rPr sz="85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pressa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disponibilidade</a:t>
            </a:r>
            <a:r>
              <a:rPr sz="85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ajusto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minha abordagem.</a:t>
            </a:r>
            <a:endParaRPr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99948" y="6360160"/>
            <a:ext cx="3124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27214" y="6490849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4">
                <a:moveTo>
                  <a:pt x="0" y="0"/>
                </a:moveTo>
                <a:lnTo>
                  <a:pt x="861441" y="0"/>
                </a:lnTo>
              </a:path>
            </a:pathLst>
          </a:custGeom>
          <a:ln w="11442">
            <a:solidFill>
              <a:srgbClr val="6A758F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888994" y="5077714"/>
            <a:ext cx="3176905" cy="1503680"/>
            <a:chOff x="3888994" y="5077714"/>
            <a:chExt cx="3176905" cy="1503680"/>
          </a:xfrm>
        </p:grpSpPr>
        <p:sp>
          <p:nvSpPr>
            <p:cNvPr id="35" name="object 35"/>
            <p:cNvSpPr/>
            <p:nvPr/>
          </p:nvSpPr>
          <p:spPr>
            <a:xfrm>
              <a:off x="3895344" y="5084064"/>
              <a:ext cx="3164205" cy="1490980"/>
            </a:xfrm>
            <a:custGeom>
              <a:avLst/>
              <a:gdLst/>
              <a:ahLst/>
              <a:cxnLst/>
              <a:rect l="l" t="t" r="r" b="b"/>
              <a:pathLst>
                <a:path w="3164204" h="1490979">
                  <a:moveTo>
                    <a:pt x="0" y="54863"/>
                  </a:move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3" y="54863"/>
                  </a:lnTo>
                  <a:lnTo>
                    <a:pt x="3163823" y="1435607"/>
                  </a:lnTo>
                  <a:lnTo>
                    <a:pt x="3159512" y="1456963"/>
                  </a:lnTo>
                  <a:lnTo>
                    <a:pt x="3147754" y="1474402"/>
                  </a:lnTo>
                  <a:lnTo>
                    <a:pt x="3130315" y="1486160"/>
                  </a:lnTo>
                  <a:lnTo>
                    <a:pt x="3108959" y="1490471"/>
                  </a:lnTo>
                  <a:lnTo>
                    <a:pt x="54863" y="1490471"/>
                  </a:lnTo>
                  <a:lnTo>
                    <a:pt x="33508" y="1486160"/>
                  </a:lnTo>
                  <a:lnTo>
                    <a:pt x="16069" y="1474402"/>
                  </a:lnTo>
                  <a:lnTo>
                    <a:pt x="4311" y="1456963"/>
                  </a:lnTo>
                  <a:lnTo>
                    <a:pt x="0" y="1435607"/>
                  </a:lnTo>
                  <a:lnTo>
                    <a:pt x="0" y="54863"/>
                  </a:lnTo>
                  <a:close/>
                </a:path>
              </a:pathLst>
            </a:custGeom>
            <a:ln w="12699"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3895344" y="5084064"/>
              <a:ext cx="3164205" cy="365760"/>
            </a:xfrm>
            <a:custGeom>
              <a:avLst/>
              <a:gdLst/>
              <a:ahLst/>
              <a:cxnLst/>
              <a:rect l="l" t="t" r="r" b="b"/>
              <a:pathLst>
                <a:path w="3164204" h="365760">
                  <a:moveTo>
                    <a:pt x="3108959" y="365759"/>
                  </a:moveTo>
                  <a:lnTo>
                    <a:pt x="54863" y="365759"/>
                  </a:lnTo>
                  <a:lnTo>
                    <a:pt x="33508" y="361448"/>
                  </a:lnTo>
                  <a:lnTo>
                    <a:pt x="16069" y="349690"/>
                  </a:lnTo>
                  <a:lnTo>
                    <a:pt x="4311" y="332251"/>
                  </a:lnTo>
                  <a:lnTo>
                    <a:pt x="0" y="310895"/>
                  </a:lnTo>
                  <a:lnTo>
                    <a:pt x="0" y="54863"/>
                  </a:ln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3" y="54863"/>
                  </a:lnTo>
                  <a:lnTo>
                    <a:pt x="3163823" y="310895"/>
                  </a:lnTo>
                  <a:lnTo>
                    <a:pt x="3159512" y="332251"/>
                  </a:lnTo>
                  <a:lnTo>
                    <a:pt x="3147754" y="349690"/>
                  </a:lnTo>
                  <a:lnTo>
                    <a:pt x="3130315" y="361448"/>
                  </a:lnTo>
                  <a:lnTo>
                    <a:pt x="3108959" y="365759"/>
                  </a:lnTo>
                  <a:close/>
                </a:path>
              </a:pathLst>
            </a:custGeom>
            <a:solidFill>
              <a:srgbClr val="24226E"/>
            </a:solidFill>
            <a:ln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992372" y="5168900"/>
            <a:ext cx="2722245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</a:t>
            </a:r>
            <a:r>
              <a:rPr sz="105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Comunicação</a:t>
            </a:r>
            <a:r>
              <a:rPr sz="1050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persuasiva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395"/>
              </a:spcBef>
            </a:pP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Consigo</a:t>
            </a:r>
            <a:r>
              <a:rPr sz="850" spc="1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construir</a:t>
            </a:r>
            <a:r>
              <a:rPr sz="850" spc="1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mensagens</a:t>
            </a:r>
            <a:r>
              <a:rPr sz="850" spc="1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850" spc="1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despertam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interesse</a:t>
            </a:r>
            <a:r>
              <a:rPr sz="85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85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favorecem</a:t>
            </a:r>
            <a:r>
              <a:rPr sz="85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continuidade </a:t>
            </a:r>
            <a:r>
              <a:rPr sz="85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sz="85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conversa, </a:t>
            </a:r>
            <a:r>
              <a:rPr sz="8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parecer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impositivo.</a:t>
            </a:r>
            <a:endParaRPr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992372" y="6360160"/>
            <a:ext cx="3124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19638" y="6490849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5">
                <a:moveTo>
                  <a:pt x="0" y="0"/>
                </a:moveTo>
                <a:lnTo>
                  <a:pt x="861441" y="0"/>
                </a:lnTo>
              </a:path>
            </a:pathLst>
          </a:custGeom>
          <a:ln w="11442">
            <a:solidFill>
              <a:srgbClr val="6A758F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96569" y="6705345"/>
            <a:ext cx="3176905" cy="1503680"/>
            <a:chOff x="496569" y="6705345"/>
            <a:chExt cx="3176905" cy="1503680"/>
          </a:xfrm>
        </p:grpSpPr>
        <p:sp>
          <p:nvSpPr>
            <p:cNvPr id="41" name="object 41"/>
            <p:cNvSpPr/>
            <p:nvPr/>
          </p:nvSpPr>
          <p:spPr>
            <a:xfrm>
              <a:off x="502919" y="6711695"/>
              <a:ext cx="3164205" cy="1490980"/>
            </a:xfrm>
            <a:custGeom>
              <a:avLst/>
              <a:gdLst/>
              <a:ahLst/>
              <a:cxnLst/>
              <a:rect l="l" t="t" r="r" b="b"/>
              <a:pathLst>
                <a:path w="3164204" h="1490979">
                  <a:moveTo>
                    <a:pt x="0" y="54863"/>
                  </a:move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4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4" y="54863"/>
                  </a:lnTo>
                  <a:lnTo>
                    <a:pt x="3163824" y="1435607"/>
                  </a:lnTo>
                  <a:lnTo>
                    <a:pt x="3159512" y="1456963"/>
                  </a:lnTo>
                  <a:lnTo>
                    <a:pt x="3147754" y="1474402"/>
                  </a:lnTo>
                  <a:lnTo>
                    <a:pt x="3130315" y="1486160"/>
                  </a:lnTo>
                  <a:lnTo>
                    <a:pt x="3108959" y="1490471"/>
                  </a:lnTo>
                  <a:lnTo>
                    <a:pt x="54864" y="1490471"/>
                  </a:lnTo>
                  <a:lnTo>
                    <a:pt x="33508" y="1486160"/>
                  </a:lnTo>
                  <a:lnTo>
                    <a:pt x="16069" y="1474402"/>
                  </a:lnTo>
                  <a:lnTo>
                    <a:pt x="4311" y="1456963"/>
                  </a:lnTo>
                  <a:lnTo>
                    <a:pt x="0" y="1435607"/>
                  </a:lnTo>
                  <a:lnTo>
                    <a:pt x="0" y="54863"/>
                  </a:lnTo>
                  <a:close/>
                </a:path>
              </a:pathLst>
            </a:custGeom>
            <a:ln w="12699"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502919" y="6711695"/>
              <a:ext cx="3164205" cy="365760"/>
            </a:xfrm>
            <a:custGeom>
              <a:avLst/>
              <a:gdLst/>
              <a:ahLst/>
              <a:cxnLst/>
              <a:rect l="l" t="t" r="r" b="b"/>
              <a:pathLst>
                <a:path w="3164204" h="365759">
                  <a:moveTo>
                    <a:pt x="3108959" y="365760"/>
                  </a:moveTo>
                  <a:lnTo>
                    <a:pt x="54863" y="365760"/>
                  </a:lnTo>
                  <a:lnTo>
                    <a:pt x="33508" y="361448"/>
                  </a:lnTo>
                  <a:lnTo>
                    <a:pt x="16069" y="349690"/>
                  </a:lnTo>
                  <a:lnTo>
                    <a:pt x="4311" y="332251"/>
                  </a:lnTo>
                  <a:lnTo>
                    <a:pt x="0" y="310896"/>
                  </a:lnTo>
                  <a:lnTo>
                    <a:pt x="0" y="54863"/>
                  </a:ln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4" y="54863"/>
                  </a:lnTo>
                  <a:lnTo>
                    <a:pt x="3163824" y="310896"/>
                  </a:lnTo>
                  <a:lnTo>
                    <a:pt x="3159512" y="332251"/>
                  </a:lnTo>
                  <a:lnTo>
                    <a:pt x="3147754" y="349690"/>
                  </a:lnTo>
                  <a:lnTo>
                    <a:pt x="3130315" y="361448"/>
                  </a:lnTo>
                  <a:lnTo>
                    <a:pt x="3108959" y="365760"/>
                  </a:lnTo>
                  <a:close/>
                </a:path>
              </a:pathLst>
            </a:custGeom>
            <a:solidFill>
              <a:srgbClr val="24226E"/>
            </a:solidFill>
            <a:ln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99948" y="6796531"/>
            <a:ext cx="2521585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04.</a:t>
            </a:r>
            <a:r>
              <a:rPr sz="1050" spc="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Escuta</a:t>
            </a:r>
            <a:r>
              <a:rPr sz="1050" spc="8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ativa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395"/>
              </a:spcBef>
            </a:pP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Faço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perguntas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escuto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definir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informação será</a:t>
            </a:r>
            <a:r>
              <a:rPr sz="85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sz="85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relevante </a:t>
            </a:r>
            <a:r>
              <a:rPr sz="8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85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aquela conversa.</a:t>
            </a:r>
            <a:endParaRPr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99948" y="7987792"/>
            <a:ext cx="3124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27214" y="8118481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4">
                <a:moveTo>
                  <a:pt x="0" y="0"/>
                </a:moveTo>
                <a:lnTo>
                  <a:pt x="861441" y="0"/>
                </a:lnTo>
              </a:path>
            </a:pathLst>
          </a:custGeom>
          <a:ln w="11442">
            <a:solidFill>
              <a:srgbClr val="6A758F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888994" y="6705345"/>
            <a:ext cx="3176905" cy="1503680"/>
            <a:chOff x="3888994" y="6705345"/>
            <a:chExt cx="3176905" cy="1503680"/>
          </a:xfrm>
        </p:grpSpPr>
        <p:sp>
          <p:nvSpPr>
            <p:cNvPr id="47" name="object 47"/>
            <p:cNvSpPr/>
            <p:nvPr/>
          </p:nvSpPr>
          <p:spPr>
            <a:xfrm>
              <a:off x="3895344" y="6711695"/>
              <a:ext cx="3164205" cy="1490980"/>
            </a:xfrm>
            <a:custGeom>
              <a:avLst/>
              <a:gdLst/>
              <a:ahLst/>
              <a:cxnLst/>
              <a:rect l="l" t="t" r="r" b="b"/>
              <a:pathLst>
                <a:path w="3164204" h="1490979">
                  <a:moveTo>
                    <a:pt x="0" y="54863"/>
                  </a:move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3" y="54863"/>
                  </a:lnTo>
                  <a:lnTo>
                    <a:pt x="3163823" y="1435607"/>
                  </a:lnTo>
                  <a:lnTo>
                    <a:pt x="3159512" y="1456963"/>
                  </a:lnTo>
                  <a:lnTo>
                    <a:pt x="3147754" y="1474402"/>
                  </a:lnTo>
                  <a:lnTo>
                    <a:pt x="3130315" y="1486160"/>
                  </a:lnTo>
                  <a:lnTo>
                    <a:pt x="3108959" y="1490471"/>
                  </a:lnTo>
                  <a:lnTo>
                    <a:pt x="54863" y="1490471"/>
                  </a:lnTo>
                  <a:lnTo>
                    <a:pt x="33508" y="1486160"/>
                  </a:lnTo>
                  <a:lnTo>
                    <a:pt x="16069" y="1474402"/>
                  </a:lnTo>
                  <a:lnTo>
                    <a:pt x="4311" y="1456963"/>
                  </a:lnTo>
                  <a:lnTo>
                    <a:pt x="0" y="1435607"/>
                  </a:lnTo>
                  <a:lnTo>
                    <a:pt x="0" y="54863"/>
                  </a:lnTo>
                  <a:close/>
                </a:path>
              </a:pathLst>
            </a:custGeom>
            <a:ln w="12699"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3895344" y="6711695"/>
              <a:ext cx="3164205" cy="365760"/>
            </a:xfrm>
            <a:custGeom>
              <a:avLst/>
              <a:gdLst/>
              <a:ahLst/>
              <a:cxnLst/>
              <a:rect l="l" t="t" r="r" b="b"/>
              <a:pathLst>
                <a:path w="3164204" h="365759">
                  <a:moveTo>
                    <a:pt x="3108959" y="365760"/>
                  </a:moveTo>
                  <a:lnTo>
                    <a:pt x="54863" y="365760"/>
                  </a:lnTo>
                  <a:lnTo>
                    <a:pt x="33508" y="361448"/>
                  </a:lnTo>
                  <a:lnTo>
                    <a:pt x="16069" y="349690"/>
                  </a:lnTo>
                  <a:lnTo>
                    <a:pt x="4311" y="332251"/>
                  </a:lnTo>
                  <a:lnTo>
                    <a:pt x="0" y="310896"/>
                  </a:lnTo>
                  <a:lnTo>
                    <a:pt x="0" y="54863"/>
                  </a:ln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3" y="54863"/>
                  </a:lnTo>
                  <a:lnTo>
                    <a:pt x="3163823" y="310896"/>
                  </a:lnTo>
                  <a:lnTo>
                    <a:pt x="3159512" y="332251"/>
                  </a:lnTo>
                  <a:lnTo>
                    <a:pt x="3147754" y="349690"/>
                  </a:lnTo>
                  <a:lnTo>
                    <a:pt x="3130315" y="361448"/>
                  </a:lnTo>
                  <a:lnTo>
                    <a:pt x="3108959" y="365760"/>
                  </a:lnTo>
                  <a:close/>
                </a:path>
              </a:pathLst>
            </a:custGeom>
            <a:solidFill>
              <a:srgbClr val="24226E"/>
            </a:solidFill>
            <a:ln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3992372" y="6796531"/>
            <a:ext cx="2863215" cy="621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09.</a:t>
            </a:r>
            <a:r>
              <a:rPr sz="105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Comunicação</a:t>
            </a:r>
            <a:r>
              <a:rPr sz="105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assíncrona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395"/>
              </a:spcBef>
            </a:pP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</a:t>
            </a:r>
            <a:r>
              <a:rPr sz="850" spc="1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estruturar</a:t>
            </a:r>
            <a:r>
              <a:rPr sz="850" spc="1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mensagens</a:t>
            </a:r>
            <a:r>
              <a:rPr sz="850" spc="1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850" spc="19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WhatsApp/e-mail</a:t>
            </a:r>
            <a:r>
              <a:rPr sz="850" spc="1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sz="8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aumentem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9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chance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serem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lidos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respondidas.</a:t>
            </a:r>
            <a:endParaRPr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992372" y="7987792"/>
            <a:ext cx="3124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319638" y="8118481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5">
                <a:moveTo>
                  <a:pt x="0" y="0"/>
                </a:moveTo>
                <a:lnTo>
                  <a:pt x="861441" y="0"/>
                </a:lnTo>
              </a:path>
            </a:pathLst>
          </a:custGeom>
          <a:ln w="11442">
            <a:solidFill>
              <a:srgbClr val="6A758F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496569" y="8332978"/>
            <a:ext cx="3176905" cy="1503680"/>
            <a:chOff x="496569" y="8332978"/>
            <a:chExt cx="3176905" cy="1503680"/>
          </a:xfrm>
        </p:grpSpPr>
        <p:sp>
          <p:nvSpPr>
            <p:cNvPr id="53" name="object 53"/>
            <p:cNvSpPr/>
            <p:nvPr/>
          </p:nvSpPr>
          <p:spPr>
            <a:xfrm>
              <a:off x="502919" y="8339328"/>
              <a:ext cx="3164205" cy="1490980"/>
            </a:xfrm>
            <a:custGeom>
              <a:avLst/>
              <a:gdLst/>
              <a:ahLst/>
              <a:cxnLst/>
              <a:rect l="l" t="t" r="r" b="b"/>
              <a:pathLst>
                <a:path w="3164204" h="1490979">
                  <a:moveTo>
                    <a:pt x="0" y="54864"/>
                  </a:move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4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4" y="54864"/>
                  </a:lnTo>
                  <a:lnTo>
                    <a:pt x="3163824" y="1435607"/>
                  </a:lnTo>
                  <a:lnTo>
                    <a:pt x="3159512" y="1456963"/>
                  </a:lnTo>
                  <a:lnTo>
                    <a:pt x="3147754" y="1474402"/>
                  </a:lnTo>
                  <a:lnTo>
                    <a:pt x="3130315" y="1486160"/>
                  </a:lnTo>
                  <a:lnTo>
                    <a:pt x="3108959" y="1490471"/>
                  </a:lnTo>
                  <a:lnTo>
                    <a:pt x="54864" y="1490471"/>
                  </a:lnTo>
                  <a:lnTo>
                    <a:pt x="33508" y="1486160"/>
                  </a:lnTo>
                  <a:lnTo>
                    <a:pt x="16069" y="1474402"/>
                  </a:lnTo>
                  <a:lnTo>
                    <a:pt x="4311" y="1456963"/>
                  </a:lnTo>
                  <a:lnTo>
                    <a:pt x="0" y="1435607"/>
                  </a:lnTo>
                  <a:lnTo>
                    <a:pt x="0" y="54864"/>
                  </a:lnTo>
                  <a:close/>
                </a:path>
              </a:pathLst>
            </a:custGeom>
            <a:ln w="12699"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502919" y="8339328"/>
              <a:ext cx="3164205" cy="365760"/>
            </a:xfrm>
            <a:custGeom>
              <a:avLst/>
              <a:gdLst/>
              <a:ahLst/>
              <a:cxnLst/>
              <a:rect l="l" t="t" r="r" b="b"/>
              <a:pathLst>
                <a:path w="3164204" h="365759">
                  <a:moveTo>
                    <a:pt x="3108959" y="365760"/>
                  </a:moveTo>
                  <a:lnTo>
                    <a:pt x="54863" y="365760"/>
                  </a:lnTo>
                  <a:lnTo>
                    <a:pt x="33508" y="361448"/>
                  </a:lnTo>
                  <a:lnTo>
                    <a:pt x="16069" y="349690"/>
                  </a:lnTo>
                  <a:lnTo>
                    <a:pt x="4311" y="332251"/>
                  </a:lnTo>
                  <a:lnTo>
                    <a:pt x="0" y="310896"/>
                  </a:lnTo>
                  <a:lnTo>
                    <a:pt x="0" y="54864"/>
                  </a:ln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4" y="54864"/>
                  </a:lnTo>
                  <a:lnTo>
                    <a:pt x="3163824" y="310896"/>
                  </a:lnTo>
                  <a:lnTo>
                    <a:pt x="3159512" y="332251"/>
                  </a:lnTo>
                  <a:lnTo>
                    <a:pt x="3147754" y="349690"/>
                  </a:lnTo>
                  <a:lnTo>
                    <a:pt x="3130315" y="361448"/>
                  </a:lnTo>
                  <a:lnTo>
                    <a:pt x="3108959" y="365760"/>
                  </a:lnTo>
                  <a:close/>
                </a:path>
              </a:pathLst>
            </a:custGeom>
            <a:solidFill>
              <a:srgbClr val="24226E"/>
            </a:solidFill>
            <a:ln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599948" y="8424164"/>
            <a:ext cx="2537460" cy="621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05.</a:t>
            </a:r>
            <a:r>
              <a:rPr sz="105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Relevância</a:t>
            </a:r>
            <a:r>
              <a:rPr sz="105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9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sz="105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mensagem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390"/>
              </a:spcBef>
            </a:pP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Consigo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rapidamente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“por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85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isso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deveria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importar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85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sz="85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médico?”</a:t>
            </a:r>
            <a:endParaRPr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99948" y="9615423"/>
            <a:ext cx="3124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27214" y="9746113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4">
                <a:moveTo>
                  <a:pt x="0" y="0"/>
                </a:moveTo>
                <a:lnTo>
                  <a:pt x="861441" y="0"/>
                </a:lnTo>
              </a:path>
            </a:pathLst>
          </a:custGeom>
          <a:ln w="11442">
            <a:solidFill>
              <a:srgbClr val="6A758F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3888994" y="8332978"/>
            <a:ext cx="3176905" cy="1503680"/>
            <a:chOff x="3888994" y="8332978"/>
            <a:chExt cx="3176905" cy="1503680"/>
          </a:xfrm>
        </p:grpSpPr>
        <p:sp>
          <p:nvSpPr>
            <p:cNvPr id="59" name="object 59"/>
            <p:cNvSpPr/>
            <p:nvPr/>
          </p:nvSpPr>
          <p:spPr>
            <a:xfrm>
              <a:off x="3895344" y="8339328"/>
              <a:ext cx="3164205" cy="1490980"/>
            </a:xfrm>
            <a:custGeom>
              <a:avLst/>
              <a:gdLst/>
              <a:ahLst/>
              <a:cxnLst/>
              <a:rect l="l" t="t" r="r" b="b"/>
              <a:pathLst>
                <a:path w="3164204" h="1490979">
                  <a:moveTo>
                    <a:pt x="0" y="54864"/>
                  </a:move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3" y="54864"/>
                  </a:lnTo>
                  <a:lnTo>
                    <a:pt x="3163823" y="1435607"/>
                  </a:lnTo>
                  <a:lnTo>
                    <a:pt x="3159512" y="1456963"/>
                  </a:lnTo>
                  <a:lnTo>
                    <a:pt x="3147754" y="1474402"/>
                  </a:lnTo>
                  <a:lnTo>
                    <a:pt x="3130315" y="1486160"/>
                  </a:lnTo>
                  <a:lnTo>
                    <a:pt x="3108959" y="1490471"/>
                  </a:lnTo>
                  <a:lnTo>
                    <a:pt x="54863" y="1490471"/>
                  </a:lnTo>
                  <a:lnTo>
                    <a:pt x="33508" y="1486160"/>
                  </a:lnTo>
                  <a:lnTo>
                    <a:pt x="16069" y="1474402"/>
                  </a:lnTo>
                  <a:lnTo>
                    <a:pt x="4311" y="1456963"/>
                  </a:lnTo>
                  <a:lnTo>
                    <a:pt x="0" y="1435607"/>
                  </a:lnTo>
                  <a:lnTo>
                    <a:pt x="0" y="54864"/>
                  </a:lnTo>
                  <a:close/>
                </a:path>
              </a:pathLst>
            </a:custGeom>
            <a:ln w="12699"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3895344" y="8339328"/>
              <a:ext cx="3164205" cy="365760"/>
            </a:xfrm>
            <a:custGeom>
              <a:avLst/>
              <a:gdLst/>
              <a:ahLst/>
              <a:cxnLst/>
              <a:rect l="l" t="t" r="r" b="b"/>
              <a:pathLst>
                <a:path w="3164204" h="365759">
                  <a:moveTo>
                    <a:pt x="3108959" y="365760"/>
                  </a:moveTo>
                  <a:lnTo>
                    <a:pt x="54863" y="365760"/>
                  </a:lnTo>
                  <a:lnTo>
                    <a:pt x="33508" y="361448"/>
                  </a:lnTo>
                  <a:lnTo>
                    <a:pt x="16069" y="349690"/>
                  </a:lnTo>
                  <a:lnTo>
                    <a:pt x="4311" y="332251"/>
                  </a:lnTo>
                  <a:lnTo>
                    <a:pt x="0" y="310896"/>
                  </a:lnTo>
                  <a:lnTo>
                    <a:pt x="0" y="54864"/>
                  </a:lnTo>
                  <a:lnTo>
                    <a:pt x="4311" y="33508"/>
                  </a:lnTo>
                  <a:lnTo>
                    <a:pt x="16069" y="16069"/>
                  </a:lnTo>
                  <a:lnTo>
                    <a:pt x="33508" y="4311"/>
                  </a:lnTo>
                  <a:lnTo>
                    <a:pt x="54863" y="0"/>
                  </a:lnTo>
                  <a:lnTo>
                    <a:pt x="3108959" y="0"/>
                  </a:lnTo>
                  <a:lnTo>
                    <a:pt x="3147754" y="16069"/>
                  </a:lnTo>
                  <a:lnTo>
                    <a:pt x="3163823" y="54864"/>
                  </a:lnTo>
                  <a:lnTo>
                    <a:pt x="3163823" y="310896"/>
                  </a:lnTo>
                  <a:lnTo>
                    <a:pt x="3159512" y="332251"/>
                  </a:lnTo>
                  <a:lnTo>
                    <a:pt x="3147754" y="349690"/>
                  </a:lnTo>
                  <a:lnTo>
                    <a:pt x="3130315" y="361448"/>
                  </a:lnTo>
                  <a:lnTo>
                    <a:pt x="3108959" y="365760"/>
                  </a:lnTo>
                  <a:close/>
                </a:path>
              </a:pathLst>
            </a:custGeom>
            <a:solidFill>
              <a:srgbClr val="24226E"/>
            </a:solidFill>
            <a:ln>
              <a:solidFill>
                <a:srgbClr val="FE4E3B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3992372" y="8424164"/>
            <a:ext cx="2863215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1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</a:t>
            </a:r>
            <a:r>
              <a:rPr sz="1050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Adaptabilidade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390"/>
              </a:spcBef>
            </a:pP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Consigo</a:t>
            </a:r>
            <a:r>
              <a:rPr sz="850" spc="8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abandonar</a:t>
            </a:r>
            <a:r>
              <a:rPr sz="85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meu</a:t>
            </a:r>
            <a:r>
              <a:rPr sz="85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roteiro</a:t>
            </a:r>
            <a:r>
              <a:rPr sz="85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85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mudar</a:t>
            </a:r>
            <a:r>
              <a:rPr sz="850" spc="9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estratégia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</a:t>
            </a:r>
            <a:r>
              <a:rPr sz="85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percebo</a:t>
            </a:r>
            <a:r>
              <a:rPr sz="85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85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aquela</a:t>
            </a:r>
            <a:r>
              <a:rPr sz="85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abordagem</a:t>
            </a:r>
            <a:r>
              <a:rPr sz="85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85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5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 </a:t>
            </a:r>
            <a:r>
              <a:rPr sz="85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funcionando.</a:t>
            </a:r>
            <a:endParaRPr sz="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992372" y="9615423"/>
            <a:ext cx="312420" cy="143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</a:t>
            </a:r>
            <a:endParaRPr sz="8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319638" y="9746113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5">
                <a:moveTo>
                  <a:pt x="0" y="0"/>
                </a:moveTo>
                <a:lnTo>
                  <a:pt x="861441" y="0"/>
                </a:lnTo>
              </a:path>
            </a:pathLst>
          </a:custGeom>
          <a:ln w="11442">
            <a:solidFill>
              <a:srgbClr val="6A758F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id="{946E1391-334C-6038-1A4A-B413C578257E}"/>
              </a:ext>
            </a:extLst>
          </p:cNvPr>
          <p:cNvSpPr txBox="1"/>
          <p:nvPr/>
        </p:nvSpPr>
        <p:spPr>
          <a:xfrm>
            <a:off x="490220" y="400811"/>
            <a:ext cx="281178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SERVIER</a:t>
            </a:r>
            <a:r>
              <a:rPr sz="1100" b="1" i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sz="1000" spc="24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Trilha</a:t>
            </a:r>
            <a:r>
              <a:rPr sz="950" spc="-2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MSL</a:t>
            </a:r>
            <a:r>
              <a:rPr sz="950" spc="19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sz="950" spc="225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sz="950" spc="-2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950" spc="-2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spc="-10" dirty="0">
                <a:solidFill>
                  <a:srgbClr val="C7D0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Influência</a:t>
            </a:r>
            <a:endParaRPr sz="9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id="{FFC70278-6AE1-1E93-9571-74172AACCFC1}"/>
              </a:ext>
            </a:extLst>
          </p:cNvPr>
          <p:cNvSpPr/>
          <p:nvPr/>
        </p:nvSpPr>
        <p:spPr>
          <a:xfrm>
            <a:off x="0" y="345775"/>
            <a:ext cx="7556501" cy="335280"/>
          </a:xfrm>
          <a:prstGeom prst="rect">
            <a:avLst/>
          </a:prstGeom>
          <a:solidFill>
            <a:srgbClr val="23226A"/>
          </a:solidFill>
          <a:ln w="12700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object 2">
            <a:extLst>
              <a:ext uri="{FF2B5EF4-FFF2-40B4-BE49-F238E27FC236}">
                <a16:creationId xmlns:a16="http://schemas.microsoft.com/office/drawing/2014/main" id="{DBCAE7A4-C60A-F157-471E-FE13B54F7B3D}"/>
              </a:ext>
            </a:extLst>
          </p:cNvPr>
          <p:cNvSpPr txBox="1"/>
          <p:nvPr/>
        </p:nvSpPr>
        <p:spPr>
          <a:xfrm>
            <a:off x="569300" y="391669"/>
            <a:ext cx="3267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SERVIER</a:t>
            </a:r>
            <a:r>
              <a:rPr sz="1200" i="1" spc="-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sz="1100" spc="285" dirty="0">
                <a:solidFill>
                  <a:srgbClr val="F472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Trilha</a:t>
            </a:r>
            <a:r>
              <a:rPr sz="700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MSL</a:t>
            </a:r>
            <a:r>
              <a:rPr sz="700" spc="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sz="700" spc="2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sz="700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spc="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700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Influência</a:t>
            </a:r>
            <a:endParaRPr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Imagem 67" descr="Comunicado aos distribuidores e serviços de saúde - SERVIER ...">
            <a:extLst>
              <a:ext uri="{FF2B5EF4-FFF2-40B4-BE49-F238E27FC236}">
                <a16:creationId xmlns:a16="http://schemas.microsoft.com/office/drawing/2014/main" id="{724EFE54-3137-CD45-6BAA-BD06830305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389" b="30512"/>
          <a:stretch>
            <a:fillRect/>
          </a:stretch>
        </p:blipFill>
        <p:spPr>
          <a:xfrm>
            <a:off x="478511" y="384285"/>
            <a:ext cx="791524" cy="255187"/>
          </a:xfrm>
          <a:prstGeom prst="rect">
            <a:avLst/>
          </a:prstGeom>
        </p:spPr>
      </p:pic>
      <p:sp>
        <p:nvSpPr>
          <p:cNvPr id="69" name="Retângulo 68">
            <a:extLst>
              <a:ext uri="{FF2B5EF4-FFF2-40B4-BE49-F238E27FC236}">
                <a16:creationId xmlns:a16="http://schemas.microsoft.com/office/drawing/2014/main" id="{8C484A4D-2156-F00E-ADC0-B5F619994A70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object 4">
            <a:extLst>
              <a:ext uri="{FF2B5EF4-FFF2-40B4-BE49-F238E27FC236}">
                <a16:creationId xmlns:a16="http://schemas.microsoft.com/office/drawing/2014/main" id="{AA8D57D5-B55A-4410-60D5-E41B7D2E0753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bg object 20">
            <a:extLst>
              <a:ext uri="{FF2B5EF4-FFF2-40B4-BE49-F238E27FC236}">
                <a16:creationId xmlns:a16="http://schemas.microsoft.com/office/drawing/2014/main" id="{663162C1-6740-C280-966C-70CE2B87B39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72" name="bg object 18">
            <a:extLst>
              <a:ext uri="{FF2B5EF4-FFF2-40B4-BE49-F238E27FC236}">
                <a16:creationId xmlns:a16="http://schemas.microsoft.com/office/drawing/2014/main" id="{0309B321-0411-394F-F02D-0FE8D25AC74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96569" y="1959610"/>
            <a:ext cx="6569075" cy="1530985"/>
            <a:chOff x="496569" y="1959610"/>
            <a:chExt cx="6569075" cy="1530985"/>
          </a:xfrm>
        </p:grpSpPr>
        <p:sp>
          <p:nvSpPr>
            <p:cNvPr id="4" name="object 4"/>
            <p:cNvSpPr/>
            <p:nvPr/>
          </p:nvSpPr>
          <p:spPr>
            <a:xfrm>
              <a:off x="502919" y="1965960"/>
              <a:ext cx="6556375" cy="1518285"/>
            </a:xfrm>
            <a:custGeom>
              <a:avLst/>
              <a:gdLst/>
              <a:ahLst/>
              <a:cxnLst/>
              <a:rect l="l" t="t" r="r" b="b"/>
              <a:pathLst>
                <a:path w="6556375" h="1518285">
                  <a:moveTo>
                    <a:pt x="0" y="45719"/>
                  </a:moveTo>
                  <a:lnTo>
                    <a:pt x="3592" y="27923"/>
                  </a:lnTo>
                  <a:lnTo>
                    <a:pt x="13390" y="13390"/>
                  </a:lnTo>
                  <a:lnTo>
                    <a:pt x="27923" y="3592"/>
                  </a:lnTo>
                  <a:lnTo>
                    <a:pt x="45719" y="0"/>
                  </a:lnTo>
                  <a:lnTo>
                    <a:pt x="6510528" y="0"/>
                  </a:lnTo>
                  <a:lnTo>
                    <a:pt x="6548566" y="20354"/>
                  </a:lnTo>
                  <a:lnTo>
                    <a:pt x="6556247" y="45719"/>
                  </a:lnTo>
                  <a:lnTo>
                    <a:pt x="6556247" y="1472184"/>
                  </a:lnTo>
                  <a:lnTo>
                    <a:pt x="6552655" y="1489980"/>
                  </a:lnTo>
                  <a:lnTo>
                    <a:pt x="6542856" y="1504513"/>
                  </a:lnTo>
                  <a:lnTo>
                    <a:pt x="6528324" y="1514311"/>
                  </a:lnTo>
                  <a:lnTo>
                    <a:pt x="6510528" y="1517903"/>
                  </a:lnTo>
                  <a:lnTo>
                    <a:pt x="45719" y="1517903"/>
                  </a:lnTo>
                  <a:lnTo>
                    <a:pt x="27923" y="1514311"/>
                  </a:lnTo>
                  <a:lnTo>
                    <a:pt x="13390" y="1504513"/>
                  </a:lnTo>
                  <a:lnTo>
                    <a:pt x="3592" y="1489980"/>
                  </a:lnTo>
                  <a:lnTo>
                    <a:pt x="0" y="1472184"/>
                  </a:lnTo>
                  <a:lnTo>
                    <a:pt x="0" y="45719"/>
                  </a:lnTo>
                  <a:close/>
                </a:path>
              </a:pathLst>
            </a:custGeom>
            <a:ln w="12699"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02919" y="1965960"/>
              <a:ext cx="6556375" cy="329565"/>
            </a:xfrm>
            <a:custGeom>
              <a:avLst/>
              <a:gdLst/>
              <a:ahLst/>
              <a:cxnLst/>
              <a:rect l="l" t="t" r="r" b="b"/>
              <a:pathLst>
                <a:path w="6556375" h="329564">
                  <a:moveTo>
                    <a:pt x="6510527" y="329183"/>
                  </a:moveTo>
                  <a:lnTo>
                    <a:pt x="45720" y="329183"/>
                  </a:lnTo>
                  <a:lnTo>
                    <a:pt x="27923" y="325591"/>
                  </a:lnTo>
                  <a:lnTo>
                    <a:pt x="13391" y="315792"/>
                  </a:lnTo>
                  <a:lnTo>
                    <a:pt x="3592" y="301260"/>
                  </a:lnTo>
                  <a:lnTo>
                    <a:pt x="0" y="283463"/>
                  </a:lnTo>
                  <a:lnTo>
                    <a:pt x="0" y="45720"/>
                  </a:lnTo>
                  <a:lnTo>
                    <a:pt x="3592" y="27923"/>
                  </a:lnTo>
                  <a:lnTo>
                    <a:pt x="13391" y="13391"/>
                  </a:lnTo>
                  <a:lnTo>
                    <a:pt x="27923" y="3592"/>
                  </a:lnTo>
                  <a:lnTo>
                    <a:pt x="45720" y="0"/>
                  </a:lnTo>
                  <a:lnTo>
                    <a:pt x="6510527" y="0"/>
                  </a:lnTo>
                  <a:lnTo>
                    <a:pt x="6548566" y="20354"/>
                  </a:lnTo>
                  <a:lnTo>
                    <a:pt x="6556247" y="45720"/>
                  </a:lnTo>
                  <a:lnTo>
                    <a:pt x="6556247" y="283463"/>
                  </a:lnTo>
                  <a:lnTo>
                    <a:pt x="6552655" y="301260"/>
                  </a:lnTo>
                  <a:lnTo>
                    <a:pt x="6542856" y="315792"/>
                  </a:lnTo>
                  <a:lnTo>
                    <a:pt x="6528324" y="325591"/>
                  </a:lnTo>
                  <a:lnTo>
                    <a:pt x="6510527" y="329183"/>
                  </a:lnTo>
                  <a:close/>
                </a:path>
              </a:pathLst>
            </a:custGeom>
            <a:solidFill>
              <a:srgbClr val="FE4E3B"/>
            </a:solidFill>
            <a:ln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90220" y="1101288"/>
            <a:ext cx="6341745" cy="1871794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sz="2000" b="1" spc="-5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Guia</a:t>
            </a:r>
            <a:r>
              <a:rPr sz="2000" b="1" spc="-229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2000" b="1" spc="-22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</a:t>
            </a:r>
            <a:r>
              <a:rPr sz="2000" b="1" spc="-229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4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2000" b="1" spc="-22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8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</a:t>
            </a:r>
            <a:r>
              <a:rPr sz="2000" b="1" spc="-22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práticas</a:t>
            </a:r>
            <a:endParaRPr sz="2000" b="1" dirty="0">
              <a:solidFill>
                <a:srgbClr val="2422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travar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5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eixo: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escolha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5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6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próxima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interação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real.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4875">
              <a:lnSpc>
                <a:spcPct val="100000"/>
              </a:lnSpc>
            </a:pPr>
            <a:r>
              <a:rPr lang="pt-BR" sz="1100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sz="1100" spc="-1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</a:t>
            </a:r>
            <a:r>
              <a:rPr sz="1100" spc="-9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Autoconfiança</a:t>
            </a:r>
            <a:r>
              <a:rPr sz="1100" spc="-9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sz="1100" spc="-9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interação</a:t>
            </a:r>
            <a:endParaRPr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3380" marR="5080" indent="-173990">
              <a:lnSpc>
                <a:spcPct val="112000"/>
              </a:lnSpc>
              <a:spcBef>
                <a:spcPts val="1235"/>
              </a:spcBef>
              <a:buChar char="•"/>
              <a:tabLst>
                <a:tab pos="373380" algn="l"/>
              </a:tabLst>
            </a:pP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frase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valor: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conversa,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frase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você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dali.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338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373380" algn="l"/>
              </a:tabLst>
            </a:pP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Troque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“preciso</a:t>
            </a:r>
            <a:r>
              <a:rPr sz="9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convencer”</a:t>
            </a:r>
            <a:r>
              <a:rPr sz="9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sz="9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“preciso</a:t>
            </a:r>
            <a:r>
              <a:rPr sz="9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contribuir”:</a:t>
            </a:r>
            <a:r>
              <a:rPr sz="9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isso</a:t>
            </a:r>
            <a:r>
              <a:rPr sz="9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reduz</a:t>
            </a:r>
            <a:r>
              <a:rPr sz="9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pressão</a:t>
            </a:r>
            <a:r>
              <a:rPr sz="9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melhora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presença.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3380" marR="327660" indent="-173990">
              <a:lnSpc>
                <a:spcPct val="112000"/>
              </a:lnSpc>
              <a:buChar char="•"/>
              <a:tabLst>
                <a:tab pos="373380" algn="l"/>
              </a:tabLst>
            </a:pP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9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evidências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competência: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relembre</a:t>
            </a:r>
            <a:r>
              <a:rPr sz="9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9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você</a:t>
            </a:r>
            <a:r>
              <a:rPr sz="9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conduziu 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conversa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apresentou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clareza.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96569" y="3587242"/>
            <a:ext cx="6569075" cy="1530985"/>
            <a:chOff x="496569" y="3587242"/>
            <a:chExt cx="6569075" cy="1530985"/>
          </a:xfrm>
        </p:grpSpPr>
        <p:sp>
          <p:nvSpPr>
            <p:cNvPr id="8" name="object 8"/>
            <p:cNvSpPr/>
            <p:nvPr/>
          </p:nvSpPr>
          <p:spPr>
            <a:xfrm>
              <a:off x="502919" y="3593592"/>
              <a:ext cx="6556375" cy="1518285"/>
            </a:xfrm>
            <a:custGeom>
              <a:avLst/>
              <a:gdLst/>
              <a:ahLst/>
              <a:cxnLst/>
              <a:rect l="l" t="t" r="r" b="b"/>
              <a:pathLst>
                <a:path w="6556375" h="1518285">
                  <a:moveTo>
                    <a:pt x="0" y="45718"/>
                  </a:moveTo>
                  <a:lnTo>
                    <a:pt x="3592" y="27923"/>
                  </a:lnTo>
                  <a:lnTo>
                    <a:pt x="13390" y="13390"/>
                  </a:lnTo>
                  <a:lnTo>
                    <a:pt x="27923" y="3592"/>
                  </a:lnTo>
                  <a:lnTo>
                    <a:pt x="45719" y="0"/>
                  </a:lnTo>
                  <a:lnTo>
                    <a:pt x="6510528" y="0"/>
                  </a:lnTo>
                  <a:lnTo>
                    <a:pt x="6548566" y="20353"/>
                  </a:lnTo>
                  <a:lnTo>
                    <a:pt x="6556247" y="45718"/>
                  </a:lnTo>
                  <a:lnTo>
                    <a:pt x="6556247" y="1472184"/>
                  </a:lnTo>
                  <a:lnTo>
                    <a:pt x="6552655" y="1489980"/>
                  </a:lnTo>
                  <a:lnTo>
                    <a:pt x="6542856" y="1504512"/>
                  </a:lnTo>
                  <a:lnTo>
                    <a:pt x="6528324" y="1514310"/>
                  </a:lnTo>
                  <a:lnTo>
                    <a:pt x="6510528" y="1517903"/>
                  </a:lnTo>
                  <a:lnTo>
                    <a:pt x="45719" y="1517903"/>
                  </a:lnTo>
                  <a:lnTo>
                    <a:pt x="27923" y="1514310"/>
                  </a:lnTo>
                  <a:lnTo>
                    <a:pt x="13390" y="1504512"/>
                  </a:lnTo>
                  <a:lnTo>
                    <a:pt x="3592" y="1489980"/>
                  </a:lnTo>
                  <a:lnTo>
                    <a:pt x="0" y="1472184"/>
                  </a:lnTo>
                  <a:lnTo>
                    <a:pt x="0" y="45718"/>
                  </a:lnTo>
                  <a:close/>
                </a:path>
              </a:pathLst>
            </a:custGeom>
            <a:ln w="12699"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502919" y="3593592"/>
              <a:ext cx="6556375" cy="329565"/>
            </a:xfrm>
            <a:custGeom>
              <a:avLst/>
              <a:gdLst/>
              <a:ahLst/>
              <a:cxnLst/>
              <a:rect l="l" t="t" r="r" b="b"/>
              <a:pathLst>
                <a:path w="6556375" h="329564">
                  <a:moveTo>
                    <a:pt x="6510527" y="329183"/>
                  </a:moveTo>
                  <a:lnTo>
                    <a:pt x="45720" y="329183"/>
                  </a:lnTo>
                  <a:lnTo>
                    <a:pt x="27923" y="325591"/>
                  </a:lnTo>
                  <a:lnTo>
                    <a:pt x="13391" y="315792"/>
                  </a:lnTo>
                  <a:lnTo>
                    <a:pt x="3592" y="301259"/>
                  </a:lnTo>
                  <a:lnTo>
                    <a:pt x="0" y="283463"/>
                  </a:lnTo>
                  <a:lnTo>
                    <a:pt x="0" y="45720"/>
                  </a:lnTo>
                  <a:lnTo>
                    <a:pt x="3592" y="27923"/>
                  </a:lnTo>
                  <a:lnTo>
                    <a:pt x="13391" y="13391"/>
                  </a:lnTo>
                  <a:lnTo>
                    <a:pt x="27923" y="3592"/>
                  </a:lnTo>
                  <a:lnTo>
                    <a:pt x="45720" y="0"/>
                  </a:lnTo>
                  <a:lnTo>
                    <a:pt x="6510527" y="0"/>
                  </a:lnTo>
                  <a:lnTo>
                    <a:pt x="6548566" y="20354"/>
                  </a:lnTo>
                  <a:lnTo>
                    <a:pt x="6556247" y="45720"/>
                  </a:lnTo>
                  <a:lnTo>
                    <a:pt x="6556247" y="283463"/>
                  </a:lnTo>
                  <a:lnTo>
                    <a:pt x="6552655" y="301259"/>
                  </a:lnTo>
                  <a:lnTo>
                    <a:pt x="6542856" y="315792"/>
                  </a:lnTo>
                  <a:lnTo>
                    <a:pt x="6528324" y="325591"/>
                  </a:lnTo>
                  <a:lnTo>
                    <a:pt x="6510527" y="329183"/>
                  </a:lnTo>
                  <a:close/>
                </a:path>
              </a:pathLst>
            </a:custGeom>
            <a:solidFill>
              <a:srgbClr val="FE4E3B"/>
            </a:solidFill>
            <a:ln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77443" y="3656076"/>
            <a:ext cx="5789295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4220">
              <a:lnSpc>
                <a:spcPct val="100000"/>
              </a:lnSpc>
              <a:spcBef>
                <a:spcPts val="100"/>
              </a:spcBef>
            </a:pPr>
            <a:r>
              <a:rPr lang="pt-BR" sz="1100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sz="1100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02.</a:t>
            </a:r>
            <a:r>
              <a:rPr sz="1100" spc="-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Autorregulação</a:t>
            </a:r>
            <a:r>
              <a:rPr sz="1100" spc="-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emocional</a:t>
            </a:r>
            <a:endParaRPr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65"/>
              </a:spcBef>
              <a:buChar char="•"/>
              <a:tabLst>
                <a:tab pos="186690" algn="l"/>
              </a:tabLst>
            </a:pP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fato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interpretação: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“ele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respondeu”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fato;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“ele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interessou”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interpretação.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25"/>
              </a:spcBef>
              <a:buChar char="•"/>
              <a:tabLst>
                <a:tab pos="186690" algn="l"/>
              </a:tabLst>
            </a:pP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Faça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pausa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reagir: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espere,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reorganize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escolha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melhor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abordagem.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Nomeie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emoção:</a:t>
            </a:r>
            <a:r>
              <a:rPr sz="9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perceber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“estou</a:t>
            </a:r>
            <a:r>
              <a:rPr sz="9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frustrado/ansioso”</a:t>
            </a:r>
            <a:r>
              <a:rPr sz="9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reduz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reação</a:t>
            </a:r>
            <a:r>
              <a:rPr sz="9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automática.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96569" y="5214873"/>
            <a:ext cx="6569075" cy="1530985"/>
            <a:chOff x="496569" y="5214873"/>
            <a:chExt cx="6569075" cy="1530985"/>
          </a:xfrm>
        </p:grpSpPr>
        <p:sp>
          <p:nvSpPr>
            <p:cNvPr id="12" name="object 12"/>
            <p:cNvSpPr/>
            <p:nvPr/>
          </p:nvSpPr>
          <p:spPr>
            <a:xfrm>
              <a:off x="502919" y="5221223"/>
              <a:ext cx="6556375" cy="1518285"/>
            </a:xfrm>
            <a:custGeom>
              <a:avLst/>
              <a:gdLst/>
              <a:ahLst/>
              <a:cxnLst/>
              <a:rect l="l" t="t" r="r" b="b"/>
              <a:pathLst>
                <a:path w="6556375" h="1518284">
                  <a:moveTo>
                    <a:pt x="0" y="45719"/>
                  </a:moveTo>
                  <a:lnTo>
                    <a:pt x="3592" y="27923"/>
                  </a:lnTo>
                  <a:lnTo>
                    <a:pt x="13390" y="13390"/>
                  </a:lnTo>
                  <a:lnTo>
                    <a:pt x="27923" y="3592"/>
                  </a:lnTo>
                  <a:lnTo>
                    <a:pt x="45719" y="0"/>
                  </a:lnTo>
                  <a:lnTo>
                    <a:pt x="6510528" y="0"/>
                  </a:lnTo>
                  <a:lnTo>
                    <a:pt x="6548566" y="20354"/>
                  </a:lnTo>
                  <a:lnTo>
                    <a:pt x="6556247" y="45719"/>
                  </a:lnTo>
                  <a:lnTo>
                    <a:pt x="6556247" y="1472184"/>
                  </a:lnTo>
                  <a:lnTo>
                    <a:pt x="6552655" y="1489980"/>
                  </a:lnTo>
                  <a:lnTo>
                    <a:pt x="6542856" y="1504513"/>
                  </a:lnTo>
                  <a:lnTo>
                    <a:pt x="6528324" y="1514311"/>
                  </a:lnTo>
                  <a:lnTo>
                    <a:pt x="6510528" y="1517904"/>
                  </a:lnTo>
                  <a:lnTo>
                    <a:pt x="45719" y="1517904"/>
                  </a:lnTo>
                  <a:lnTo>
                    <a:pt x="27923" y="1514311"/>
                  </a:lnTo>
                  <a:lnTo>
                    <a:pt x="13390" y="1504513"/>
                  </a:lnTo>
                  <a:lnTo>
                    <a:pt x="3592" y="1489980"/>
                  </a:lnTo>
                  <a:lnTo>
                    <a:pt x="0" y="1472184"/>
                  </a:lnTo>
                  <a:lnTo>
                    <a:pt x="0" y="45719"/>
                  </a:lnTo>
                  <a:close/>
                </a:path>
              </a:pathLst>
            </a:custGeom>
            <a:ln w="12699"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02919" y="5221223"/>
              <a:ext cx="6556375" cy="329565"/>
            </a:xfrm>
            <a:custGeom>
              <a:avLst/>
              <a:gdLst/>
              <a:ahLst/>
              <a:cxnLst/>
              <a:rect l="l" t="t" r="r" b="b"/>
              <a:pathLst>
                <a:path w="6556375" h="329564">
                  <a:moveTo>
                    <a:pt x="6510527" y="329183"/>
                  </a:moveTo>
                  <a:lnTo>
                    <a:pt x="45720" y="329183"/>
                  </a:lnTo>
                  <a:lnTo>
                    <a:pt x="27923" y="325591"/>
                  </a:lnTo>
                  <a:lnTo>
                    <a:pt x="13391" y="315792"/>
                  </a:lnTo>
                  <a:lnTo>
                    <a:pt x="3592" y="301260"/>
                  </a:lnTo>
                  <a:lnTo>
                    <a:pt x="0" y="283463"/>
                  </a:lnTo>
                  <a:lnTo>
                    <a:pt x="0" y="45720"/>
                  </a:lnTo>
                  <a:lnTo>
                    <a:pt x="3592" y="27924"/>
                  </a:lnTo>
                  <a:lnTo>
                    <a:pt x="13391" y="13391"/>
                  </a:lnTo>
                  <a:lnTo>
                    <a:pt x="27923" y="3592"/>
                  </a:lnTo>
                  <a:lnTo>
                    <a:pt x="45720" y="0"/>
                  </a:lnTo>
                  <a:lnTo>
                    <a:pt x="6510527" y="0"/>
                  </a:lnTo>
                  <a:lnTo>
                    <a:pt x="6548566" y="20355"/>
                  </a:lnTo>
                  <a:lnTo>
                    <a:pt x="6556247" y="45720"/>
                  </a:lnTo>
                  <a:lnTo>
                    <a:pt x="6556247" y="283463"/>
                  </a:lnTo>
                  <a:lnTo>
                    <a:pt x="6552655" y="301260"/>
                  </a:lnTo>
                  <a:lnTo>
                    <a:pt x="6542856" y="315792"/>
                  </a:lnTo>
                  <a:lnTo>
                    <a:pt x="6528324" y="325591"/>
                  </a:lnTo>
                  <a:lnTo>
                    <a:pt x="6510527" y="329183"/>
                  </a:lnTo>
                  <a:close/>
                </a:path>
              </a:pathLst>
            </a:custGeom>
            <a:solidFill>
              <a:srgbClr val="FE4E3B"/>
            </a:solidFill>
            <a:ln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77443" y="5283708"/>
            <a:ext cx="5673725" cy="7937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91080">
              <a:lnSpc>
                <a:spcPct val="100000"/>
              </a:lnSpc>
              <a:spcBef>
                <a:spcPts val="100"/>
              </a:spcBef>
            </a:pPr>
            <a:r>
              <a:rPr lang="pt-BR" sz="1100" spc="-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1100" spc="-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03.</a:t>
            </a:r>
            <a:r>
              <a:rPr sz="1100" spc="-10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6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Leitura</a:t>
            </a:r>
            <a:r>
              <a:rPr sz="1100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1100" spc="-10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</a:t>
            </a:r>
            <a:endParaRPr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055" marR="5080" indent="-173990">
              <a:lnSpc>
                <a:spcPct val="112000"/>
              </a:lnSpc>
              <a:spcBef>
                <a:spcPts val="1235"/>
              </a:spcBef>
              <a:buChar char="•"/>
              <a:tabLst>
                <a:tab pos="186055" algn="l"/>
              </a:tabLst>
            </a:pP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começar: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pressa,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abertura,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contato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perguntas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dão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pistas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nível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atenção.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Cheque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contexto: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“Você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alguns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minutos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agora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prefere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objetivo?”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25"/>
              </a:spcBef>
              <a:buChar char="•"/>
              <a:tabLst>
                <a:tab pos="186690" algn="l"/>
              </a:tabLst>
            </a:pP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profundidade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ritmo: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quanto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menor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disponibilidade,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enxuta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mensagem.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96569" y="6842506"/>
            <a:ext cx="6569075" cy="1530985"/>
            <a:chOff x="496569" y="6842506"/>
            <a:chExt cx="6569075" cy="1530985"/>
          </a:xfrm>
        </p:grpSpPr>
        <p:sp>
          <p:nvSpPr>
            <p:cNvPr id="16" name="object 16"/>
            <p:cNvSpPr/>
            <p:nvPr/>
          </p:nvSpPr>
          <p:spPr>
            <a:xfrm>
              <a:off x="502919" y="6848856"/>
              <a:ext cx="6556375" cy="1518285"/>
            </a:xfrm>
            <a:custGeom>
              <a:avLst/>
              <a:gdLst/>
              <a:ahLst/>
              <a:cxnLst/>
              <a:rect l="l" t="t" r="r" b="b"/>
              <a:pathLst>
                <a:path w="6556375" h="1518284">
                  <a:moveTo>
                    <a:pt x="0" y="45718"/>
                  </a:moveTo>
                  <a:lnTo>
                    <a:pt x="3592" y="27922"/>
                  </a:lnTo>
                  <a:lnTo>
                    <a:pt x="13390" y="13390"/>
                  </a:lnTo>
                  <a:lnTo>
                    <a:pt x="27923" y="3592"/>
                  </a:lnTo>
                  <a:lnTo>
                    <a:pt x="45719" y="0"/>
                  </a:lnTo>
                  <a:lnTo>
                    <a:pt x="6510528" y="0"/>
                  </a:lnTo>
                  <a:lnTo>
                    <a:pt x="6548566" y="20354"/>
                  </a:lnTo>
                  <a:lnTo>
                    <a:pt x="6556247" y="45718"/>
                  </a:lnTo>
                  <a:lnTo>
                    <a:pt x="6556247" y="1472184"/>
                  </a:lnTo>
                  <a:lnTo>
                    <a:pt x="6552655" y="1489980"/>
                  </a:lnTo>
                  <a:lnTo>
                    <a:pt x="6542856" y="1504512"/>
                  </a:lnTo>
                  <a:lnTo>
                    <a:pt x="6528324" y="1514310"/>
                  </a:lnTo>
                  <a:lnTo>
                    <a:pt x="6510528" y="1517903"/>
                  </a:lnTo>
                  <a:lnTo>
                    <a:pt x="45719" y="1517903"/>
                  </a:lnTo>
                  <a:lnTo>
                    <a:pt x="27923" y="1514310"/>
                  </a:lnTo>
                  <a:lnTo>
                    <a:pt x="13390" y="1504512"/>
                  </a:lnTo>
                  <a:lnTo>
                    <a:pt x="3592" y="1489980"/>
                  </a:lnTo>
                  <a:lnTo>
                    <a:pt x="0" y="1472184"/>
                  </a:lnTo>
                  <a:lnTo>
                    <a:pt x="0" y="45718"/>
                  </a:lnTo>
                  <a:close/>
                </a:path>
              </a:pathLst>
            </a:custGeom>
            <a:ln w="12699"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02919" y="6848856"/>
              <a:ext cx="6556375" cy="329565"/>
            </a:xfrm>
            <a:custGeom>
              <a:avLst/>
              <a:gdLst/>
              <a:ahLst/>
              <a:cxnLst/>
              <a:rect l="l" t="t" r="r" b="b"/>
              <a:pathLst>
                <a:path w="6556375" h="329565">
                  <a:moveTo>
                    <a:pt x="6510527" y="329183"/>
                  </a:moveTo>
                  <a:lnTo>
                    <a:pt x="45720" y="329183"/>
                  </a:lnTo>
                  <a:lnTo>
                    <a:pt x="27923" y="325590"/>
                  </a:lnTo>
                  <a:lnTo>
                    <a:pt x="13391" y="315792"/>
                  </a:lnTo>
                  <a:lnTo>
                    <a:pt x="3592" y="301259"/>
                  </a:lnTo>
                  <a:lnTo>
                    <a:pt x="0" y="283463"/>
                  </a:lnTo>
                  <a:lnTo>
                    <a:pt x="0" y="45720"/>
                  </a:lnTo>
                  <a:lnTo>
                    <a:pt x="3592" y="27923"/>
                  </a:lnTo>
                  <a:lnTo>
                    <a:pt x="13391" y="13391"/>
                  </a:lnTo>
                  <a:lnTo>
                    <a:pt x="27923" y="3592"/>
                  </a:lnTo>
                  <a:lnTo>
                    <a:pt x="45720" y="0"/>
                  </a:lnTo>
                  <a:lnTo>
                    <a:pt x="6510527" y="0"/>
                  </a:lnTo>
                  <a:lnTo>
                    <a:pt x="6548566" y="20354"/>
                  </a:lnTo>
                  <a:lnTo>
                    <a:pt x="6556247" y="45720"/>
                  </a:lnTo>
                  <a:lnTo>
                    <a:pt x="6556247" y="283463"/>
                  </a:lnTo>
                  <a:lnTo>
                    <a:pt x="6552655" y="301259"/>
                  </a:lnTo>
                  <a:lnTo>
                    <a:pt x="6542856" y="315792"/>
                  </a:lnTo>
                  <a:lnTo>
                    <a:pt x="6528324" y="325590"/>
                  </a:lnTo>
                  <a:lnTo>
                    <a:pt x="6510527" y="329183"/>
                  </a:lnTo>
                  <a:close/>
                </a:path>
              </a:pathLst>
            </a:custGeom>
            <a:solidFill>
              <a:srgbClr val="FE4E3B"/>
            </a:solidFill>
            <a:ln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77443" y="6911340"/>
            <a:ext cx="6144895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2380">
              <a:lnSpc>
                <a:spcPct val="100000"/>
              </a:lnSpc>
              <a:spcBef>
                <a:spcPts val="100"/>
              </a:spcBef>
            </a:pPr>
            <a:r>
              <a:rPr sz="1100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04.</a:t>
            </a:r>
            <a:r>
              <a:rPr sz="1100" spc="-10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Escuta</a:t>
            </a:r>
            <a:r>
              <a:rPr sz="1100" spc="-10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ativa</a:t>
            </a:r>
            <a:endParaRPr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60"/>
              </a:spcBef>
              <a:buChar char="•"/>
              <a:tabLst>
                <a:tab pos="186690" algn="l"/>
              </a:tabLst>
            </a:pP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Faça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pergunta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apresentar: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descubra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necessidade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despejar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informação.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Parafraseie: “Então,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ponto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você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hoje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é...”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Escute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preparar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resposta: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resista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tendência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formular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argumento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enquanto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-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6569" y="8470138"/>
            <a:ext cx="6569075" cy="1530985"/>
            <a:chOff x="496569" y="8470138"/>
            <a:chExt cx="6569075" cy="1530985"/>
          </a:xfrm>
        </p:grpSpPr>
        <p:sp>
          <p:nvSpPr>
            <p:cNvPr id="20" name="object 20"/>
            <p:cNvSpPr/>
            <p:nvPr/>
          </p:nvSpPr>
          <p:spPr>
            <a:xfrm>
              <a:off x="502919" y="8476488"/>
              <a:ext cx="6556375" cy="1518285"/>
            </a:xfrm>
            <a:custGeom>
              <a:avLst/>
              <a:gdLst/>
              <a:ahLst/>
              <a:cxnLst/>
              <a:rect l="l" t="t" r="r" b="b"/>
              <a:pathLst>
                <a:path w="6556375" h="1518284">
                  <a:moveTo>
                    <a:pt x="0" y="45718"/>
                  </a:moveTo>
                  <a:lnTo>
                    <a:pt x="3592" y="27922"/>
                  </a:lnTo>
                  <a:lnTo>
                    <a:pt x="13390" y="13390"/>
                  </a:lnTo>
                  <a:lnTo>
                    <a:pt x="27923" y="3592"/>
                  </a:lnTo>
                  <a:lnTo>
                    <a:pt x="45719" y="0"/>
                  </a:lnTo>
                  <a:lnTo>
                    <a:pt x="6510528" y="0"/>
                  </a:lnTo>
                  <a:lnTo>
                    <a:pt x="6548566" y="20354"/>
                  </a:lnTo>
                  <a:lnTo>
                    <a:pt x="6556247" y="45718"/>
                  </a:lnTo>
                  <a:lnTo>
                    <a:pt x="6556247" y="1472184"/>
                  </a:lnTo>
                  <a:lnTo>
                    <a:pt x="6552655" y="1489980"/>
                  </a:lnTo>
                  <a:lnTo>
                    <a:pt x="6542856" y="1504512"/>
                  </a:lnTo>
                  <a:lnTo>
                    <a:pt x="6528324" y="1514311"/>
                  </a:lnTo>
                  <a:lnTo>
                    <a:pt x="6510528" y="1517904"/>
                  </a:lnTo>
                  <a:lnTo>
                    <a:pt x="45719" y="1517904"/>
                  </a:lnTo>
                  <a:lnTo>
                    <a:pt x="27923" y="1514311"/>
                  </a:lnTo>
                  <a:lnTo>
                    <a:pt x="13390" y="1504512"/>
                  </a:lnTo>
                  <a:lnTo>
                    <a:pt x="3592" y="1489980"/>
                  </a:lnTo>
                  <a:lnTo>
                    <a:pt x="0" y="1472184"/>
                  </a:lnTo>
                  <a:lnTo>
                    <a:pt x="0" y="45718"/>
                  </a:lnTo>
                  <a:close/>
                </a:path>
              </a:pathLst>
            </a:custGeom>
            <a:ln w="12699"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502919" y="8476488"/>
              <a:ext cx="6556375" cy="329565"/>
            </a:xfrm>
            <a:custGeom>
              <a:avLst/>
              <a:gdLst/>
              <a:ahLst/>
              <a:cxnLst/>
              <a:rect l="l" t="t" r="r" b="b"/>
              <a:pathLst>
                <a:path w="6556375" h="329565">
                  <a:moveTo>
                    <a:pt x="6510527" y="329183"/>
                  </a:moveTo>
                  <a:lnTo>
                    <a:pt x="45720" y="329183"/>
                  </a:lnTo>
                  <a:lnTo>
                    <a:pt x="27923" y="325590"/>
                  </a:lnTo>
                  <a:lnTo>
                    <a:pt x="13391" y="315792"/>
                  </a:lnTo>
                  <a:lnTo>
                    <a:pt x="3592" y="301259"/>
                  </a:lnTo>
                  <a:lnTo>
                    <a:pt x="0" y="283463"/>
                  </a:lnTo>
                  <a:lnTo>
                    <a:pt x="0" y="45720"/>
                  </a:lnTo>
                  <a:lnTo>
                    <a:pt x="3592" y="27923"/>
                  </a:lnTo>
                  <a:lnTo>
                    <a:pt x="13391" y="13390"/>
                  </a:lnTo>
                  <a:lnTo>
                    <a:pt x="27923" y="3592"/>
                  </a:lnTo>
                  <a:lnTo>
                    <a:pt x="45720" y="0"/>
                  </a:lnTo>
                  <a:lnTo>
                    <a:pt x="6510527" y="0"/>
                  </a:lnTo>
                  <a:lnTo>
                    <a:pt x="6548566" y="20354"/>
                  </a:lnTo>
                  <a:lnTo>
                    <a:pt x="6556247" y="45720"/>
                  </a:lnTo>
                  <a:lnTo>
                    <a:pt x="6556247" y="283463"/>
                  </a:lnTo>
                  <a:lnTo>
                    <a:pt x="6552655" y="301259"/>
                  </a:lnTo>
                  <a:lnTo>
                    <a:pt x="6542856" y="315792"/>
                  </a:lnTo>
                  <a:lnTo>
                    <a:pt x="6528324" y="325590"/>
                  </a:lnTo>
                  <a:lnTo>
                    <a:pt x="6510527" y="329183"/>
                  </a:lnTo>
                  <a:close/>
                </a:path>
              </a:pathLst>
            </a:custGeom>
            <a:solidFill>
              <a:srgbClr val="FE4E3B"/>
            </a:solidFill>
            <a:ln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97206" y="8538971"/>
            <a:ext cx="6556375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8350">
              <a:lnSpc>
                <a:spcPct val="100000"/>
              </a:lnSpc>
              <a:spcBef>
                <a:spcPts val="100"/>
              </a:spcBef>
            </a:pPr>
            <a:r>
              <a:rPr lang="pt-BR" sz="1100" spc="-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sz="1100" spc="-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05.</a:t>
            </a:r>
            <a:r>
              <a:rPr sz="1100" spc="-9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Relevância</a:t>
            </a:r>
            <a:r>
              <a:rPr sz="1100" spc="-9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sz="1100" spc="-9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mensagem</a:t>
            </a:r>
            <a:endParaRPr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65"/>
              </a:spcBef>
              <a:buChar char="•"/>
              <a:tabLst>
                <a:tab pos="186690" algn="l"/>
              </a:tabLst>
            </a:pP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Comece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pelo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“por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isso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importa”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25"/>
              </a:spcBef>
              <a:buChar char="•"/>
              <a:tabLst>
                <a:tab pos="186690" algn="l"/>
              </a:tabLst>
            </a:pP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Personalize: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comentou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anteriormente.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Escolha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central: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tudo;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selecione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relevância.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3">
            <a:extLst>
              <a:ext uri="{FF2B5EF4-FFF2-40B4-BE49-F238E27FC236}">
                <a16:creationId xmlns:a16="http://schemas.microsoft.com/office/drawing/2014/main" id="{8590817D-A3E9-8F4A-0179-40E8C1A19B0C}"/>
              </a:ext>
            </a:extLst>
          </p:cNvPr>
          <p:cNvSpPr txBox="1"/>
          <p:nvPr/>
        </p:nvSpPr>
        <p:spPr>
          <a:xfrm>
            <a:off x="490220" y="400811"/>
            <a:ext cx="28117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SERVIER</a:t>
            </a:r>
            <a:r>
              <a:rPr sz="1100" b="1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4722B"/>
                </a:solidFill>
                <a:latin typeface="Arial MT"/>
                <a:cs typeface="Arial MT"/>
              </a:rPr>
              <a:t>*</a:t>
            </a:r>
            <a:r>
              <a:rPr sz="1000" spc="240" dirty="0">
                <a:solidFill>
                  <a:srgbClr val="F4722B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Trilha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MSL</a:t>
            </a:r>
            <a:r>
              <a:rPr sz="950" spc="19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*</a:t>
            </a:r>
            <a:r>
              <a:rPr sz="950" spc="22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Storytelling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&amp;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C7D0E0"/>
                </a:solidFill>
                <a:latin typeface="Arial MT"/>
                <a:cs typeface="Arial MT"/>
              </a:rPr>
              <a:t>Influência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181A0A4-1585-4C9F-14B1-7FAC04FC09AB}"/>
              </a:ext>
            </a:extLst>
          </p:cNvPr>
          <p:cNvSpPr/>
          <p:nvPr/>
        </p:nvSpPr>
        <p:spPr>
          <a:xfrm>
            <a:off x="0" y="345775"/>
            <a:ext cx="7556501" cy="335280"/>
          </a:xfrm>
          <a:prstGeom prst="rect">
            <a:avLst/>
          </a:prstGeom>
          <a:solidFill>
            <a:srgbClr val="23226A"/>
          </a:solidFill>
          <a:ln w="12700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DE4FC4A1-123A-4E30-6490-FE7C1E6856A3}"/>
              </a:ext>
            </a:extLst>
          </p:cNvPr>
          <p:cNvSpPr txBox="1"/>
          <p:nvPr/>
        </p:nvSpPr>
        <p:spPr>
          <a:xfrm>
            <a:off x="569300" y="391669"/>
            <a:ext cx="3267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10" dirty="0">
                <a:solidFill>
                  <a:srgbClr val="12203C"/>
                </a:solidFill>
                <a:latin typeface="Verdana"/>
                <a:cs typeface="Verdana"/>
              </a:rPr>
              <a:t>SERVIER</a:t>
            </a:r>
            <a:r>
              <a:rPr sz="1200" i="1" spc="-35" dirty="0">
                <a:solidFill>
                  <a:srgbClr val="12203C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4722B"/>
                </a:solidFill>
                <a:latin typeface="Lucida Sans Unicode"/>
                <a:cs typeface="Lucida Sans Unicode"/>
              </a:rPr>
              <a:t>*</a:t>
            </a:r>
            <a:r>
              <a:rPr sz="1100" spc="285" dirty="0">
                <a:solidFill>
                  <a:srgbClr val="F4722B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Trilha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MSL</a:t>
            </a:r>
            <a:r>
              <a:rPr sz="700" spc="27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*</a:t>
            </a:r>
            <a:r>
              <a:rPr sz="700" spc="26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Storytelling</a:t>
            </a:r>
            <a:r>
              <a:rPr sz="7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55" dirty="0">
                <a:solidFill>
                  <a:schemeClr val="bg1"/>
                </a:solidFill>
                <a:latin typeface="Lucida Sans Unicode"/>
                <a:cs typeface="Lucida Sans Unicode"/>
              </a:rPr>
              <a:t>&amp;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-10" dirty="0">
                <a:solidFill>
                  <a:schemeClr val="bg1"/>
                </a:solidFill>
                <a:latin typeface="Lucida Sans Unicode"/>
                <a:cs typeface="Lucida Sans Unicode"/>
              </a:rPr>
              <a:t>Influência</a:t>
            </a:r>
            <a:endParaRPr sz="105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  <p:pic>
        <p:nvPicPr>
          <p:cNvPr id="27" name="Imagem 26" descr="Comunicado aos distribuidores e serviços de saúde - SERVIER ...">
            <a:extLst>
              <a:ext uri="{FF2B5EF4-FFF2-40B4-BE49-F238E27FC236}">
                <a16:creationId xmlns:a16="http://schemas.microsoft.com/office/drawing/2014/main" id="{7EC2F5D1-D721-1ACD-37DD-8C58FE8657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389" b="30512"/>
          <a:stretch>
            <a:fillRect/>
          </a:stretch>
        </p:blipFill>
        <p:spPr>
          <a:xfrm>
            <a:off x="478511" y="384285"/>
            <a:ext cx="791524" cy="255187"/>
          </a:xfrm>
          <a:prstGeom prst="rect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E9A89EC6-D6FE-978C-A6BA-FD9A89A02C8A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E4E1DD10-544E-F15D-A28F-3E7068ADE199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bg object 20">
            <a:extLst>
              <a:ext uri="{FF2B5EF4-FFF2-40B4-BE49-F238E27FC236}">
                <a16:creationId xmlns:a16="http://schemas.microsoft.com/office/drawing/2014/main" id="{8329CA1F-D6C5-20AB-AFFB-3472291EDC9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31" name="bg object 18">
            <a:extLst>
              <a:ext uri="{FF2B5EF4-FFF2-40B4-BE49-F238E27FC236}">
                <a16:creationId xmlns:a16="http://schemas.microsoft.com/office/drawing/2014/main" id="{00855E03-1961-B29A-7B73-A0E5210B87E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96569" y="1959610"/>
            <a:ext cx="6569075" cy="1530985"/>
            <a:chOff x="496569" y="1959610"/>
            <a:chExt cx="6569075" cy="1530985"/>
          </a:xfrm>
        </p:grpSpPr>
        <p:sp>
          <p:nvSpPr>
            <p:cNvPr id="4" name="object 4"/>
            <p:cNvSpPr/>
            <p:nvPr/>
          </p:nvSpPr>
          <p:spPr>
            <a:xfrm>
              <a:off x="502919" y="1965960"/>
              <a:ext cx="6556375" cy="1518285"/>
            </a:xfrm>
            <a:custGeom>
              <a:avLst/>
              <a:gdLst/>
              <a:ahLst/>
              <a:cxnLst/>
              <a:rect l="l" t="t" r="r" b="b"/>
              <a:pathLst>
                <a:path w="6556375" h="1518285">
                  <a:moveTo>
                    <a:pt x="0" y="45719"/>
                  </a:moveTo>
                  <a:lnTo>
                    <a:pt x="3592" y="27923"/>
                  </a:lnTo>
                  <a:lnTo>
                    <a:pt x="13390" y="13390"/>
                  </a:lnTo>
                  <a:lnTo>
                    <a:pt x="27923" y="3592"/>
                  </a:lnTo>
                  <a:lnTo>
                    <a:pt x="45719" y="0"/>
                  </a:lnTo>
                  <a:lnTo>
                    <a:pt x="6510528" y="0"/>
                  </a:lnTo>
                  <a:lnTo>
                    <a:pt x="6548566" y="20354"/>
                  </a:lnTo>
                  <a:lnTo>
                    <a:pt x="6556247" y="45719"/>
                  </a:lnTo>
                  <a:lnTo>
                    <a:pt x="6556247" y="1472184"/>
                  </a:lnTo>
                  <a:lnTo>
                    <a:pt x="6552655" y="1489980"/>
                  </a:lnTo>
                  <a:lnTo>
                    <a:pt x="6542856" y="1504513"/>
                  </a:lnTo>
                  <a:lnTo>
                    <a:pt x="6528324" y="1514311"/>
                  </a:lnTo>
                  <a:lnTo>
                    <a:pt x="6510528" y="1517903"/>
                  </a:lnTo>
                  <a:lnTo>
                    <a:pt x="45719" y="1517903"/>
                  </a:lnTo>
                  <a:lnTo>
                    <a:pt x="27923" y="1514311"/>
                  </a:lnTo>
                  <a:lnTo>
                    <a:pt x="13390" y="1504513"/>
                  </a:lnTo>
                  <a:lnTo>
                    <a:pt x="3592" y="1489980"/>
                  </a:lnTo>
                  <a:lnTo>
                    <a:pt x="0" y="1472184"/>
                  </a:lnTo>
                  <a:lnTo>
                    <a:pt x="0" y="45719"/>
                  </a:lnTo>
                  <a:close/>
                </a:path>
              </a:pathLst>
            </a:custGeom>
            <a:ln w="12699"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02919" y="1965960"/>
              <a:ext cx="6556375" cy="329565"/>
            </a:xfrm>
            <a:custGeom>
              <a:avLst/>
              <a:gdLst/>
              <a:ahLst/>
              <a:cxnLst/>
              <a:rect l="l" t="t" r="r" b="b"/>
              <a:pathLst>
                <a:path w="6556375" h="329564">
                  <a:moveTo>
                    <a:pt x="6510527" y="329183"/>
                  </a:moveTo>
                  <a:lnTo>
                    <a:pt x="45720" y="329183"/>
                  </a:lnTo>
                  <a:lnTo>
                    <a:pt x="27923" y="325591"/>
                  </a:lnTo>
                  <a:lnTo>
                    <a:pt x="13391" y="315792"/>
                  </a:lnTo>
                  <a:lnTo>
                    <a:pt x="3592" y="301260"/>
                  </a:lnTo>
                  <a:lnTo>
                    <a:pt x="0" y="283463"/>
                  </a:lnTo>
                  <a:lnTo>
                    <a:pt x="0" y="45720"/>
                  </a:lnTo>
                  <a:lnTo>
                    <a:pt x="3592" y="27923"/>
                  </a:lnTo>
                  <a:lnTo>
                    <a:pt x="13391" y="13391"/>
                  </a:lnTo>
                  <a:lnTo>
                    <a:pt x="27923" y="3592"/>
                  </a:lnTo>
                  <a:lnTo>
                    <a:pt x="45720" y="0"/>
                  </a:lnTo>
                  <a:lnTo>
                    <a:pt x="6510527" y="0"/>
                  </a:lnTo>
                  <a:lnTo>
                    <a:pt x="6548566" y="20354"/>
                  </a:lnTo>
                  <a:lnTo>
                    <a:pt x="6556247" y="45720"/>
                  </a:lnTo>
                  <a:lnTo>
                    <a:pt x="6556247" y="283463"/>
                  </a:lnTo>
                  <a:lnTo>
                    <a:pt x="6552655" y="301260"/>
                  </a:lnTo>
                  <a:lnTo>
                    <a:pt x="6542856" y="315792"/>
                  </a:lnTo>
                  <a:lnTo>
                    <a:pt x="6528324" y="325591"/>
                  </a:lnTo>
                  <a:lnTo>
                    <a:pt x="6510527" y="329183"/>
                  </a:lnTo>
                  <a:close/>
                </a:path>
              </a:pathLst>
            </a:custGeom>
            <a:solidFill>
              <a:srgbClr val="EAF0FA"/>
            </a:solidFill>
            <a:ln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45571" y="1085711"/>
            <a:ext cx="5645785" cy="1737995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sz="2000" b="1" spc="-5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Guia</a:t>
            </a:r>
            <a:r>
              <a:rPr sz="2000" b="1" spc="-229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2000" b="1" spc="-22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</a:t>
            </a:r>
            <a:r>
              <a:rPr sz="2000" b="1" spc="-229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4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sz="2000" b="1" spc="-22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8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</a:t>
            </a:r>
            <a:r>
              <a:rPr sz="2000" b="1" spc="-225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242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práticas</a:t>
            </a:r>
            <a:endParaRPr sz="2000" b="1" dirty="0">
              <a:solidFill>
                <a:srgbClr val="2422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travar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5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eixo: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escolha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5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ação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6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próxima</a:t>
            </a:r>
            <a:r>
              <a:rPr sz="950" i="1" spc="3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interação</a:t>
            </a:r>
            <a:r>
              <a:rPr sz="950" i="1" spc="35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i="1" spc="-10" dirty="0">
                <a:solidFill>
                  <a:srgbClr val="6B76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real.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55875">
              <a:lnSpc>
                <a:spcPct val="100000"/>
              </a:lnSpc>
            </a:pPr>
            <a:r>
              <a:rPr sz="1100" b="1" spc="-4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06.</a:t>
            </a:r>
            <a:r>
              <a:rPr sz="1100" b="1" spc="-10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Clareza</a:t>
            </a:r>
            <a:r>
              <a:rPr sz="1100" b="1" spc="-10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7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100" b="1" spc="-10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síntese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3380" indent="-173990">
              <a:lnSpc>
                <a:spcPct val="100000"/>
              </a:lnSpc>
              <a:spcBef>
                <a:spcPts val="1365"/>
              </a:spcBef>
              <a:buChar char="•"/>
              <a:tabLst>
                <a:tab pos="373380" algn="l"/>
              </a:tabLst>
            </a:pP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1–3–</a:t>
            </a:r>
            <a:r>
              <a:rPr sz="900" spc="-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ideia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central,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três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argumentos,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338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373380" algn="l"/>
              </a:tabLst>
            </a:pP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</a:t>
            </a:r>
            <a:r>
              <a:rPr sz="9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segundos:</a:t>
            </a:r>
            <a:r>
              <a:rPr sz="9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pratique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mensagem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sz="900" spc="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meio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338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373380" algn="l"/>
              </a:tabLst>
            </a:pP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Elimine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excesso: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posso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retirar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perder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significado?”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96569" y="3587242"/>
            <a:ext cx="6569075" cy="1530985"/>
            <a:chOff x="496569" y="3587242"/>
            <a:chExt cx="6569075" cy="1530985"/>
          </a:xfrm>
        </p:grpSpPr>
        <p:sp>
          <p:nvSpPr>
            <p:cNvPr id="8" name="object 8"/>
            <p:cNvSpPr/>
            <p:nvPr/>
          </p:nvSpPr>
          <p:spPr>
            <a:xfrm>
              <a:off x="502919" y="3593592"/>
              <a:ext cx="6556375" cy="1518285"/>
            </a:xfrm>
            <a:custGeom>
              <a:avLst/>
              <a:gdLst/>
              <a:ahLst/>
              <a:cxnLst/>
              <a:rect l="l" t="t" r="r" b="b"/>
              <a:pathLst>
                <a:path w="6556375" h="1518285">
                  <a:moveTo>
                    <a:pt x="0" y="45718"/>
                  </a:moveTo>
                  <a:lnTo>
                    <a:pt x="3592" y="27923"/>
                  </a:lnTo>
                  <a:lnTo>
                    <a:pt x="13390" y="13390"/>
                  </a:lnTo>
                  <a:lnTo>
                    <a:pt x="27923" y="3592"/>
                  </a:lnTo>
                  <a:lnTo>
                    <a:pt x="45719" y="0"/>
                  </a:lnTo>
                  <a:lnTo>
                    <a:pt x="6510528" y="0"/>
                  </a:lnTo>
                  <a:lnTo>
                    <a:pt x="6548566" y="20353"/>
                  </a:lnTo>
                  <a:lnTo>
                    <a:pt x="6556247" y="45718"/>
                  </a:lnTo>
                  <a:lnTo>
                    <a:pt x="6556247" y="1472184"/>
                  </a:lnTo>
                  <a:lnTo>
                    <a:pt x="6552655" y="1489980"/>
                  </a:lnTo>
                  <a:lnTo>
                    <a:pt x="6542856" y="1504512"/>
                  </a:lnTo>
                  <a:lnTo>
                    <a:pt x="6528324" y="1514310"/>
                  </a:lnTo>
                  <a:lnTo>
                    <a:pt x="6510528" y="1517903"/>
                  </a:lnTo>
                  <a:lnTo>
                    <a:pt x="45719" y="1517903"/>
                  </a:lnTo>
                  <a:lnTo>
                    <a:pt x="27923" y="1514310"/>
                  </a:lnTo>
                  <a:lnTo>
                    <a:pt x="13390" y="1504512"/>
                  </a:lnTo>
                  <a:lnTo>
                    <a:pt x="3592" y="1489980"/>
                  </a:lnTo>
                  <a:lnTo>
                    <a:pt x="0" y="1472184"/>
                  </a:lnTo>
                  <a:lnTo>
                    <a:pt x="0" y="45718"/>
                  </a:lnTo>
                  <a:close/>
                </a:path>
              </a:pathLst>
            </a:custGeom>
            <a:ln w="12699"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502919" y="3593592"/>
              <a:ext cx="6556375" cy="329565"/>
            </a:xfrm>
            <a:custGeom>
              <a:avLst/>
              <a:gdLst/>
              <a:ahLst/>
              <a:cxnLst/>
              <a:rect l="l" t="t" r="r" b="b"/>
              <a:pathLst>
                <a:path w="6556375" h="329564">
                  <a:moveTo>
                    <a:pt x="6510527" y="329183"/>
                  </a:moveTo>
                  <a:lnTo>
                    <a:pt x="45720" y="329183"/>
                  </a:lnTo>
                  <a:lnTo>
                    <a:pt x="27923" y="325591"/>
                  </a:lnTo>
                  <a:lnTo>
                    <a:pt x="13391" y="315792"/>
                  </a:lnTo>
                  <a:lnTo>
                    <a:pt x="3592" y="301259"/>
                  </a:lnTo>
                  <a:lnTo>
                    <a:pt x="0" y="283463"/>
                  </a:lnTo>
                  <a:lnTo>
                    <a:pt x="0" y="45720"/>
                  </a:lnTo>
                  <a:lnTo>
                    <a:pt x="3592" y="27923"/>
                  </a:lnTo>
                  <a:lnTo>
                    <a:pt x="13391" y="13391"/>
                  </a:lnTo>
                  <a:lnTo>
                    <a:pt x="27923" y="3592"/>
                  </a:lnTo>
                  <a:lnTo>
                    <a:pt x="45720" y="0"/>
                  </a:lnTo>
                  <a:lnTo>
                    <a:pt x="6510527" y="0"/>
                  </a:lnTo>
                  <a:lnTo>
                    <a:pt x="6548566" y="20354"/>
                  </a:lnTo>
                  <a:lnTo>
                    <a:pt x="6556247" y="45720"/>
                  </a:lnTo>
                  <a:lnTo>
                    <a:pt x="6556247" y="283463"/>
                  </a:lnTo>
                  <a:lnTo>
                    <a:pt x="6552655" y="301259"/>
                  </a:lnTo>
                  <a:lnTo>
                    <a:pt x="6542856" y="315792"/>
                  </a:lnTo>
                  <a:lnTo>
                    <a:pt x="6528324" y="325591"/>
                  </a:lnTo>
                  <a:lnTo>
                    <a:pt x="6510527" y="329183"/>
                  </a:lnTo>
                  <a:close/>
                </a:path>
              </a:pathLst>
            </a:custGeom>
            <a:solidFill>
              <a:srgbClr val="EAF0FA"/>
            </a:solidFill>
            <a:ln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77443" y="3656076"/>
            <a:ext cx="5142230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3135">
              <a:lnSpc>
                <a:spcPct val="100000"/>
              </a:lnSpc>
              <a:spcBef>
                <a:spcPts val="100"/>
              </a:spcBef>
            </a:pPr>
            <a:r>
              <a:rPr lang="pt-BR" sz="1100" b="1" spc="-8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sz="1100" b="1" spc="-8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07.</a:t>
            </a:r>
            <a:r>
              <a:rPr sz="1100" b="1" spc="-1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sz="1100" b="1" spc="-10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3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100" b="1" spc="-10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65"/>
              </a:spcBef>
              <a:buChar char="•"/>
              <a:tabLst>
                <a:tab pos="186690" algn="l"/>
              </a:tabLst>
            </a:pP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Comece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pergunta,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pelo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gráfico:</a:t>
            </a: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acontece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</a:t>
            </a: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quando...?”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25"/>
              </a:spcBef>
              <a:buChar char="•"/>
              <a:tabLst>
                <a:tab pos="186690" algn="l"/>
              </a:tabLst>
            </a:pP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900" spc="-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-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sequência</a:t>
            </a:r>
            <a:r>
              <a:rPr sz="900" spc="-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</a:t>
            </a:r>
            <a:r>
              <a:rPr sz="900" spc="-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sz="9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</a:t>
            </a:r>
            <a:r>
              <a:rPr sz="900" spc="-3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significado.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Finalize</a:t>
            </a:r>
            <a:r>
              <a:rPr sz="90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implicação: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“Na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prática,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ajuda</a:t>
            </a:r>
            <a:r>
              <a:rPr sz="900" spc="7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pensar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em...”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96569" y="5214873"/>
            <a:ext cx="6569075" cy="1530985"/>
            <a:chOff x="496569" y="5214873"/>
            <a:chExt cx="6569075" cy="1530985"/>
          </a:xfrm>
        </p:grpSpPr>
        <p:sp>
          <p:nvSpPr>
            <p:cNvPr id="12" name="object 12"/>
            <p:cNvSpPr/>
            <p:nvPr/>
          </p:nvSpPr>
          <p:spPr>
            <a:xfrm>
              <a:off x="502919" y="5221223"/>
              <a:ext cx="6556375" cy="1518285"/>
            </a:xfrm>
            <a:custGeom>
              <a:avLst/>
              <a:gdLst/>
              <a:ahLst/>
              <a:cxnLst/>
              <a:rect l="l" t="t" r="r" b="b"/>
              <a:pathLst>
                <a:path w="6556375" h="1518284">
                  <a:moveTo>
                    <a:pt x="0" y="45719"/>
                  </a:moveTo>
                  <a:lnTo>
                    <a:pt x="3592" y="27923"/>
                  </a:lnTo>
                  <a:lnTo>
                    <a:pt x="13390" y="13390"/>
                  </a:lnTo>
                  <a:lnTo>
                    <a:pt x="27923" y="3592"/>
                  </a:lnTo>
                  <a:lnTo>
                    <a:pt x="45719" y="0"/>
                  </a:lnTo>
                  <a:lnTo>
                    <a:pt x="6510528" y="0"/>
                  </a:lnTo>
                  <a:lnTo>
                    <a:pt x="6548566" y="20354"/>
                  </a:lnTo>
                  <a:lnTo>
                    <a:pt x="6556247" y="45719"/>
                  </a:lnTo>
                  <a:lnTo>
                    <a:pt x="6556247" y="1472184"/>
                  </a:lnTo>
                  <a:lnTo>
                    <a:pt x="6552655" y="1489980"/>
                  </a:lnTo>
                  <a:lnTo>
                    <a:pt x="6542856" y="1504513"/>
                  </a:lnTo>
                  <a:lnTo>
                    <a:pt x="6528324" y="1514311"/>
                  </a:lnTo>
                  <a:lnTo>
                    <a:pt x="6510528" y="1517904"/>
                  </a:lnTo>
                  <a:lnTo>
                    <a:pt x="45719" y="1517904"/>
                  </a:lnTo>
                  <a:lnTo>
                    <a:pt x="27923" y="1514311"/>
                  </a:lnTo>
                  <a:lnTo>
                    <a:pt x="13390" y="1504513"/>
                  </a:lnTo>
                  <a:lnTo>
                    <a:pt x="3592" y="1489980"/>
                  </a:lnTo>
                  <a:lnTo>
                    <a:pt x="0" y="1472184"/>
                  </a:lnTo>
                  <a:lnTo>
                    <a:pt x="0" y="45719"/>
                  </a:lnTo>
                  <a:close/>
                </a:path>
              </a:pathLst>
            </a:custGeom>
            <a:ln w="12699"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02919" y="5221223"/>
              <a:ext cx="6556375" cy="329565"/>
            </a:xfrm>
            <a:custGeom>
              <a:avLst/>
              <a:gdLst/>
              <a:ahLst/>
              <a:cxnLst/>
              <a:rect l="l" t="t" r="r" b="b"/>
              <a:pathLst>
                <a:path w="6556375" h="329564">
                  <a:moveTo>
                    <a:pt x="6510527" y="329183"/>
                  </a:moveTo>
                  <a:lnTo>
                    <a:pt x="45720" y="329183"/>
                  </a:lnTo>
                  <a:lnTo>
                    <a:pt x="27923" y="325591"/>
                  </a:lnTo>
                  <a:lnTo>
                    <a:pt x="13391" y="315792"/>
                  </a:lnTo>
                  <a:lnTo>
                    <a:pt x="3592" y="301260"/>
                  </a:lnTo>
                  <a:lnTo>
                    <a:pt x="0" y="283463"/>
                  </a:lnTo>
                  <a:lnTo>
                    <a:pt x="0" y="45720"/>
                  </a:lnTo>
                  <a:lnTo>
                    <a:pt x="3592" y="27924"/>
                  </a:lnTo>
                  <a:lnTo>
                    <a:pt x="13391" y="13391"/>
                  </a:lnTo>
                  <a:lnTo>
                    <a:pt x="27923" y="3592"/>
                  </a:lnTo>
                  <a:lnTo>
                    <a:pt x="45720" y="0"/>
                  </a:lnTo>
                  <a:lnTo>
                    <a:pt x="6510527" y="0"/>
                  </a:lnTo>
                  <a:lnTo>
                    <a:pt x="6548566" y="20355"/>
                  </a:lnTo>
                  <a:lnTo>
                    <a:pt x="6556247" y="45720"/>
                  </a:lnTo>
                  <a:lnTo>
                    <a:pt x="6556247" y="283463"/>
                  </a:lnTo>
                  <a:lnTo>
                    <a:pt x="6552655" y="301260"/>
                  </a:lnTo>
                  <a:lnTo>
                    <a:pt x="6542856" y="315792"/>
                  </a:lnTo>
                  <a:lnTo>
                    <a:pt x="6528324" y="325591"/>
                  </a:lnTo>
                  <a:lnTo>
                    <a:pt x="6510527" y="329183"/>
                  </a:lnTo>
                  <a:close/>
                </a:path>
              </a:pathLst>
            </a:custGeom>
            <a:solidFill>
              <a:srgbClr val="EAF0FA"/>
            </a:solidFill>
            <a:ln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77443" y="5283708"/>
            <a:ext cx="6007100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9145">
              <a:lnSpc>
                <a:spcPct val="100000"/>
              </a:lnSpc>
              <a:spcBef>
                <a:spcPts val="100"/>
              </a:spcBef>
            </a:pPr>
            <a:r>
              <a:rPr lang="pt-BR" sz="1100" b="1" spc="-4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1100" b="1" spc="-4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</a:t>
            </a:r>
            <a:r>
              <a:rPr sz="1100" b="1" spc="-8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Comunicação</a:t>
            </a:r>
            <a:r>
              <a:rPr sz="1100" b="1" spc="-8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persuasiva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60"/>
              </a:spcBef>
              <a:buChar char="•"/>
              <a:tabLst>
                <a:tab pos="186690" algn="l"/>
              </a:tabLst>
            </a:pP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Troque</a:t>
            </a:r>
            <a:r>
              <a:rPr sz="9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afirmações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sz="900" spc="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perguntas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estratégicas.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Conecte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argumentar: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reconheça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perspectiva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visão.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contraste: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“Hoje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vemos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X;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mostrou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Y;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significar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Z.”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96569" y="6842506"/>
            <a:ext cx="6569075" cy="1530985"/>
            <a:chOff x="496569" y="6842506"/>
            <a:chExt cx="6569075" cy="1530985"/>
          </a:xfrm>
        </p:grpSpPr>
        <p:sp>
          <p:nvSpPr>
            <p:cNvPr id="16" name="object 16"/>
            <p:cNvSpPr/>
            <p:nvPr/>
          </p:nvSpPr>
          <p:spPr>
            <a:xfrm>
              <a:off x="502919" y="6848856"/>
              <a:ext cx="6556375" cy="1518285"/>
            </a:xfrm>
            <a:custGeom>
              <a:avLst/>
              <a:gdLst/>
              <a:ahLst/>
              <a:cxnLst/>
              <a:rect l="l" t="t" r="r" b="b"/>
              <a:pathLst>
                <a:path w="6556375" h="1518284">
                  <a:moveTo>
                    <a:pt x="0" y="45718"/>
                  </a:moveTo>
                  <a:lnTo>
                    <a:pt x="3592" y="27922"/>
                  </a:lnTo>
                  <a:lnTo>
                    <a:pt x="13390" y="13390"/>
                  </a:lnTo>
                  <a:lnTo>
                    <a:pt x="27923" y="3592"/>
                  </a:lnTo>
                  <a:lnTo>
                    <a:pt x="45719" y="0"/>
                  </a:lnTo>
                  <a:lnTo>
                    <a:pt x="6510528" y="0"/>
                  </a:lnTo>
                  <a:lnTo>
                    <a:pt x="6548566" y="20354"/>
                  </a:lnTo>
                  <a:lnTo>
                    <a:pt x="6556247" y="45718"/>
                  </a:lnTo>
                  <a:lnTo>
                    <a:pt x="6556247" y="1472184"/>
                  </a:lnTo>
                  <a:lnTo>
                    <a:pt x="6552655" y="1489980"/>
                  </a:lnTo>
                  <a:lnTo>
                    <a:pt x="6542856" y="1504512"/>
                  </a:lnTo>
                  <a:lnTo>
                    <a:pt x="6528324" y="1514310"/>
                  </a:lnTo>
                  <a:lnTo>
                    <a:pt x="6510528" y="1517903"/>
                  </a:lnTo>
                  <a:lnTo>
                    <a:pt x="45719" y="1517903"/>
                  </a:lnTo>
                  <a:lnTo>
                    <a:pt x="27923" y="1514310"/>
                  </a:lnTo>
                  <a:lnTo>
                    <a:pt x="13390" y="1504512"/>
                  </a:lnTo>
                  <a:lnTo>
                    <a:pt x="3592" y="1489980"/>
                  </a:lnTo>
                  <a:lnTo>
                    <a:pt x="0" y="1472184"/>
                  </a:lnTo>
                  <a:lnTo>
                    <a:pt x="0" y="45718"/>
                  </a:lnTo>
                  <a:close/>
                </a:path>
              </a:pathLst>
            </a:custGeom>
            <a:ln w="12699"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02919" y="6848856"/>
              <a:ext cx="6556375" cy="329565"/>
            </a:xfrm>
            <a:custGeom>
              <a:avLst/>
              <a:gdLst/>
              <a:ahLst/>
              <a:cxnLst/>
              <a:rect l="l" t="t" r="r" b="b"/>
              <a:pathLst>
                <a:path w="6556375" h="329565">
                  <a:moveTo>
                    <a:pt x="6510527" y="329183"/>
                  </a:moveTo>
                  <a:lnTo>
                    <a:pt x="45720" y="329183"/>
                  </a:lnTo>
                  <a:lnTo>
                    <a:pt x="27923" y="325590"/>
                  </a:lnTo>
                  <a:lnTo>
                    <a:pt x="13391" y="315792"/>
                  </a:lnTo>
                  <a:lnTo>
                    <a:pt x="3592" y="301259"/>
                  </a:lnTo>
                  <a:lnTo>
                    <a:pt x="0" y="283463"/>
                  </a:lnTo>
                  <a:lnTo>
                    <a:pt x="0" y="45720"/>
                  </a:lnTo>
                  <a:lnTo>
                    <a:pt x="3592" y="27923"/>
                  </a:lnTo>
                  <a:lnTo>
                    <a:pt x="13391" y="13391"/>
                  </a:lnTo>
                  <a:lnTo>
                    <a:pt x="27923" y="3592"/>
                  </a:lnTo>
                  <a:lnTo>
                    <a:pt x="45720" y="0"/>
                  </a:lnTo>
                  <a:lnTo>
                    <a:pt x="6510527" y="0"/>
                  </a:lnTo>
                  <a:lnTo>
                    <a:pt x="6548566" y="20354"/>
                  </a:lnTo>
                  <a:lnTo>
                    <a:pt x="6556247" y="45720"/>
                  </a:lnTo>
                  <a:lnTo>
                    <a:pt x="6556247" y="283463"/>
                  </a:lnTo>
                  <a:lnTo>
                    <a:pt x="6552655" y="301259"/>
                  </a:lnTo>
                  <a:lnTo>
                    <a:pt x="6542856" y="315792"/>
                  </a:lnTo>
                  <a:lnTo>
                    <a:pt x="6528324" y="325590"/>
                  </a:lnTo>
                  <a:lnTo>
                    <a:pt x="6510527" y="329183"/>
                  </a:lnTo>
                  <a:close/>
                </a:path>
              </a:pathLst>
            </a:custGeom>
            <a:solidFill>
              <a:srgbClr val="EAF0FA"/>
            </a:solidFill>
            <a:ln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77443" y="6911340"/>
            <a:ext cx="5850890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9780">
              <a:lnSpc>
                <a:spcPct val="100000"/>
              </a:lnSpc>
              <a:spcBef>
                <a:spcPts val="100"/>
              </a:spcBef>
            </a:pPr>
            <a:r>
              <a:rPr lang="pt-BR" sz="1100" b="1" spc="-5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sz="1100" b="1" spc="-5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09.</a:t>
            </a:r>
            <a:r>
              <a:rPr sz="1100" b="1" spc="-8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3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Comunicação</a:t>
            </a:r>
            <a:r>
              <a:rPr sz="1100" b="1" spc="-85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assíncrona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60"/>
              </a:spcBef>
              <a:buChar char="•"/>
              <a:tabLst>
                <a:tab pos="186690" algn="l"/>
              </a:tabLst>
            </a:pP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</a:t>
            </a:r>
            <a:r>
              <a:rPr sz="9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9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relevância:</a:t>
            </a:r>
            <a:r>
              <a:rPr sz="9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8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</a:t>
            </a:r>
            <a:r>
              <a:rPr sz="9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rapidamente</a:t>
            </a:r>
            <a:r>
              <a:rPr sz="9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sz="9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motivo</a:t>
            </a:r>
            <a:r>
              <a:rPr sz="9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9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contato.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spc="6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mensagem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objetivo: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misture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convite,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dado,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contexto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perguntas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mesmo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Facilite</a:t>
            </a:r>
            <a:r>
              <a:rPr sz="900" spc="1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resposta: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encerre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pergunta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simples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duas</a:t>
            </a:r>
            <a:r>
              <a:rPr sz="900" spc="2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opções.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6569" y="8470138"/>
            <a:ext cx="6569075" cy="1530985"/>
            <a:chOff x="496569" y="8470138"/>
            <a:chExt cx="6569075" cy="1530985"/>
          </a:xfrm>
        </p:grpSpPr>
        <p:sp>
          <p:nvSpPr>
            <p:cNvPr id="20" name="object 20"/>
            <p:cNvSpPr/>
            <p:nvPr/>
          </p:nvSpPr>
          <p:spPr>
            <a:xfrm>
              <a:off x="502919" y="8476488"/>
              <a:ext cx="6556375" cy="1518285"/>
            </a:xfrm>
            <a:custGeom>
              <a:avLst/>
              <a:gdLst/>
              <a:ahLst/>
              <a:cxnLst/>
              <a:rect l="l" t="t" r="r" b="b"/>
              <a:pathLst>
                <a:path w="6556375" h="1518284">
                  <a:moveTo>
                    <a:pt x="0" y="45718"/>
                  </a:moveTo>
                  <a:lnTo>
                    <a:pt x="3592" y="27922"/>
                  </a:lnTo>
                  <a:lnTo>
                    <a:pt x="13390" y="13390"/>
                  </a:lnTo>
                  <a:lnTo>
                    <a:pt x="27923" y="3592"/>
                  </a:lnTo>
                  <a:lnTo>
                    <a:pt x="45719" y="0"/>
                  </a:lnTo>
                  <a:lnTo>
                    <a:pt x="6510528" y="0"/>
                  </a:lnTo>
                  <a:lnTo>
                    <a:pt x="6548566" y="20354"/>
                  </a:lnTo>
                  <a:lnTo>
                    <a:pt x="6556247" y="45718"/>
                  </a:lnTo>
                  <a:lnTo>
                    <a:pt x="6556247" y="1472184"/>
                  </a:lnTo>
                  <a:lnTo>
                    <a:pt x="6552655" y="1489980"/>
                  </a:lnTo>
                  <a:lnTo>
                    <a:pt x="6542856" y="1504512"/>
                  </a:lnTo>
                  <a:lnTo>
                    <a:pt x="6528324" y="1514311"/>
                  </a:lnTo>
                  <a:lnTo>
                    <a:pt x="6510528" y="1517904"/>
                  </a:lnTo>
                  <a:lnTo>
                    <a:pt x="45719" y="1517904"/>
                  </a:lnTo>
                  <a:lnTo>
                    <a:pt x="27923" y="1514311"/>
                  </a:lnTo>
                  <a:lnTo>
                    <a:pt x="13390" y="1504512"/>
                  </a:lnTo>
                  <a:lnTo>
                    <a:pt x="3592" y="1489980"/>
                  </a:lnTo>
                  <a:lnTo>
                    <a:pt x="0" y="1472184"/>
                  </a:lnTo>
                  <a:lnTo>
                    <a:pt x="0" y="45718"/>
                  </a:lnTo>
                  <a:close/>
                </a:path>
              </a:pathLst>
            </a:custGeom>
            <a:ln w="12699"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502919" y="8476488"/>
              <a:ext cx="6556375" cy="329565"/>
            </a:xfrm>
            <a:custGeom>
              <a:avLst/>
              <a:gdLst/>
              <a:ahLst/>
              <a:cxnLst/>
              <a:rect l="l" t="t" r="r" b="b"/>
              <a:pathLst>
                <a:path w="6556375" h="329565">
                  <a:moveTo>
                    <a:pt x="6510527" y="329183"/>
                  </a:moveTo>
                  <a:lnTo>
                    <a:pt x="45720" y="329183"/>
                  </a:lnTo>
                  <a:lnTo>
                    <a:pt x="27923" y="325590"/>
                  </a:lnTo>
                  <a:lnTo>
                    <a:pt x="13391" y="315792"/>
                  </a:lnTo>
                  <a:lnTo>
                    <a:pt x="3592" y="301259"/>
                  </a:lnTo>
                  <a:lnTo>
                    <a:pt x="0" y="283463"/>
                  </a:lnTo>
                  <a:lnTo>
                    <a:pt x="0" y="45720"/>
                  </a:lnTo>
                  <a:lnTo>
                    <a:pt x="3592" y="27923"/>
                  </a:lnTo>
                  <a:lnTo>
                    <a:pt x="13391" y="13390"/>
                  </a:lnTo>
                  <a:lnTo>
                    <a:pt x="27923" y="3592"/>
                  </a:lnTo>
                  <a:lnTo>
                    <a:pt x="45720" y="0"/>
                  </a:lnTo>
                  <a:lnTo>
                    <a:pt x="6510527" y="0"/>
                  </a:lnTo>
                  <a:lnTo>
                    <a:pt x="6548566" y="20354"/>
                  </a:lnTo>
                  <a:lnTo>
                    <a:pt x="6556247" y="45720"/>
                  </a:lnTo>
                  <a:lnTo>
                    <a:pt x="6556247" y="283463"/>
                  </a:lnTo>
                  <a:lnTo>
                    <a:pt x="6552655" y="301259"/>
                  </a:lnTo>
                  <a:lnTo>
                    <a:pt x="6542856" y="315792"/>
                  </a:lnTo>
                  <a:lnTo>
                    <a:pt x="6528324" y="325590"/>
                  </a:lnTo>
                  <a:lnTo>
                    <a:pt x="6510527" y="329183"/>
                  </a:lnTo>
                  <a:close/>
                </a:path>
              </a:pathLst>
            </a:custGeom>
            <a:solidFill>
              <a:srgbClr val="EAF0FA"/>
            </a:solidFill>
            <a:ln>
              <a:solidFill>
                <a:srgbClr val="24226E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77443" y="8538971"/>
            <a:ext cx="5878830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3320">
              <a:lnSpc>
                <a:spcPct val="100000"/>
              </a:lnSpc>
              <a:spcBef>
                <a:spcPts val="100"/>
              </a:spcBef>
            </a:pPr>
            <a:r>
              <a:rPr lang="pt-BR" sz="1100" b="1" spc="-1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sz="1100" b="1" spc="-14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</a:t>
            </a:r>
            <a:r>
              <a:rPr sz="1100" b="1" spc="-12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1220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Adaptabilidade</a:t>
            </a:r>
            <a:endParaRPr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65"/>
              </a:spcBef>
              <a:buChar char="•"/>
              <a:tabLst>
                <a:tab pos="186690" algn="l"/>
              </a:tabLst>
            </a:pP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Tenha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versão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completa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7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versão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segundos.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25"/>
              </a:spcBef>
              <a:buChar char="•"/>
              <a:tabLst>
                <a:tab pos="186690" algn="l"/>
              </a:tabLst>
            </a:pP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Leia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sinais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mude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cedo: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perceber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perda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atenção,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resuma,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pergunte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altere</a:t>
            </a:r>
            <a:r>
              <a:rPr sz="900" spc="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900" spc="3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abordagem.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6690" indent="-173990">
              <a:lnSpc>
                <a:spcPct val="100000"/>
              </a:lnSpc>
              <a:spcBef>
                <a:spcPts val="130"/>
              </a:spcBef>
              <a:buChar char="•"/>
              <a:tabLst>
                <a:tab pos="186690" algn="l"/>
              </a:tabLst>
            </a:pP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5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apegue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6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roteiro:</a:t>
            </a:r>
            <a:r>
              <a:rPr sz="900" spc="4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2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flexibilize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caminho,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mantenha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900" spc="45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-10" dirty="0">
                <a:solidFill>
                  <a:srgbClr val="1B27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3">
            <a:extLst>
              <a:ext uri="{FF2B5EF4-FFF2-40B4-BE49-F238E27FC236}">
                <a16:creationId xmlns:a16="http://schemas.microsoft.com/office/drawing/2014/main" id="{E9BDE056-0808-E9AA-95A2-D8C04FE6FC78}"/>
              </a:ext>
            </a:extLst>
          </p:cNvPr>
          <p:cNvSpPr txBox="1"/>
          <p:nvPr/>
        </p:nvSpPr>
        <p:spPr>
          <a:xfrm>
            <a:off x="490220" y="400811"/>
            <a:ext cx="28117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SERVIER</a:t>
            </a:r>
            <a:r>
              <a:rPr sz="1100" b="1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4722B"/>
                </a:solidFill>
                <a:latin typeface="Arial MT"/>
                <a:cs typeface="Arial MT"/>
              </a:rPr>
              <a:t>*</a:t>
            </a:r>
            <a:r>
              <a:rPr sz="1000" spc="240" dirty="0">
                <a:solidFill>
                  <a:srgbClr val="F4722B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Trilha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MSL</a:t>
            </a:r>
            <a:r>
              <a:rPr sz="950" spc="19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*</a:t>
            </a:r>
            <a:r>
              <a:rPr sz="950" spc="225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Storytelling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dirty="0">
                <a:solidFill>
                  <a:srgbClr val="C7D0E0"/>
                </a:solidFill>
                <a:latin typeface="Arial MT"/>
                <a:cs typeface="Arial MT"/>
              </a:rPr>
              <a:t>&amp;</a:t>
            </a:r>
            <a:r>
              <a:rPr sz="950" spc="-20" dirty="0">
                <a:solidFill>
                  <a:srgbClr val="C7D0E0"/>
                </a:solidFill>
                <a:latin typeface="Arial MT"/>
                <a:cs typeface="Arial MT"/>
              </a:rPr>
              <a:t> </a:t>
            </a:r>
            <a:r>
              <a:rPr sz="950" spc="-10" dirty="0">
                <a:solidFill>
                  <a:srgbClr val="C7D0E0"/>
                </a:solidFill>
                <a:latin typeface="Arial MT"/>
                <a:cs typeface="Arial MT"/>
              </a:rPr>
              <a:t>Influência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9023565-AC1F-6410-FD5A-BC68339F88FD}"/>
              </a:ext>
            </a:extLst>
          </p:cNvPr>
          <p:cNvSpPr/>
          <p:nvPr/>
        </p:nvSpPr>
        <p:spPr>
          <a:xfrm>
            <a:off x="0" y="345775"/>
            <a:ext cx="7556501" cy="335280"/>
          </a:xfrm>
          <a:prstGeom prst="rect">
            <a:avLst/>
          </a:prstGeom>
          <a:solidFill>
            <a:srgbClr val="23226A"/>
          </a:solidFill>
          <a:ln w="12700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DFFCFF54-A8AC-4DA2-7DC3-8FD969BD7959}"/>
              </a:ext>
            </a:extLst>
          </p:cNvPr>
          <p:cNvSpPr txBox="1"/>
          <p:nvPr/>
        </p:nvSpPr>
        <p:spPr>
          <a:xfrm>
            <a:off x="569300" y="391669"/>
            <a:ext cx="32670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10" dirty="0">
                <a:solidFill>
                  <a:srgbClr val="12203C"/>
                </a:solidFill>
                <a:latin typeface="Verdana"/>
                <a:cs typeface="Verdana"/>
              </a:rPr>
              <a:t>SERVIER</a:t>
            </a:r>
            <a:r>
              <a:rPr sz="1200" i="1" spc="-35" dirty="0">
                <a:solidFill>
                  <a:srgbClr val="12203C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4722B"/>
                </a:solidFill>
                <a:latin typeface="Lucida Sans Unicode"/>
                <a:cs typeface="Lucida Sans Unicode"/>
              </a:rPr>
              <a:t>*</a:t>
            </a:r>
            <a:r>
              <a:rPr sz="1100" spc="285" dirty="0">
                <a:solidFill>
                  <a:srgbClr val="F4722B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Trilha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MSL</a:t>
            </a:r>
            <a:r>
              <a:rPr sz="700" spc="27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*</a:t>
            </a:r>
            <a:r>
              <a:rPr sz="700" spc="26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dirty="0">
                <a:solidFill>
                  <a:schemeClr val="bg1"/>
                </a:solidFill>
                <a:latin typeface="Lucida Sans Unicode"/>
                <a:cs typeface="Lucida Sans Unicode"/>
              </a:rPr>
              <a:t>Storytelling</a:t>
            </a:r>
            <a:r>
              <a:rPr sz="700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55" dirty="0">
                <a:solidFill>
                  <a:schemeClr val="bg1"/>
                </a:solidFill>
                <a:latin typeface="Lucida Sans Unicode"/>
                <a:cs typeface="Lucida Sans Unicode"/>
              </a:rPr>
              <a:t>&amp;</a:t>
            </a:r>
            <a:r>
              <a:rPr sz="700" spc="-35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700" spc="-10" dirty="0">
                <a:solidFill>
                  <a:schemeClr val="bg1"/>
                </a:solidFill>
                <a:latin typeface="Lucida Sans Unicode"/>
                <a:cs typeface="Lucida Sans Unicode"/>
              </a:rPr>
              <a:t>Influência</a:t>
            </a:r>
            <a:endParaRPr sz="105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  <p:pic>
        <p:nvPicPr>
          <p:cNvPr id="27" name="Imagem 26" descr="Comunicado aos distribuidores e serviços de saúde - SERVIER ...">
            <a:extLst>
              <a:ext uri="{FF2B5EF4-FFF2-40B4-BE49-F238E27FC236}">
                <a16:creationId xmlns:a16="http://schemas.microsoft.com/office/drawing/2014/main" id="{0C51CD9F-7131-A690-DB70-4F1D03FBC5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389" b="30512"/>
          <a:stretch>
            <a:fillRect/>
          </a:stretch>
        </p:blipFill>
        <p:spPr>
          <a:xfrm>
            <a:off x="478511" y="384285"/>
            <a:ext cx="791524" cy="255187"/>
          </a:xfrm>
          <a:prstGeom prst="rect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851035D5-3521-61D5-D03E-CD1E6C96CC9E}"/>
              </a:ext>
            </a:extLst>
          </p:cNvPr>
          <p:cNvSpPr/>
          <p:nvPr/>
        </p:nvSpPr>
        <p:spPr>
          <a:xfrm>
            <a:off x="-1" y="10070080"/>
            <a:ext cx="7556501" cy="335280"/>
          </a:xfrm>
          <a:prstGeom prst="rect">
            <a:avLst/>
          </a:prstGeom>
          <a:solidFill>
            <a:srgbClr val="23226A"/>
          </a:solidFill>
          <a:ln w="9525">
            <a:solidFill>
              <a:srgbClr val="FE4E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16893E84-B6C5-DFE8-70F7-B02B50C1665B}"/>
              </a:ext>
            </a:extLst>
          </p:cNvPr>
          <p:cNvSpPr txBox="1"/>
          <p:nvPr/>
        </p:nvSpPr>
        <p:spPr>
          <a:xfrm>
            <a:off x="499717" y="10128098"/>
            <a:ext cx="2552700" cy="1404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spc="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sz="800" spc="3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EleveConsulting</a:t>
            </a:r>
            <a:r>
              <a:rPr lang="pt-BR" sz="800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sz="800" spc="4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@naty.guimaraess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bg object 20">
            <a:extLst>
              <a:ext uri="{FF2B5EF4-FFF2-40B4-BE49-F238E27FC236}">
                <a16:creationId xmlns:a16="http://schemas.microsoft.com/office/drawing/2014/main" id="{D9393366-A77C-01D4-99EA-C135B4DDD96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0050" y="10129034"/>
            <a:ext cx="590772" cy="276326"/>
          </a:xfrm>
          <a:prstGeom prst="rect">
            <a:avLst/>
          </a:prstGeom>
        </p:spPr>
      </p:pic>
      <p:pic>
        <p:nvPicPr>
          <p:cNvPr id="31" name="bg object 18">
            <a:extLst>
              <a:ext uri="{FF2B5EF4-FFF2-40B4-BE49-F238E27FC236}">
                <a16:creationId xmlns:a16="http://schemas.microsoft.com/office/drawing/2014/main" id="{47C58F61-2A35-5D7A-A635-B79032C329C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4983" y="10151219"/>
            <a:ext cx="134734" cy="1347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1956</Words>
  <Application>Microsoft Macintosh PowerPoint</Application>
  <PresentationFormat>Personalizar</PresentationFormat>
  <Paragraphs>264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Arial MT</vt:lpstr>
      <vt:lpstr>Calibri</vt:lpstr>
      <vt:lpstr>Lucida Sans Unicode</vt:lpstr>
      <vt:lpstr>Verdana</vt:lpstr>
      <vt:lpstr>Office Theme</vt:lpstr>
      <vt:lpstr>1_Office Theme</vt:lpstr>
      <vt:lpstr>Apresentação do PowerPoint</vt:lpstr>
      <vt:lpstr>Sobre este material</vt:lpstr>
      <vt:lpstr>A guerra pela atenção</vt:lpstr>
      <vt:lpstr>Escuta ativa</vt:lpstr>
      <vt:lpstr>Storytelling de dados</vt:lpstr>
      <vt:lpstr>Roda da Influência</vt:lpstr>
      <vt:lpstr>Os 10 eixos</vt:lpstr>
      <vt:lpstr>Apresentação do PowerPoint</vt:lpstr>
      <vt:lpstr>Apresentação do PowerPoint</vt:lpstr>
      <vt:lpstr>Storyboard MSL</vt:lpstr>
      <vt:lpstr>Meu plano de ação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050126. Servier @ Trilha MSL - Ebook do Participante.pptx</dc:title>
  <cp:lastModifiedBy>Fabio M Macarroni</cp:lastModifiedBy>
  <cp:revision>4</cp:revision>
  <dcterms:created xsi:type="dcterms:W3CDTF">2026-08-26T15:32:29Z</dcterms:created>
  <dcterms:modified xsi:type="dcterms:W3CDTF">2026-08-26T17:53:21Z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2026-08-26T00:00:00Z</vt:filetime>
  </property>
  <property fmtid="{D5CDD505-2E9C-101B-9397-08002B2CF9AE}" pid="4" name="Creator">
    <vt:lpwstr>Google</vt:lpwstr>
  </property>
  <property fmtid="{D5CDD505-2E9C-101B-9397-08002B2CF9AE}" pid="5" name="LastSaved">
    <vt:filetime>2026-08-26T00:00:00Z</vt:filetime>
  </property>
</Properties>
</file>